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5"/>
  </p:notesMasterIdLst>
  <p:sldIdLst>
    <p:sldId id="274" r:id="rId2"/>
    <p:sldId id="333" r:id="rId3"/>
    <p:sldId id="332" r:id="rId4"/>
    <p:sldId id="267" r:id="rId5"/>
    <p:sldId id="357" r:id="rId6"/>
    <p:sldId id="358" r:id="rId7"/>
    <p:sldId id="359" r:id="rId8"/>
    <p:sldId id="360" r:id="rId9"/>
    <p:sldId id="410" r:id="rId10"/>
    <p:sldId id="362" r:id="rId11"/>
    <p:sldId id="363" r:id="rId12"/>
    <p:sldId id="364" r:id="rId13"/>
    <p:sldId id="365" r:id="rId14"/>
    <p:sldId id="366" r:id="rId15"/>
    <p:sldId id="367" r:id="rId16"/>
    <p:sldId id="368" r:id="rId17"/>
    <p:sldId id="369" r:id="rId18"/>
    <p:sldId id="370" r:id="rId19"/>
    <p:sldId id="411" r:id="rId20"/>
    <p:sldId id="372" r:id="rId21"/>
    <p:sldId id="373" r:id="rId22"/>
    <p:sldId id="374" r:id="rId23"/>
    <p:sldId id="375" r:id="rId24"/>
    <p:sldId id="412" r:id="rId25"/>
    <p:sldId id="377" r:id="rId26"/>
    <p:sldId id="378" r:id="rId27"/>
    <p:sldId id="379" r:id="rId28"/>
    <p:sldId id="380" r:id="rId29"/>
    <p:sldId id="381" r:id="rId30"/>
    <p:sldId id="382" r:id="rId31"/>
    <p:sldId id="383" r:id="rId32"/>
    <p:sldId id="384" r:id="rId33"/>
    <p:sldId id="413" r:id="rId34"/>
    <p:sldId id="386" r:id="rId35"/>
    <p:sldId id="387" r:id="rId36"/>
    <p:sldId id="388" r:id="rId37"/>
    <p:sldId id="389" r:id="rId38"/>
    <p:sldId id="414" r:id="rId39"/>
    <p:sldId id="391" r:id="rId40"/>
    <p:sldId id="392" r:id="rId41"/>
    <p:sldId id="393" r:id="rId42"/>
    <p:sldId id="394" r:id="rId43"/>
    <p:sldId id="415" r:id="rId44"/>
    <p:sldId id="396" r:id="rId45"/>
    <p:sldId id="397" r:id="rId46"/>
    <p:sldId id="398" r:id="rId47"/>
    <p:sldId id="399" r:id="rId48"/>
    <p:sldId id="400" r:id="rId49"/>
    <p:sldId id="401" r:id="rId50"/>
    <p:sldId id="416" r:id="rId51"/>
    <p:sldId id="403" r:id="rId52"/>
    <p:sldId id="417" r:id="rId53"/>
    <p:sldId id="330"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doslavova, Tzvetomira" initials="RT" lastIdx="3" clrIdx="0">
    <p:extLst>
      <p:ext uri="{19B8F6BF-5375-455C-9EA6-DF929625EA0E}">
        <p15:presenceInfo xmlns:p15="http://schemas.microsoft.com/office/powerpoint/2012/main" userId="S-1-5-21-525788414-1921020387-24915789-197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BBB"/>
    <a:srgbClr val="ECF5FD"/>
    <a:srgbClr val="FBC101"/>
    <a:srgbClr val="392958"/>
    <a:srgbClr val="FB3C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44" autoAdjust="0"/>
    <p:restoredTop sz="86450" autoAdjust="0"/>
  </p:normalViewPr>
  <p:slideViewPr>
    <p:cSldViewPr snapToGrid="0">
      <p:cViewPr varScale="1">
        <p:scale>
          <a:sx n="82" d="100"/>
          <a:sy n="82" d="100"/>
        </p:scale>
        <p:origin x="490" y="-1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elcuk.yasar\Desktop\G20%20OSH%20Experts%20Network-Campaign%20Survey%20Results-All%20Countri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'Taking Measures'!$D$2</c:f>
              <c:strCache>
                <c:ptCount val="1"/>
                <c:pt idx="0">
                  <c:v>Legislación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'Taking Measures'!$B$3:$C$19</c:f>
              <c:multiLvlStrCache>
                <c:ptCount val="17"/>
                <c:lvl>
                  <c:pt idx="0">
                    <c:v>Utilización de cinta de marcar en el suelo, sistemas unidireccionales, etc.</c:v>
                  </c:pt>
                  <c:pt idx="1">
                    <c:v>Barreras físicas</c:v>
                  </c:pt>
                  <c:pt idx="2">
                    <c:v>Ventilación/Filtros de aire</c:v>
                  </c:pt>
                  <c:pt idx="3">
                    <c:v>Garantía de que los trabajadores se toman pausas regulares y fijación de los horarios de trabajo para asegurar jornadas de trabajo que no sean demasiado largas</c:v>
                  </c:pt>
                  <c:pt idx="4">
                    <c:v>Suministro de información actualizada a los trabajadores </c:v>
                  </c:pt>
                  <c:pt idx="5">
                    <c:v>Suspensión de los viajes no esenciales</c:v>
                  </c:pt>
                  <c:pt idx="6">
                    <c:v>Organización del tiempo de trabajo/turnos para reducir el número de trabajadores que se encuentren en un mismo sitio a la vez</c:v>
                  </c:pt>
                  <c:pt idx="7">
                    <c:v>Formación de los trabajadores</c:v>
                  </c:pt>
                  <c:pt idx="8">
                    <c:v>Medidas para controlar otros riesgos relacionados con la crisis de la COVID-19 y con los cambios introducidos para afrontarla</c:v>
                  </c:pt>
                  <c:pt idx="9">
                    <c:v>Participación de los trabajadores en la revisión y actualización de las evaluaciones de los riesgos</c:v>
                  </c:pt>
                  <c:pt idx="10">
                    <c:v>Distanciamiento físico</c:v>
                  </c:pt>
                  <c:pt idx="11">
                    <c:v>Celebración de las reuniones de forma virtual</c:v>
                  </c:pt>
                  <c:pt idx="12">
                    <c:v>Teletrabajo</c:v>
                  </c:pt>
                  <c:pt idx="13">
                    <c:v>Medidas/procedimientos para tratar a los trabajadores que presenten síntomas o den positivo en las pruebas</c:v>
                  </c:pt>
                  <c:pt idx="14">
                    <c:v>Limpieza de las superficies y mantenimiento de la higiene</c:v>
                  </c:pt>
                  <c:pt idx="15">
                    <c:v>Control y supervisión</c:v>
                  </c:pt>
                  <c:pt idx="16">
                    <c:v>Utilización de EPP</c:v>
                  </c:pt>
                </c:lvl>
                <c:lvl>
                  <c:pt idx="0">
                    <c:v>Controles de ingeniería</c:v>
                  </c:pt>
                  <c:pt idx="3">
                    <c:v>Medidas organizativas/administrativas</c:v>
                  </c:pt>
                  <c:pt idx="13">
                    <c:v>Otras medidas</c:v>
                  </c:pt>
                </c:lvl>
              </c:multiLvlStrCache>
            </c:multiLvlStrRef>
          </c:cat>
          <c:val>
            <c:numRef>
              <c:f>'Taking Measures'!$D$3:$D$19</c:f>
              <c:numCache>
                <c:formatCode>0%</c:formatCode>
                <c:ptCount val="17"/>
                <c:pt idx="0">
                  <c:v>0.64</c:v>
                </c:pt>
                <c:pt idx="1">
                  <c:v>0.64</c:v>
                </c:pt>
                <c:pt idx="2">
                  <c:v>0.73</c:v>
                </c:pt>
                <c:pt idx="3">
                  <c:v>0.64</c:v>
                </c:pt>
                <c:pt idx="4">
                  <c:v>0.64</c:v>
                </c:pt>
                <c:pt idx="5">
                  <c:v>0.73</c:v>
                </c:pt>
                <c:pt idx="6">
                  <c:v>0.63</c:v>
                </c:pt>
                <c:pt idx="7">
                  <c:v>0.64</c:v>
                </c:pt>
                <c:pt idx="8">
                  <c:v>0.64</c:v>
                </c:pt>
                <c:pt idx="9">
                  <c:v>0.64</c:v>
                </c:pt>
                <c:pt idx="10">
                  <c:v>0.73</c:v>
                </c:pt>
                <c:pt idx="11">
                  <c:v>0.8</c:v>
                </c:pt>
                <c:pt idx="12">
                  <c:v>0.82</c:v>
                </c:pt>
                <c:pt idx="13">
                  <c:v>0.64</c:v>
                </c:pt>
                <c:pt idx="14">
                  <c:v>0.73</c:v>
                </c:pt>
                <c:pt idx="15">
                  <c:v>0.73</c:v>
                </c:pt>
                <c:pt idx="16">
                  <c:v>0.82</c:v>
                </c:pt>
              </c:numCache>
            </c:numRef>
          </c:val>
          <c:extLst>
            <c:ext xmlns:c16="http://schemas.microsoft.com/office/drawing/2014/chart" uri="{C3380CC4-5D6E-409C-BE32-E72D297353CC}">
              <c16:uniqueId val="{00000000-1384-2B4F-B795-1B5D3C317158}"/>
            </c:ext>
          </c:extLst>
        </c:ser>
        <c:dLbls>
          <c:showLegendKey val="0"/>
          <c:showVal val="1"/>
          <c:showCatName val="0"/>
          <c:showSerName val="0"/>
          <c:showPercent val="0"/>
          <c:showBubbleSize val="0"/>
        </c:dLbls>
        <c:gapWidth val="150"/>
        <c:overlap val="-25"/>
        <c:axId val="1177632000"/>
        <c:axId val="1177616192"/>
      </c:barChart>
      <c:catAx>
        <c:axId val="1177632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177616192"/>
        <c:crosses val="autoZero"/>
        <c:auto val="1"/>
        <c:lblAlgn val="r"/>
        <c:lblOffset val="100"/>
        <c:noMultiLvlLbl val="0"/>
      </c:catAx>
      <c:valAx>
        <c:axId val="1177616192"/>
        <c:scaling>
          <c:orientation val="minMax"/>
          <c:max val="1"/>
        </c:scaling>
        <c:delete val="1"/>
        <c:axPos val="b"/>
        <c:numFmt formatCode="0%" sourceLinked="1"/>
        <c:majorTickMark val="none"/>
        <c:minorTickMark val="none"/>
        <c:tickLblPos val="nextTo"/>
        <c:crossAx val="11776320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D068C6-7325-408C-921E-B389FF684A63}" type="datetimeFigureOut">
              <a:rPr lang="en-GB" smtClean="0"/>
              <a:t>22/04/2021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26FEE-2901-4F80-B040-94DEDE5C3ECF}" type="slidenum">
              <a:rPr lang="en-GB" smtClean="0"/>
              <a:t>‹#›</a:t>
            </a:fld>
            <a:endParaRPr lang="en-GB"/>
          </a:p>
        </p:txBody>
      </p:sp>
    </p:spTree>
    <p:extLst>
      <p:ext uri="{BB962C8B-B14F-4D97-AF65-F5344CB8AC3E}">
        <p14:creationId xmlns:p14="http://schemas.microsoft.com/office/powerpoint/2010/main" val="1475438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873014"/>
            <a:ext cx="7200000" cy="608525"/>
          </a:xfrm>
        </p:spPr>
        <p:txBody>
          <a:bodyPr wrap="square" bIns="54000" anchor="t" anchorCtr="0">
            <a:noAutofit/>
          </a:bodyPr>
          <a:lstStyle>
            <a:lvl1pPr algn="l">
              <a:defRPr sz="4000"/>
            </a:lvl1pPr>
          </a:lstStyle>
          <a:p>
            <a:r>
              <a:rPr lang="en-US"/>
              <a:t>Click to edit Master title style</a:t>
            </a:r>
            <a:endParaRPr lang="en-GB"/>
          </a:p>
        </p:txBody>
      </p:sp>
      <p:sp>
        <p:nvSpPr>
          <p:cNvPr id="3" name="Subtitle 2"/>
          <p:cNvSpPr>
            <a:spLocks noGrp="1"/>
          </p:cNvSpPr>
          <p:nvPr>
            <p:ph type="subTitle" idx="1"/>
          </p:nvPr>
        </p:nvSpPr>
        <p:spPr>
          <a:xfrm>
            <a:off x="490538" y="3481539"/>
            <a:ext cx="7200000" cy="1655762"/>
          </a:xfrm>
        </p:spPr>
        <p:txBody>
          <a:bodyPr>
            <a:noAutofit/>
          </a:bodyPr>
          <a:lstStyle>
            <a:lvl1pPr marL="0" indent="0" algn="l">
              <a:lnSpc>
                <a:spcPct val="90000"/>
              </a:lnSpc>
              <a:spcAft>
                <a:spcPts val="1200"/>
              </a:spcAft>
              <a:buNone/>
              <a:defRPr sz="4000" b="0">
                <a:solidFill>
                  <a:schemeClr val="accent1"/>
                </a:solidFill>
              </a:defRPr>
            </a:lvl1pPr>
            <a:lvl2pPr marL="0" indent="0" algn="l">
              <a:buNone/>
              <a:defRPr sz="1400">
                <a:solidFill>
                  <a:schemeClr val="accent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490538" y="6180035"/>
            <a:ext cx="2743200" cy="216000"/>
          </a:xfrm>
        </p:spPr>
        <p:txBody>
          <a:bodyPr anchor="b" anchorCtr="0">
            <a:noAutofit/>
          </a:bodyPr>
          <a:lstStyle>
            <a:lvl1pPr>
              <a:defRPr sz="1000">
                <a:solidFill>
                  <a:schemeClr val="accent1"/>
                </a:solidFill>
              </a:defRPr>
            </a:lvl1pPr>
          </a:lstStyle>
          <a:p>
            <a:r>
              <a:rPr lang="en-GB"/>
              <a:t>Date: Monday / 01 / October / 2019</a:t>
            </a:r>
          </a:p>
        </p:txBody>
      </p:sp>
      <p:sp>
        <p:nvSpPr>
          <p:cNvPr id="5" name="Footer Placeholder 4"/>
          <p:cNvSpPr>
            <a:spLocks noGrp="1"/>
          </p:cNvSpPr>
          <p:nvPr>
            <p:ph type="ftr" sz="quarter" idx="11"/>
          </p:nvPr>
        </p:nvSpPr>
        <p:spPr>
          <a:xfrm>
            <a:off x="490538" y="685800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a:t>Click icon to insert picture, or leave unchanged for plain colour fill</a:t>
            </a:r>
          </a:p>
        </p:txBody>
      </p:sp>
    </p:spTree>
    <p:extLst>
      <p:ext uri="{BB962C8B-B14F-4D97-AF65-F5344CB8AC3E}">
        <p14:creationId xmlns:p14="http://schemas.microsoft.com/office/powerpoint/2010/main" val="31661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21088" y="6867374"/>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8" name="Right Triangle 7"/>
          <p:cNvSpPr/>
          <p:nvPr userDrawn="1"/>
        </p:nvSpPr>
        <p:spPr>
          <a:xfrm flipH="1">
            <a:off x="5529262" y="3007518"/>
            <a:ext cx="6662738" cy="385048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57757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C">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5307376" y="0"/>
            <a:ext cx="6884624" cy="397871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Tree>
    <p:extLst>
      <p:ext uri="{BB962C8B-B14F-4D97-AF65-F5344CB8AC3E}">
        <p14:creationId xmlns:p14="http://schemas.microsoft.com/office/powerpoint/2010/main" val="1319992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atter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t="21407" r="38481" b="40746"/>
          <a:stretch/>
        </p:blipFill>
        <p:spPr>
          <a:xfrm>
            <a:off x="-1397975" y="1085561"/>
            <a:ext cx="13604217" cy="5784889"/>
          </a:xfrm>
          <a:prstGeom prst="rect">
            <a:avLst/>
          </a:prstGeom>
        </p:spPr>
      </p:pic>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5868000" cy="648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49663"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3006282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pic>
        <p:nvPicPr>
          <p:cNvPr id="6" name="Picture 5">
            <a:extLst>
              <a:ext uri="{FF2B5EF4-FFF2-40B4-BE49-F238E27FC236}">
                <a16:creationId xmlns:a16="http://schemas.microsoft.com/office/drawing/2014/main" id="{28F125A8-2E8E-3044-BB9D-C510DDC12946}"/>
              </a:ext>
            </a:extLst>
          </p:cNvPr>
          <p:cNvPicPr>
            <a:picLocks noChangeAspect="1"/>
          </p:cNvPicPr>
          <p:nvPr userDrawn="1"/>
        </p:nvPicPr>
        <p:blipFill>
          <a:blip r:embed="rId2"/>
          <a:stretch>
            <a:fillRect/>
          </a:stretch>
        </p:blipFill>
        <p:spPr>
          <a:xfrm>
            <a:off x="11701462" y="127250"/>
            <a:ext cx="446739" cy="500241"/>
          </a:xfrm>
          <a:prstGeom prst="rect">
            <a:avLst/>
          </a:prstGeom>
        </p:spPr>
      </p:pic>
    </p:spTree>
    <p:extLst>
      <p:ext uri="{BB962C8B-B14F-4D97-AF65-F5344CB8AC3E}">
        <p14:creationId xmlns:p14="http://schemas.microsoft.com/office/powerpoint/2010/main" val="2642088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Date: Monday / 01 / October / 2019</a:t>
            </a:r>
          </a:p>
        </p:txBody>
      </p:sp>
      <p:sp>
        <p:nvSpPr>
          <p:cNvPr id="3" name="Footer Placeholder 2"/>
          <p:cNvSpPr>
            <a:spLocks noGrp="1"/>
          </p:cNvSpPr>
          <p:nvPr>
            <p:ph type="ftr" sz="quarter" idx="11"/>
          </p:nvPr>
        </p:nvSpPr>
        <p:spPr/>
        <p:txBody>
          <a:bodyPr/>
          <a:lstStyle/>
          <a:p>
            <a:r>
              <a:rPr lang="en-GB"/>
              <a:t>Advancing social justice, promoting decent work</a:t>
            </a:r>
          </a:p>
        </p:txBody>
      </p:sp>
      <p:sp>
        <p:nvSpPr>
          <p:cNvPr id="4" name="Slide Number Placeholder 3"/>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1711956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1200"/>
              </a:spcBef>
              <a:defRPr/>
            </a:lvl1pPr>
            <a:lvl3pPr>
              <a:spcBef>
                <a:spcPts val="1200"/>
              </a:spcBef>
              <a:spcAft>
                <a:spcPts val="600"/>
              </a:spcAft>
              <a:defRPr/>
            </a:lvl3pPr>
            <a:lvl4pPr marL="504000" indent="-216000">
              <a:spcBef>
                <a:spcPts val="600"/>
              </a:spcBef>
              <a:spcAft>
                <a:spcPts val="0"/>
              </a:spcAft>
              <a:buClr>
                <a:schemeClr val="accent1"/>
              </a:buClr>
              <a:buFont typeface="Wingdings 3" panose="05040102010807070707" pitchFamily="18" charset="2"/>
              <a:buChar char=""/>
              <a:defRPr sz="2000" b="0">
                <a:solidFill>
                  <a:schemeClr val="tx1"/>
                </a:solidFill>
              </a:defRPr>
            </a:lvl4pPr>
            <a:lvl5pPr marL="504000">
              <a:spcBef>
                <a:spcPts val="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pic>
        <p:nvPicPr>
          <p:cNvPr id="7" name="Picture 6">
            <a:extLst>
              <a:ext uri="{FF2B5EF4-FFF2-40B4-BE49-F238E27FC236}">
                <a16:creationId xmlns:a16="http://schemas.microsoft.com/office/drawing/2014/main" id="{28F125A8-2E8E-3044-BB9D-C510DDC12946}"/>
              </a:ext>
            </a:extLst>
          </p:cNvPr>
          <p:cNvPicPr>
            <a:picLocks noChangeAspect="1"/>
          </p:cNvPicPr>
          <p:nvPr userDrawn="1"/>
        </p:nvPicPr>
        <p:blipFill>
          <a:blip r:embed="rId2"/>
          <a:stretch>
            <a:fillRect/>
          </a:stretch>
        </p:blipFill>
        <p:spPr>
          <a:xfrm>
            <a:off x="11701462" y="127250"/>
            <a:ext cx="446739" cy="500241"/>
          </a:xfrm>
          <a:prstGeom prst="rect">
            <a:avLst/>
          </a:prstGeom>
        </p:spPr>
      </p:pic>
    </p:spTree>
    <p:extLst>
      <p:ext uri="{BB962C8B-B14F-4D97-AF65-F5344CB8AC3E}">
        <p14:creationId xmlns:p14="http://schemas.microsoft.com/office/powerpoint/2010/main" val="275829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834" b="41970"/>
          <a:stretch/>
        </p:blipFill>
        <p:spPr>
          <a:xfrm>
            <a:off x="4581526" y="3244430"/>
            <a:ext cx="7619999" cy="3623095"/>
          </a:xfrm>
          <a:prstGeom prst="rect">
            <a:avLst/>
          </a:prstGeom>
        </p:spPr>
      </p:pic>
      <p:sp>
        <p:nvSpPr>
          <p:cNvPr id="10" name="Text Placeholder 9"/>
          <p:cNvSpPr>
            <a:spLocks noGrp="1"/>
          </p:cNvSpPr>
          <p:nvPr>
            <p:ph type="body" sz="quarter" idx="13"/>
          </p:nvPr>
        </p:nvSpPr>
        <p:spPr>
          <a:xfrm>
            <a:off x="490538" y="4796725"/>
            <a:ext cx="3412800" cy="970829"/>
          </a:xfrm>
        </p:spPr>
        <p:txBody>
          <a:bodyPr tIns="108000">
            <a:spAutoFit/>
          </a:bodyPr>
          <a:lstStyle>
            <a:lvl1pPr marL="489600" indent="-489600">
              <a:buSzPct val="150000"/>
              <a:buFontTx/>
              <a:buBlip>
                <a:blip r:embed="rId3"/>
              </a:buBlip>
              <a:defRPr b="0">
                <a:solidFill>
                  <a:schemeClr val="tx1"/>
                </a:solidFill>
              </a:defRPr>
            </a:lvl1pPr>
            <a:lvl2pPr marL="669600" indent="-180000">
              <a:buClr>
                <a:schemeClr val="accent2"/>
              </a:buClr>
              <a:buSzPct val="80000"/>
              <a:buFont typeface="Wingdings 3" panose="05040102010807070707" pitchFamily="18" charset="2"/>
              <a:buChar char="u"/>
              <a:defRPr sz="1000"/>
            </a:lvl2pPr>
          </a:lstStyle>
          <a:p>
            <a:pPr lvl="0"/>
            <a:r>
              <a:rPr lang="en-US"/>
              <a:t>Click to edit Master text styles</a:t>
            </a:r>
          </a:p>
          <a:p>
            <a:pPr lvl="1"/>
            <a:r>
              <a:rPr lang="en-US"/>
              <a:t>Second level</a:t>
            </a:r>
          </a:p>
        </p:txBody>
      </p:sp>
      <p:pic>
        <p:nvPicPr>
          <p:cNvPr id="9" name="Picture 8">
            <a:extLst>
              <a:ext uri="{FF2B5EF4-FFF2-40B4-BE49-F238E27FC236}">
                <a16:creationId xmlns:a16="http://schemas.microsoft.com/office/drawing/2014/main" id="{28F125A8-2E8E-3044-BB9D-C510DDC12946}"/>
              </a:ext>
            </a:extLst>
          </p:cNvPr>
          <p:cNvPicPr>
            <a:picLocks noChangeAspect="1"/>
          </p:cNvPicPr>
          <p:nvPr userDrawn="1"/>
        </p:nvPicPr>
        <p:blipFill>
          <a:blip r:embed="rId4"/>
          <a:stretch>
            <a:fillRect/>
          </a:stretch>
        </p:blipFill>
        <p:spPr>
          <a:xfrm>
            <a:off x="11701462" y="127250"/>
            <a:ext cx="446739" cy="500241"/>
          </a:xfrm>
          <a:prstGeom prst="rect">
            <a:avLst/>
          </a:prstGeom>
        </p:spPr>
      </p:pic>
    </p:spTree>
    <p:extLst>
      <p:ext uri="{BB962C8B-B14F-4D97-AF65-F5344CB8AC3E}">
        <p14:creationId xmlns:p14="http://schemas.microsoft.com/office/powerpoint/2010/main" val="181085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Corner Imag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4692650" y="2538000"/>
            <a:ext cx="7499350" cy="4320000"/>
          </a:xfrm>
          <a:custGeom>
            <a:avLst/>
            <a:gdLst>
              <a:gd name="connsiteX0" fmla="*/ 0 w 7499350"/>
              <a:gd name="connsiteY0" fmla="*/ 0 h 4320000"/>
              <a:gd name="connsiteX1" fmla="*/ 7499350 w 7499350"/>
              <a:gd name="connsiteY1" fmla="*/ 0 h 4320000"/>
              <a:gd name="connsiteX2" fmla="*/ 7499350 w 7499350"/>
              <a:gd name="connsiteY2" fmla="*/ 4320000 h 4320000"/>
              <a:gd name="connsiteX3" fmla="*/ 0 w 7499350"/>
              <a:gd name="connsiteY3" fmla="*/ 4320000 h 4320000"/>
              <a:gd name="connsiteX4" fmla="*/ 0 w 7499350"/>
              <a:gd name="connsiteY4" fmla="*/ 0 h 4320000"/>
              <a:gd name="connsiteX0" fmla="*/ 0 w 7499350"/>
              <a:gd name="connsiteY0" fmla="*/ 4320000 h 4320000"/>
              <a:gd name="connsiteX1" fmla="*/ 7499350 w 7499350"/>
              <a:gd name="connsiteY1" fmla="*/ 0 h 4320000"/>
              <a:gd name="connsiteX2" fmla="*/ 7499350 w 7499350"/>
              <a:gd name="connsiteY2" fmla="*/ 4320000 h 4320000"/>
              <a:gd name="connsiteX3" fmla="*/ 0 w 749935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499350" h="4320000">
                <a:moveTo>
                  <a:pt x="0" y="4320000"/>
                </a:moveTo>
                <a:lnTo>
                  <a:pt x="7499350" y="0"/>
                </a:lnTo>
                <a:lnTo>
                  <a:pt x="7499350" y="4320000"/>
                </a:lnTo>
                <a:lnTo>
                  <a:pt x="0" y="4320000"/>
                </a:lnTo>
                <a:close/>
              </a:path>
            </a:pathLst>
          </a:custGeom>
        </p:spPr>
        <p:txBody>
          <a:bodyPr anchor="b" anchorCtr="0"/>
          <a:lstStyle>
            <a:lvl1pPr algn="r">
              <a:defRPr sz="1000" b="1">
                <a:solidFill>
                  <a:schemeClr val="tx1"/>
                </a:solidFill>
              </a:defRPr>
            </a:lvl1pPr>
          </a:lstStyle>
          <a:p>
            <a:r>
              <a:rPr lang="en-GB"/>
              <a:t>Click icon to insert picture</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pic>
        <p:nvPicPr>
          <p:cNvPr id="10" name="Picture 9">
            <a:extLst>
              <a:ext uri="{FF2B5EF4-FFF2-40B4-BE49-F238E27FC236}">
                <a16:creationId xmlns:a16="http://schemas.microsoft.com/office/drawing/2014/main" id="{28F125A8-2E8E-3044-BB9D-C510DDC12946}"/>
              </a:ext>
            </a:extLst>
          </p:cNvPr>
          <p:cNvPicPr>
            <a:picLocks noChangeAspect="1"/>
          </p:cNvPicPr>
          <p:nvPr userDrawn="1"/>
        </p:nvPicPr>
        <p:blipFill>
          <a:blip r:embed="rId2"/>
          <a:stretch>
            <a:fillRect/>
          </a:stretch>
        </p:blipFill>
        <p:spPr>
          <a:xfrm>
            <a:off x="11701462" y="127250"/>
            <a:ext cx="446739" cy="500241"/>
          </a:xfrm>
          <a:prstGeom prst="rect">
            <a:avLst/>
          </a:prstGeom>
        </p:spPr>
      </p:pic>
    </p:spTree>
    <p:extLst>
      <p:ext uri="{BB962C8B-B14F-4D97-AF65-F5344CB8AC3E}">
        <p14:creationId xmlns:p14="http://schemas.microsoft.com/office/powerpoint/2010/main" val="259065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Image/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
        <p:nvSpPr>
          <p:cNvPr id="10" name="Picture Placeholder 9"/>
          <p:cNvSpPr>
            <a:spLocks noGrp="1"/>
          </p:cNvSpPr>
          <p:nvPr>
            <p:ph type="pic" sz="quarter" idx="13" hasCustomPrompt="1"/>
          </p:nvPr>
        </p:nvSpPr>
        <p:spPr>
          <a:xfrm>
            <a:off x="8289130" y="981075"/>
            <a:ext cx="3902869" cy="5876925"/>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p:spPr>
        <p:txBody>
          <a:bodyPr anchor="b" anchorCtr="0"/>
          <a:lstStyle>
            <a:lvl1pPr algn="r">
              <a:defRPr sz="1000">
                <a:solidFill>
                  <a:schemeClr val="tx1"/>
                </a:solidFill>
              </a:defRPr>
            </a:lvl1pPr>
          </a:lstStyle>
          <a:p>
            <a:r>
              <a:rPr lang="en-GB"/>
              <a:t>Click icon to insert picture</a:t>
            </a:r>
          </a:p>
        </p:txBody>
      </p:sp>
      <p:sp>
        <p:nvSpPr>
          <p:cNvPr id="12" name="Text Placeholder 11"/>
          <p:cNvSpPr>
            <a:spLocks noGrp="1"/>
          </p:cNvSpPr>
          <p:nvPr>
            <p:ph type="body" sz="quarter" idx="14"/>
          </p:nvPr>
        </p:nvSpPr>
        <p:spPr>
          <a:xfrm>
            <a:off x="8288338" y="5876925"/>
            <a:ext cx="3413125" cy="247650"/>
          </a:xfrm>
          <a:custGeom>
            <a:avLst/>
            <a:gdLst>
              <a:gd name="connsiteX0" fmla="*/ 0 w 3413125"/>
              <a:gd name="connsiteY0" fmla="*/ 0 h 247650"/>
              <a:gd name="connsiteX1" fmla="*/ 3413125 w 3413125"/>
              <a:gd name="connsiteY1" fmla="*/ 0 h 247650"/>
              <a:gd name="connsiteX2" fmla="*/ 3413125 w 3413125"/>
              <a:gd name="connsiteY2" fmla="*/ 247650 h 247650"/>
              <a:gd name="connsiteX3" fmla="*/ 0 w 3413125"/>
              <a:gd name="connsiteY3" fmla="*/ 247650 h 247650"/>
              <a:gd name="connsiteX4" fmla="*/ 0 w 3413125"/>
              <a:gd name="connsiteY4" fmla="*/ 0 h 247650"/>
              <a:gd name="connsiteX0" fmla="*/ 0 w 3413125"/>
              <a:gd name="connsiteY0" fmla="*/ 0 h 247650"/>
              <a:gd name="connsiteX1" fmla="*/ 3153569 w 3413125"/>
              <a:gd name="connsiteY1" fmla="*/ 0 h 247650"/>
              <a:gd name="connsiteX2" fmla="*/ 3413125 w 3413125"/>
              <a:gd name="connsiteY2" fmla="*/ 247650 h 247650"/>
              <a:gd name="connsiteX3" fmla="*/ 0 w 3413125"/>
              <a:gd name="connsiteY3" fmla="*/ 247650 h 247650"/>
              <a:gd name="connsiteX4" fmla="*/ 0 w 3413125"/>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247650">
                <a:moveTo>
                  <a:pt x="0" y="0"/>
                </a:moveTo>
                <a:lnTo>
                  <a:pt x="3153569" y="0"/>
                </a:lnTo>
                <a:lnTo>
                  <a:pt x="3413125" y="247650"/>
                </a:lnTo>
                <a:lnTo>
                  <a:pt x="0" y="247650"/>
                </a:lnTo>
                <a:lnTo>
                  <a:pt x="0" y="0"/>
                </a:lnTo>
                <a:close/>
              </a:path>
            </a:pathLst>
          </a:custGeom>
          <a:solidFill>
            <a:schemeClr val="accent2"/>
          </a:solidFill>
        </p:spPr>
        <p:txBody>
          <a:bodyPr lIns="108000" anchor="ctr" anchorCtr="0"/>
          <a:lstStyle>
            <a:lvl1pPr>
              <a:defRPr sz="1000" b="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p:txBody>
      </p:sp>
      <p:pic>
        <p:nvPicPr>
          <p:cNvPr id="11" name="Picture 10">
            <a:extLst>
              <a:ext uri="{FF2B5EF4-FFF2-40B4-BE49-F238E27FC236}">
                <a16:creationId xmlns:a16="http://schemas.microsoft.com/office/drawing/2014/main" id="{28F125A8-2E8E-3044-BB9D-C510DDC12946}"/>
              </a:ext>
            </a:extLst>
          </p:cNvPr>
          <p:cNvPicPr>
            <a:picLocks noChangeAspect="1"/>
          </p:cNvPicPr>
          <p:nvPr userDrawn="1"/>
        </p:nvPicPr>
        <p:blipFill>
          <a:blip r:embed="rId2"/>
          <a:stretch>
            <a:fillRect/>
          </a:stretch>
        </p:blipFill>
        <p:spPr>
          <a:xfrm>
            <a:off x="11701462" y="127250"/>
            <a:ext cx="446739" cy="500241"/>
          </a:xfrm>
          <a:prstGeom prst="rect">
            <a:avLst/>
          </a:prstGeom>
        </p:spPr>
      </p:pic>
    </p:spTree>
    <p:extLst>
      <p:ext uri="{BB962C8B-B14F-4D97-AF65-F5344CB8AC3E}">
        <p14:creationId xmlns:p14="http://schemas.microsoft.com/office/powerpoint/2010/main" val="1657128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5360400" cy="3482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41062" y="2393949"/>
            <a:ext cx="5360400" cy="34829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pic>
        <p:nvPicPr>
          <p:cNvPr id="8" name="Picture 7">
            <a:extLst>
              <a:ext uri="{FF2B5EF4-FFF2-40B4-BE49-F238E27FC236}">
                <a16:creationId xmlns:a16="http://schemas.microsoft.com/office/drawing/2014/main" id="{28F125A8-2E8E-3044-BB9D-C510DDC12946}"/>
              </a:ext>
            </a:extLst>
          </p:cNvPr>
          <p:cNvPicPr>
            <a:picLocks noChangeAspect="1"/>
          </p:cNvPicPr>
          <p:nvPr userDrawn="1"/>
        </p:nvPicPr>
        <p:blipFill>
          <a:blip r:embed="rId2"/>
          <a:stretch>
            <a:fillRect/>
          </a:stretch>
        </p:blipFill>
        <p:spPr>
          <a:xfrm>
            <a:off x="11701462" y="127250"/>
            <a:ext cx="446739" cy="500241"/>
          </a:xfrm>
          <a:prstGeom prst="rect">
            <a:avLst/>
          </a:prstGeom>
        </p:spPr>
      </p:pic>
    </p:spTree>
    <p:extLst>
      <p:ext uri="{BB962C8B-B14F-4D97-AF65-F5344CB8AC3E}">
        <p14:creationId xmlns:p14="http://schemas.microsoft.com/office/powerpoint/2010/main" val="2947130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8" name="Content Placeholder 3"/>
          <p:cNvSpPr>
            <a:spLocks noGrp="1"/>
          </p:cNvSpPr>
          <p:nvPr>
            <p:ph sz="half" idx="13"/>
          </p:nvPr>
        </p:nvSpPr>
        <p:spPr>
          <a:xfrm>
            <a:off x="8288662" y="2393949"/>
            <a:ext cx="3412800" cy="34829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28F125A8-2E8E-3044-BB9D-C510DDC12946}"/>
              </a:ext>
            </a:extLst>
          </p:cNvPr>
          <p:cNvPicPr>
            <a:picLocks noChangeAspect="1"/>
          </p:cNvPicPr>
          <p:nvPr userDrawn="1"/>
        </p:nvPicPr>
        <p:blipFill>
          <a:blip r:embed="rId2"/>
          <a:stretch>
            <a:fillRect/>
          </a:stretch>
        </p:blipFill>
        <p:spPr>
          <a:xfrm>
            <a:off x="11701462" y="127250"/>
            <a:ext cx="446739" cy="500241"/>
          </a:xfrm>
          <a:prstGeom prst="rect">
            <a:avLst/>
          </a:prstGeom>
        </p:spPr>
      </p:pic>
    </p:spTree>
    <p:extLst>
      <p:ext uri="{BB962C8B-B14F-4D97-AF65-F5344CB8AC3E}">
        <p14:creationId xmlns:p14="http://schemas.microsoft.com/office/powerpoint/2010/main" val="2334147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with 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10" name="Text Placeholder 9"/>
          <p:cNvSpPr>
            <a:spLocks noGrp="1"/>
          </p:cNvSpPr>
          <p:nvPr>
            <p:ph type="body" sz="quarter" idx="13" hasCustomPrompt="1"/>
          </p:nvPr>
        </p:nvSpPr>
        <p:spPr>
          <a:xfrm>
            <a:off x="8288662" y="2393950"/>
            <a:ext cx="3412801" cy="3482975"/>
          </a:xfrm>
        </p:spPr>
        <p:txBody>
          <a:bodyPr tIns="54000"/>
          <a:lstStyle>
            <a:lvl1pPr marL="360000" indent="-360000">
              <a:lnSpc>
                <a:spcPct val="80000"/>
              </a:lnSpc>
              <a:spcBef>
                <a:spcPts val="3200"/>
              </a:spcBef>
              <a:spcAft>
                <a:spcPts val="0"/>
              </a:spcAft>
              <a:buClr>
                <a:schemeClr val="accent2"/>
              </a:buClr>
              <a:buFontTx/>
              <a:buBlip>
                <a:blip r:embed="rId2"/>
              </a:buBlip>
              <a:defRPr sz="6000" b="0" spc="-200" baseline="0">
                <a:solidFill>
                  <a:schemeClr val="accent1"/>
                </a:solidFill>
              </a:defRPr>
            </a:lvl1pPr>
            <a:lvl2pPr marL="360000" indent="0">
              <a:lnSpc>
                <a:spcPct val="100000"/>
              </a:lnSpc>
              <a:spcBef>
                <a:spcPts val="0"/>
              </a:spcBef>
              <a:spcAft>
                <a:spcPts val="0"/>
              </a:spcAft>
              <a:buFontTx/>
              <a:buNone/>
              <a:defRPr sz="1000"/>
            </a:lvl2pPr>
          </a:lstStyle>
          <a:p>
            <a:pPr lvl="0"/>
            <a:r>
              <a:rPr lang="en-US"/>
              <a:t>00.0%</a:t>
            </a:r>
          </a:p>
          <a:p>
            <a:pPr lvl="1"/>
            <a:r>
              <a:rPr lang="en-US"/>
              <a:t>Supporting text</a:t>
            </a:r>
            <a:endParaRPr lang="en-GB"/>
          </a:p>
        </p:txBody>
      </p:sp>
      <p:pic>
        <p:nvPicPr>
          <p:cNvPr id="9" name="Picture 8">
            <a:extLst>
              <a:ext uri="{FF2B5EF4-FFF2-40B4-BE49-F238E27FC236}">
                <a16:creationId xmlns:a16="http://schemas.microsoft.com/office/drawing/2014/main" id="{28F125A8-2E8E-3044-BB9D-C510DDC12946}"/>
              </a:ext>
            </a:extLst>
          </p:cNvPr>
          <p:cNvPicPr>
            <a:picLocks noChangeAspect="1"/>
          </p:cNvPicPr>
          <p:nvPr userDrawn="1"/>
        </p:nvPicPr>
        <p:blipFill>
          <a:blip r:embed="rId3"/>
          <a:stretch>
            <a:fillRect/>
          </a:stretch>
        </p:blipFill>
        <p:spPr>
          <a:xfrm>
            <a:off x="11701462" y="127250"/>
            <a:ext cx="446739" cy="500241"/>
          </a:xfrm>
          <a:prstGeom prst="rect">
            <a:avLst/>
          </a:prstGeom>
        </p:spPr>
      </p:pic>
    </p:spTree>
    <p:extLst>
      <p:ext uri="{BB962C8B-B14F-4D97-AF65-F5344CB8AC3E}">
        <p14:creationId xmlns:p14="http://schemas.microsoft.com/office/powerpoint/2010/main" val="2400062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
        <p:nvSpPr>
          <p:cNvPr id="6" name="Text Placeholder 9"/>
          <p:cNvSpPr>
            <a:spLocks noGrp="1"/>
          </p:cNvSpPr>
          <p:nvPr>
            <p:ph type="body" sz="quarter" idx="13" hasCustomPrompt="1"/>
          </p:nvPr>
        </p:nvSpPr>
        <p:spPr>
          <a:xfrm>
            <a:off x="490538" y="2393950"/>
            <a:ext cx="7380000" cy="3482976"/>
          </a:xfrm>
        </p:spPr>
        <p:txBody>
          <a:bodyPr tIns="0">
            <a:noAutofit/>
          </a:bodyPr>
          <a:lstStyle>
            <a:lvl1pPr marL="489600" indent="-489600">
              <a:buSzPct val="120000"/>
              <a:buFontTx/>
              <a:buBlip>
                <a:blip r:embed="rId2"/>
              </a:buBlip>
              <a:defRPr sz="2300" b="0">
                <a:solidFill>
                  <a:schemeClr val="tx1"/>
                </a:solidFill>
              </a:defRPr>
            </a:lvl1pPr>
            <a:lvl2pPr marL="489600" indent="0">
              <a:buClr>
                <a:schemeClr val="accent2"/>
              </a:buClr>
              <a:buSzPct val="80000"/>
              <a:buFont typeface="Wingdings 3" panose="05040102010807070707" pitchFamily="18" charset="2"/>
              <a:buNone/>
              <a:defRPr sz="2300" baseline="0"/>
            </a:lvl2pPr>
            <a:lvl3pPr marL="669600" indent="-180000">
              <a:spcBef>
                <a:spcPts val="1800"/>
              </a:spcBef>
              <a:defRPr sz="1000"/>
            </a:lvl3pPr>
          </a:lstStyle>
          <a:p>
            <a:pPr lvl="0"/>
            <a:r>
              <a:rPr lang="en-US"/>
              <a:t>Quote (level 1)</a:t>
            </a:r>
          </a:p>
          <a:p>
            <a:pPr lvl="1"/>
            <a:r>
              <a:rPr lang="en-US"/>
              <a:t>Continuation paras (level 2)</a:t>
            </a:r>
          </a:p>
          <a:p>
            <a:pPr lvl="2"/>
            <a:r>
              <a:rPr lang="en-GB"/>
              <a:t>Source (level 3)</a:t>
            </a:r>
          </a:p>
        </p:txBody>
      </p:sp>
      <p:sp>
        <p:nvSpPr>
          <p:cNvPr id="8" name="Picture Placeholder 7"/>
          <p:cNvSpPr>
            <a:spLocks noGrp="1"/>
          </p:cNvSpPr>
          <p:nvPr>
            <p:ph type="pic" sz="quarter" idx="14"/>
          </p:nvPr>
        </p:nvSpPr>
        <p:spPr>
          <a:xfrm>
            <a:off x="8270663" y="2447925"/>
            <a:ext cx="3430800" cy="3429000"/>
          </a:xfrm>
        </p:spPr>
        <p:txBody>
          <a:bodyPr/>
          <a:lstStyle>
            <a:lvl1pPr>
              <a:defRPr sz="1000">
                <a:solidFill>
                  <a:schemeClr val="tx1"/>
                </a:solidFill>
              </a:defRPr>
            </a:lvl1pPr>
          </a:lstStyle>
          <a:p>
            <a:r>
              <a:rPr lang="en-US"/>
              <a:t>Click icon to add picture</a:t>
            </a:r>
            <a:endParaRPr lang="en-GB"/>
          </a:p>
        </p:txBody>
      </p:sp>
      <p:pic>
        <p:nvPicPr>
          <p:cNvPr id="9" name="Picture 8">
            <a:extLst>
              <a:ext uri="{FF2B5EF4-FFF2-40B4-BE49-F238E27FC236}">
                <a16:creationId xmlns:a16="http://schemas.microsoft.com/office/drawing/2014/main" id="{28F125A8-2E8E-3044-BB9D-C510DDC12946}"/>
              </a:ext>
            </a:extLst>
          </p:cNvPr>
          <p:cNvPicPr>
            <a:picLocks noChangeAspect="1"/>
          </p:cNvPicPr>
          <p:nvPr userDrawn="1"/>
        </p:nvPicPr>
        <p:blipFill>
          <a:blip r:embed="rId3"/>
          <a:stretch>
            <a:fillRect/>
          </a:stretch>
        </p:blipFill>
        <p:spPr>
          <a:xfrm>
            <a:off x="11701462" y="127250"/>
            <a:ext cx="446739" cy="500241"/>
          </a:xfrm>
          <a:prstGeom prst="rect">
            <a:avLst/>
          </a:prstGeom>
        </p:spPr>
      </p:pic>
    </p:spTree>
    <p:extLst>
      <p:ext uri="{BB962C8B-B14F-4D97-AF65-F5344CB8AC3E}">
        <p14:creationId xmlns:p14="http://schemas.microsoft.com/office/powerpoint/2010/main" val="2610444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5.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image" Target="../media/image7.png"/><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9A34E87-C152-5B4B-ABCB-B4380941974C}"/>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9708086" y="4260650"/>
            <a:ext cx="3238500" cy="2717800"/>
          </a:xfrm>
          <a:prstGeom prst="rect">
            <a:avLst/>
          </a:prstGeom>
        </p:spPr>
      </p:pic>
      <p:pic>
        <p:nvPicPr>
          <p:cNvPr id="13" name="Picture 12">
            <a:extLst>
              <a:ext uri="{FF2B5EF4-FFF2-40B4-BE49-F238E27FC236}">
                <a16:creationId xmlns:a16="http://schemas.microsoft.com/office/drawing/2014/main" id="{91471FA0-18C1-4540-8F06-3A19027F02B1}"/>
              </a:ext>
            </a:extLst>
          </p:cNvPr>
          <p:cNvPicPr>
            <a:picLocks noChangeAspect="1"/>
          </p:cNvPicPr>
          <p:nvPr userDrawn="1"/>
        </p:nvPicPr>
        <p:blipFill>
          <a:blip r:embed="rId18" cstate="print">
            <a:extLst>
              <a:ext uri="{BEBA8EAE-BF5A-486C-A8C5-ECC9F3942E4B}">
                <a14:imgProps xmlns:a14="http://schemas.microsoft.com/office/drawing/2010/main">
                  <a14:imgLayer r:embed="rId19">
                    <a14:imgEffect>
                      <a14:brightnessContrast bright="16000"/>
                    </a14:imgEffect>
                  </a14:imgLayer>
                </a14:imgProps>
              </a:ext>
              <a:ext uri="{28A0092B-C50C-407E-A947-70E740481C1C}">
                <a14:useLocalDpi xmlns:a14="http://schemas.microsoft.com/office/drawing/2010/main" val="0"/>
              </a:ext>
            </a:extLst>
          </a:blip>
          <a:stretch>
            <a:fillRect/>
          </a:stretch>
        </p:blipFill>
        <p:spPr>
          <a:xfrm>
            <a:off x="-701205" y="0"/>
            <a:ext cx="6425191" cy="6906478"/>
          </a:xfrm>
          <a:prstGeom prst="rect">
            <a:avLst/>
          </a:prstGeom>
        </p:spPr>
      </p:pic>
      <p:sp>
        <p:nvSpPr>
          <p:cNvPr id="2" name="Title Placeholder 1"/>
          <p:cNvSpPr>
            <a:spLocks noGrp="1"/>
          </p:cNvSpPr>
          <p:nvPr>
            <p:ph type="title"/>
          </p:nvPr>
        </p:nvSpPr>
        <p:spPr>
          <a:xfrm>
            <a:off x="490538" y="1423195"/>
            <a:ext cx="11210924" cy="7200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490538" y="2393950"/>
            <a:ext cx="11210924" cy="34829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90538" y="6870450"/>
            <a:ext cx="2743200" cy="216000"/>
          </a:xfrm>
          <a:prstGeom prst="rect">
            <a:avLst/>
          </a:prstGeom>
        </p:spPr>
        <p:txBody>
          <a:bodyPr vert="horz" lIns="0" tIns="0" rIns="0" bIns="0" rtlCol="0" anchor="ctr">
            <a:noAutofit/>
          </a:bodyPr>
          <a:lstStyle>
            <a:lvl1pPr algn="l">
              <a:defRPr sz="1000">
                <a:noFill/>
              </a:defRPr>
            </a:lvl1pPr>
          </a:lstStyle>
          <a:p>
            <a:r>
              <a:rPr lang="en-GB"/>
              <a:t>Date: Monday / 01 / October / 2019</a:t>
            </a:r>
          </a:p>
        </p:txBody>
      </p:sp>
      <p:sp>
        <p:nvSpPr>
          <p:cNvPr id="5" name="Footer Placeholder 4"/>
          <p:cNvSpPr>
            <a:spLocks noGrp="1"/>
          </p:cNvSpPr>
          <p:nvPr>
            <p:ph type="ftr" sz="quarter" idx="3"/>
          </p:nvPr>
        </p:nvSpPr>
        <p:spPr>
          <a:xfrm>
            <a:off x="490538" y="6337302"/>
            <a:ext cx="5605462" cy="180000"/>
          </a:xfrm>
          <a:prstGeom prst="rect">
            <a:avLst/>
          </a:prstGeom>
        </p:spPr>
        <p:txBody>
          <a:bodyPr vert="horz" lIns="0" tIns="0" rIns="0" bIns="0" rtlCol="0" anchor="t" anchorCtr="0">
            <a:noAutofit/>
          </a:bodyPr>
          <a:lstStyle>
            <a:lvl1pPr algn="l">
              <a:defRPr lang="es-ES" b="1" i="0" smtClean="0">
                <a:effectLst/>
              </a:defRPr>
            </a:lvl1pPr>
          </a:lstStyle>
          <a:p>
            <a:r>
              <a:rPr lang="es-ES" dirty="0"/>
              <a:t>Impulsar la justicia social, promover el trabajo decente</a:t>
            </a:r>
          </a:p>
        </p:txBody>
      </p:sp>
      <p:sp>
        <p:nvSpPr>
          <p:cNvPr id="6" name="Slide Number Placeholder 5"/>
          <p:cNvSpPr>
            <a:spLocks noGrp="1"/>
          </p:cNvSpPr>
          <p:nvPr>
            <p:ph type="sldNum" sz="quarter" idx="4"/>
          </p:nvPr>
        </p:nvSpPr>
        <p:spPr>
          <a:xfrm>
            <a:off x="11161462" y="432000"/>
            <a:ext cx="540000" cy="288000"/>
          </a:xfrm>
          <a:prstGeom prst="rect">
            <a:avLst/>
          </a:prstGeom>
        </p:spPr>
        <p:txBody>
          <a:bodyPr vert="horz" lIns="0" tIns="0" rIns="0" bIns="0" rtlCol="0" anchor="t" anchorCtr="0">
            <a:noAutofit/>
          </a:bodyPr>
          <a:lstStyle>
            <a:lvl1pPr algn="r">
              <a:defRPr sz="1800">
                <a:solidFill>
                  <a:schemeClr val="accent1"/>
                </a:solidFill>
              </a:defRPr>
            </a:lvl1pPr>
          </a:lstStyle>
          <a:p>
            <a:fld id="{856227C0-AD57-4F9B-BAE3-EEFB0D0EE427}" type="slidenum">
              <a:rPr lang="en-GB" smtClean="0"/>
              <a:pPr/>
              <a:t>‹#›</a:t>
            </a:fld>
            <a:endParaRPr lang="en-GB"/>
          </a:p>
        </p:txBody>
      </p:sp>
      <p:pic>
        <p:nvPicPr>
          <p:cNvPr id="11" name="Picture 10"/>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2381" y="1519079"/>
            <a:ext cx="119513" cy="140298"/>
          </a:xfrm>
          <a:prstGeom prst="rect">
            <a:avLst/>
          </a:prstGeom>
        </p:spPr>
      </p:pic>
      <p:pic>
        <p:nvPicPr>
          <p:cNvPr id="12" name="Picture 11"/>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057063" y="6367463"/>
            <a:ext cx="644400" cy="172266"/>
          </a:xfrm>
          <a:prstGeom prst="rect">
            <a:avLst/>
          </a:prstGeom>
        </p:spPr>
      </p:pic>
      <p:pic>
        <p:nvPicPr>
          <p:cNvPr id="10" name="Picture 9">
            <a:extLst>
              <a:ext uri="{FF2B5EF4-FFF2-40B4-BE49-F238E27FC236}">
                <a16:creationId xmlns:a16="http://schemas.microsoft.com/office/drawing/2014/main" id="{28F125A8-2E8E-3044-BB9D-C510DDC12946}"/>
              </a:ext>
            </a:extLst>
          </p:cNvPr>
          <p:cNvPicPr>
            <a:picLocks noChangeAspect="1"/>
          </p:cNvPicPr>
          <p:nvPr userDrawn="1"/>
        </p:nvPicPr>
        <p:blipFill>
          <a:blip r:embed="rId22"/>
          <a:stretch>
            <a:fillRect/>
          </a:stretch>
        </p:blipFill>
        <p:spPr>
          <a:xfrm>
            <a:off x="11701462" y="127250"/>
            <a:ext cx="446739" cy="500241"/>
          </a:xfrm>
          <a:prstGeom prst="rect">
            <a:avLst/>
          </a:prstGeom>
        </p:spPr>
      </p:pic>
      <p:pic>
        <p:nvPicPr>
          <p:cNvPr id="7" name="Picture 6"/>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14669" y="365441"/>
            <a:ext cx="1488560" cy="524099"/>
          </a:xfrm>
          <a:prstGeom prst="rect">
            <a:avLst/>
          </a:prstGeom>
        </p:spPr>
      </p:pic>
    </p:spTree>
    <p:extLst>
      <p:ext uri="{BB962C8B-B14F-4D97-AF65-F5344CB8AC3E}">
        <p14:creationId xmlns:p14="http://schemas.microsoft.com/office/powerpoint/2010/main" val="1767613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5" r:id="rId4"/>
    <p:sldLayoutId id="2147483666" r:id="rId5"/>
    <p:sldLayoutId id="2147483652" r:id="rId6"/>
    <p:sldLayoutId id="2147483664" r:id="rId7"/>
    <p:sldLayoutId id="2147483668" r:id="rId8"/>
    <p:sldLayoutId id="2147483669" r:id="rId9"/>
    <p:sldLayoutId id="2147483651" r:id="rId10"/>
    <p:sldLayoutId id="2147483661" r:id="rId11"/>
    <p:sldLayoutId id="2147483663" r:id="rId12"/>
    <p:sldLayoutId id="2147483654" r:id="rId13"/>
    <p:sldLayoutId id="2147483655" r:id="rId14"/>
  </p:sldLayoutIdLst>
  <p:hf hdr="0"/>
  <p:txStyles>
    <p:title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2400"/>
        </a:spcBef>
        <a:spcAft>
          <a:spcPts val="600"/>
        </a:spcAft>
        <a:buFont typeface="Arial" panose="020B0604020202020204" pitchFamily="34" charset="0"/>
        <a:buNone/>
        <a:defRPr sz="22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20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8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8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09" userDrawn="1">
          <p15:clr>
            <a:srgbClr val="F26B43"/>
          </p15:clr>
        </p15:guide>
        <p15:guide id="4" pos="7371" userDrawn="1">
          <p15:clr>
            <a:srgbClr val="F26B43"/>
          </p15:clr>
        </p15:guide>
        <p15:guide id="5" orient="horz" pos="309" userDrawn="1">
          <p15:clr>
            <a:srgbClr val="F26B43"/>
          </p15:clr>
        </p15:guide>
        <p15:guide id="6" orient="horz" pos="4011" userDrawn="1">
          <p15:clr>
            <a:srgbClr val="F26B43"/>
          </p15:clr>
        </p15:guide>
        <p15:guide id="7" orient="horz" pos="1508" userDrawn="1">
          <p15:clr>
            <a:srgbClr val="F26B43"/>
          </p15:clr>
        </p15:guide>
        <p15:guide id="8" orient="horz" pos="3702" userDrawn="1">
          <p15:clr>
            <a:srgbClr val="F26B43"/>
          </p15:clr>
        </p15:guide>
        <p15:guide id="9" orient="horz" pos="15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ilo.org/wcmsp5/groups/public/---ed_protect/---protrav/---safework/documents/briefingnote/wcms_747910.pdf" TargetMode="External"/><Relationship Id="rId7" Type="http://schemas.openxmlformats.org/officeDocument/2006/relationships/image" Target="../media/image6.emf"/><Relationship Id="rId2" Type="http://schemas.openxmlformats.org/officeDocument/2006/relationships/hyperlink" Target="https://www.ilo.org/global/topics/safety-and-health-at-work/resources-library/publications/WCMS_741818/lang--es/index.htm" TargetMode="External"/><Relationship Id="rId1" Type="http://schemas.openxmlformats.org/officeDocument/2006/relationships/slideLayout" Target="../slideLayouts/slideLayout2.xml"/><Relationship Id="rId6" Type="http://schemas.openxmlformats.org/officeDocument/2006/relationships/hyperlink" Target="https://www.ilo.org/sector/Resources/publications/WCMS_751252/lang--es/index.htm" TargetMode="External"/><Relationship Id="rId5" Type="http://schemas.openxmlformats.org/officeDocument/2006/relationships/hyperlink" Target="https://www.ilo.org/global/publications/WCMS_758007/lang--es/index.htm" TargetMode="External"/><Relationship Id="rId4" Type="http://schemas.openxmlformats.org/officeDocument/2006/relationships/hyperlink" Target="https://www.ilo.org/global/topics/safety-and-health-at-work/resources-library/publications/WCMS_759970/lang--es/index.htm"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0.jpeg"/><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7C563-04EB-412E-BACB-55A1157BC974}"/>
              </a:ext>
            </a:extLst>
          </p:cNvPr>
          <p:cNvSpPr>
            <a:spLocks noGrp="1"/>
          </p:cNvSpPr>
          <p:nvPr>
            <p:ph type="ctrTitle"/>
          </p:nvPr>
        </p:nvSpPr>
        <p:spPr>
          <a:xfrm>
            <a:off x="490538" y="2650604"/>
            <a:ext cx="7200000" cy="830936"/>
          </a:xfrm>
        </p:spPr>
        <p:txBody>
          <a:bodyPr/>
          <a:lstStyle/>
          <a:p>
            <a:r>
              <a:rPr lang="en-GB" dirty="0"/>
              <a:t>Anticipate, prepare and respond to crises</a:t>
            </a:r>
            <a:br>
              <a:rPr lang="en-GB" dirty="0"/>
            </a:br>
            <a:endParaRPr lang="en-GB" dirty="0"/>
          </a:p>
        </p:txBody>
      </p:sp>
      <p:sp>
        <p:nvSpPr>
          <p:cNvPr id="3" name="Subtitle 2">
            <a:extLst>
              <a:ext uri="{FF2B5EF4-FFF2-40B4-BE49-F238E27FC236}">
                <a16:creationId xmlns:a16="http://schemas.microsoft.com/office/drawing/2014/main" id="{D30048CC-8CA8-471D-B416-0E00BB687B8E}"/>
              </a:ext>
            </a:extLst>
          </p:cNvPr>
          <p:cNvSpPr>
            <a:spLocks noGrp="1"/>
          </p:cNvSpPr>
          <p:nvPr>
            <p:ph type="subTitle" idx="1"/>
          </p:nvPr>
        </p:nvSpPr>
        <p:spPr>
          <a:xfrm>
            <a:off x="490538" y="3943505"/>
            <a:ext cx="7200000" cy="1193796"/>
          </a:xfrm>
        </p:spPr>
        <p:txBody>
          <a:bodyPr/>
          <a:lstStyle/>
          <a:p>
            <a:r>
              <a:rPr lang="en-GB" dirty="0"/>
              <a:t>INVEST NOW IN RESILIENT OSH SYSTEMS</a:t>
            </a:r>
          </a:p>
        </p:txBody>
      </p:sp>
      <p:sp>
        <p:nvSpPr>
          <p:cNvPr id="4" name="Date Placeholder 3">
            <a:extLst>
              <a:ext uri="{FF2B5EF4-FFF2-40B4-BE49-F238E27FC236}">
                <a16:creationId xmlns:a16="http://schemas.microsoft.com/office/drawing/2014/main" id="{9F78A3F4-4EA8-41F9-BEF7-EF4D081529CB}"/>
              </a:ext>
            </a:extLst>
          </p:cNvPr>
          <p:cNvSpPr>
            <a:spLocks noGrp="1"/>
          </p:cNvSpPr>
          <p:nvPr>
            <p:ph type="dt" sz="half" idx="10"/>
          </p:nvPr>
        </p:nvSpPr>
        <p:spPr/>
        <p:txBody>
          <a:bodyPr/>
          <a:lstStyle/>
          <a:p>
            <a:r>
              <a:rPr lang="en-GB" dirty="0"/>
              <a:t>Date: Monday / 01 / October / 2019</a:t>
            </a:r>
          </a:p>
        </p:txBody>
      </p:sp>
      <p:sp>
        <p:nvSpPr>
          <p:cNvPr id="5" name="Footer Placeholder 4">
            <a:extLst>
              <a:ext uri="{FF2B5EF4-FFF2-40B4-BE49-F238E27FC236}">
                <a16:creationId xmlns:a16="http://schemas.microsoft.com/office/drawing/2014/main" id="{0F22A746-89E5-45AA-BA3B-C01B15B2C41D}"/>
              </a:ext>
            </a:extLst>
          </p:cNvPr>
          <p:cNvSpPr>
            <a:spLocks noGrp="1"/>
          </p:cNvSpPr>
          <p:nvPr>
            <p:ph type="ftr" sz="quarter" idx="11"/>
          </p:nvPr>
        </p:nvSpPr>
        <p:spPr/>
        <p:txBody>
          <a:bodyPr/>
          <a:lstStyle/>
          <a:p>
            <a:r>
              <a:rPr lang="en-GB"/>
              <a:t>Advancing social justice, promoting decent work</a:t>
            </a:r>
          </a:p>
        </p:txBody>
      </p:sp>
      <p:sp>
        <p:nvSpPr>
          <p:cNvPr id="6" name="Slide Number Placeholder 5">
            <a:extLst>
              <a:ext uri="{FF2B5EF4-FFF2-40B4-BE49-F238E27FC236}">
                <a16:creationId xmlns:a16="http://schemas.microsoft.com/office/drawing/2014/main" id="{19E5DEC5-5188-46F7-B2BF-E915165904BE}"/>
              </a:ext>
            </a:extLst>
          </p:cNvPr>
          <p:cNvSpPr>
            <a:spLocks noGrp="1"/>
          </p:cNvSpPr>
          <p:nvPr>
            <p:ph type="sldNum" sz="quarter" idx="12"/>
          </p:nvPr>
        </p:nvSpPr>
        <p:spPr/>
        <p:txBody>
          <a:bodyPr/>
          <a:lstStyle/>
          <a:p>
            <a:fld id="{856227C0-AD57-4F9B-BAE3-EEFB0D0EE427}" type="slidenum">
              <a:rPr lang="en-GB" smtClean="0"/>
              <a:pPr/>
              <a:t>1</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92"/>
            <a:ext cx="12193589" cy="6857108"/>
          </a:xfrm>
          <a:prstGeom prst="rect">
            <a:avLst/>
          </a:prstGeom>
        </p:spPr>
      </p:pic>
    </p:spTree>
    <p:extLst>
      <p:ext uri="{BB962C8B-B14F-4D97-AF65-F5344CB8AC3E}">
        <p14:creationId xmlns:p14="http://schemas.microsoft.com/office/powerpoint/2010/main" val="2183316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C3705-C4FB-416E-89B1-13D4BD0E4825}"/>
              </a:ext>
            </a:extLst>
          </p:cNvPr>
          <p:cNvSpPr>
            <a:spLocks noGrp="1"/>
          </p:cNvSpPr>
          <p:nvPr>
            <p:ph type="title"/>
          </p:nvPr>
        </p:nvSpPr>
        <p:spPr/>
        <p:txBody>
          <a:bodyPr/>
          <a:lstStyle/>
          <a:p>
            <a:r>
              <a:rPr lang="es-ES"/>
              <a:t>Fortalecimiento de las políticas y los marcos normativos nacionales de SST para responder mejor a las crisis y las emergencias</a:t>
            </a:r>
          </a:p>
        </p:txBody>
      </p:sp>
      <p:sp>
        <p:nvSpPr>
          <p:cNvPr id="3" name="Content Placeholder 2">
            <a:extLst>
              <a:ext uri="{FF2B5EF4-FFF2-40B4-BE49-F238E27FC236}">
                <a16:creationId xmlns:a16="http://schemas.microsoft.com/office/drawing/2014/main" id="{2EE3D083-E6B4-439F-A0DD-893A6C49B149}"/>
              </a:ext>
            </a:extLst>
          </p:cNvPr>
          <p:cNvSpPr>
            <a:spLocks noGrp="1"/>
          </p:cNvSpPr>
          <p:nvPr>
            <p:ph sz="half" idx="1"/>
          </p:nvPr>
        </p:nvSpPr>
        <p:spPr>
          <a:xfrm>
            <a:off x="490538" y="2393950"/>
            <a:ext cx="4173929" cy="3482976"/>
          </a:xfrm>
        </p:spPr>
        <p:txBody>
          <a:bodyPr/>
          <a:lstStyle/>
          <a:p>
            <a:pPr lvl="2">
              <a:spcBef>
                <a:spcPts val="600"/>
              </a:spcBef>
              <a:spcAft>
                <a:spcPts val="0"/>
              </a:spcAft>
            </a:pPr>
            <a:r>
              <a:rPr lang="es-ES">
                <a:latin typeface="Arial" panose="020B0604020202020204" pitchFamily="34" charset="0"/>
                <a:ea typeface="Times New Roman" panose="02020603050405020304" pitchFamily="18" charset="0"/>
                <a:cs typeface="Arial" panose="020B0604020202020204" pitchFamily="34" charset="0"/>
              </a:rPr>
              <a:t>Son esenciales para la protección y la promoción de la salud física y mental en el trabajo</a:t>
            </a:r>
          </a:p>
          <a:p>
            <a:pPr lvl="2">
              <a:spcBef>
                <a:spcPts val="600"/>
              </a:spcBef>
              <a:spcAft>
                <a:spcPts val="0"/>
              </a:spcAft>
            </a:pPr>
            <a:r>
              <a:rPr lang="es-ES">
                <a:latin typeface="Arial" panose="020B0604020202020204" pitchFamily="34" charset="0"/>
                <a:ea typeface="Times New Roman" panose="02020603050405020304" pitchFamily="18" charset="0"/>
                <a:cs typeface="Arial" panose="020B0604020202020204" pitchFamily="34" charset="0"/>
              </a:rPr>
              <a:t>Contribuyen a la resiliencia de los sistemas de SST, preparándolos para responder mejor a las crisis en el futuro </a:t>
            </a:r>
          </a:p>
          <a:p>
            <a:pPr lvl="2">
              <a:spcBef>
                <a:spcPts val="600"/>
              </a:spcBef>
              <a:spcAft>
                <a:spcPts val="0"/>
              </a:spcAft>
            </a:pPr>
            <a:r>
              <a:rPr lang="es-ES">
                <a:latin typeface="Arial" panose="020B0604020202020204" pitchFamily="34" charset="0"/>
                <a:ea typeface="Times New Roman" panose="02020603050405020304" pitchFamily="18" charset="0"/>
                <a:cs typeface="Arial" panose="020B0604020202020204" pitchFamily="34" charset="0"/>
              </a:rPr>
              <a:t>Se adaptan de forma proactiva a los nuevos contextos y permiten dar respuestas de emergencia rápidas y adecuadas</a:t>
            </a:r>
          </a:p>
          <a:p>
            <a:endParaRPr lang="en-GB" dirty="0"/>
          </a:p>
        </p:txBody>
      </p:sp>
      <p:sp>
        <p:nvSpPr>
          <p:cNvPr id="4" name="Content Placeholder 3">
            <a:extLst>
              <a:ext uri="{FF2B5EF4-FFF2-40B4-BE49-F238E27FC236}">
                <a16:creationId xmlns:a16="http://schemas.microsoft.com/office/drawing/2014/main" id="{1661BF72-50FE-4093-8490-5AE4C6BDB59A}"/>
              </a:ext>
            </a:extLst>
          </p:cNvPr>
          <p:cNvSpPr>
            <a:spLocks noGrp="1"/>
          </p:cNvSpPr>
          <p:nvPr>
            <p:ph sz="half" idx="2"/>
          </p:nvPr>
        </p:nvSpPr>
        <p:spPr>
          <a:xfrm>
            <a:off x="5568593" y="2393949"/>
            <a:ext cx="6132869" cy="3482977"/>
          </a:xfrm>
        </p:spPr>
        <p:txBody>
          <a:bodyPr/>
          <a:lstStyle/>
          <a:p>
            <a:pPr marL="0" lvl="2" indent="0">
              <a:spcAft>
                <a:spcPts val="0"/>
              </a:spcAft>
              <a:buNone/>
            </a:pPr>
            <a:r>
              <a:rPr lang="es-ES">
                <a:latin typeface="Arial" panose="020B0604020202020204" pitchFamily="34" charset="0"/>
                <a:ea typeface="Times New Roman" panose="02020603050405020304" pitchFamily="18" charset="0"/>
                <a:cs typeface="Arial" panose="020B0604020202020204" pitchFamily="34" charset="0"/>
              </a:rPr>
              <a:t>Un sistema regulador completo y funcional debe incluir:</a:t>
            </a:r>
          </a:p>
          <a:p>
            <a:pPr lvl="2">
              <a:spcBef>
                <a:spcPts val="400"/>
              </a:spcBef>
              <a:spcAft>
                <a:spcPts val="0"/>
              </a:spcAft>
            </a:pPr>
            <a:r>
              <a:rPr lang="es-ES">
                <a:latin typeface="Arial" panose="020B0604020202020204" pitchFamily="34" charset="0"/>
                <a:ea typeface="Times New Roman" panose="02020603050405020304" pitchFamily="18" charset="0"/>
                <a:cs typeface="Arial" panose="020B0604020202020204" pitchFamily="34" charset="0"/>
              </a:rPr>
              <a:t>una ley básica y general de SST que abarque a todos los trabajadores y sectores y que defina los </a:t>
            </a:r>
            <a:r>
              <a:rPr lang="es-ES">
                <a:solidFill>
                  <a:srgbClr val="FF0000"/>
                </a:solidFill>
                <a:latin typeface="Arial" panose="020B0604020202020204" pitchFamily="34" charset="0"/>
                <a:ea typeface="Times New Roman" panose="02020603050405020304" pitchFamily="18" charset="0"/>
                <a:cs typeface="Arial" panose="020B0604020202020204" pitchFamily="34" charset="0"/>
              </a:rPr>
              <a:t>derechos y responsabilidades básicos en materia de SST</a:t>
            </a:r>
          </a:p>
          <a:p>
            <a:pPr lvl="2">
              <a:spcBef>
                <a:spcPts val="400"/>
              </a:spcBef>
              <a:spcAft>
                <a:spcPts val="0"/>
              </a:spcAft>
            </a:pPr>
            <a:r>
              <a:rPr lang="es-ES">
                <a:latin typeface="Arial" panose="020B0604020202020204" pitchFamily="34" charset="0"/>
                <a:ea typeface="Times New Roman" panose="02020603050405020304" pitchFamily="18" charset="0"/>
                <a:cs typeface="Arial" panose="020B0604020202020204" pitchFamily="34" charset="0"/>
              </a:rPr>
              <a:t>leyes y reglamentos que cubran </a:t>
            </a:r>
            <a:r>
              <a:rPr lang="es-ES">
                <a:solidFill>
                  <a:srgbClr val="FF0000"/>
                </a:solidFill>
                <a:latin typeface="Arial" panose="020B0604020202020204" pitchFamily="34" charset="0"/>
                <a:ea typeface="Times New Roman" panose="02020603050405020304" pitchFamily="18" charset="0"/>
                <a:cs typeface="Arial" panose="020B0604020202020204" pitchFamily="34" charset="0"/>
              </a:rPr>
              <a:t>sectores o peligros específicos</a:t>
            </a:r>
          </a:p>
          <a:p>
            <a:pPr lvl="2">
              <a:spcBef>
                <a:spcPts val="400"/>
              </a:spcBef>
              <a:spcAft>
                <a:spcPts val="0"/>
              </a:spcAft>
            </a:pPr>
            <a:r>
              <a:rPr lang="es-ES">
                <a:latin typeface="Arial" panose="020B0604020202020204" pitchFamily="34" charset="0"/>
                <a:ea typeface="Times New Roman" panose="02020603050405020304" pitchFamily="18" charset="0"/>
                <a:cs typeface="Arial" panose="020B0604020202020204" pitchFamily="34" charset="0"/>
              </a:rPr>
              <a:t>repertorios de recomendaciones prácticas y normas técnicas que proporcionen </a:t>
            </a:r>
            <a:r>
              <a:rPr lang="es-ES">
                <a:solidFill>
                  <a:srgbClr val="FF0000"/>
                </a:solidFill>
                <a:latin typeface="Arial" panose="020B0604020202020204" pitchFamily="34" charset="0"/>
                <a:ea typeface="Times New Roman" panose="02020603050405020304" pitchFamily="18" charset="0"/>
                <a:cs typeface="Arial" panose="020B0604020202020204" pitchFamily="34" charset="0"/>
              </a:rPr>
              <a:t>orientaciones específicas</a:t>
            </a:r>
          </a:p>
          <a:p>
            <a:pPr lvl="2">
              <a:spcBef>
                <a:spcPts val="400"/>
              </a:spcBef>
              <a:spcAft>
                <a:spcPts val="0"/>
              </a:spcAft>
            </a:pPr>
            <a:r>
              <a:rPr lang="es-ES">
                <a:latin typeface="Arial" panose="020B0604020202020204" pitchFamily="34" charset="0"/>
                <a:ea typeface="Times New Roman" panose="02020603050405020304" pitchFamily="18" charset="0"/>
                <a:cs typeface="Arial" panose="020B0604020202020204" pitchFamily="34" charset="0"/>
              </a:rPr>
              <a:t>convenios colectivos</a:t>
            </a:r>
          </a:p>
          <a:p>
            <a:endParaRPr lang="en-GB" dirty="0"/>
          </a:p>
        </p:txBody>
      </p:sp>
      <p:sp>
        <p:nvSpPr>
          <p:cNvPr id="5" name="Date Placeholder 4">
            <a:extLst>
              <a:ext uri="{FF2B5EF4-FFF2-40B4-BE49-F238E27FC236}">
                <a16:creationId xmlns:a16="http://schemas.microsoft.com/office/drawing/2014/main" id="{BB746CAB-15C5-4042-A25A-9A7E291E446B}"/>
              </a:ext>
            </a:extLst>
          </p:cNvPr>
          <p:cNvSpPr>
            <a:spLocks noGrp="1"/>
          </p:cNvSpPr>
          <p:nvPr>
            <p:ph type="dt" sz="half" idx="10"/>
          </p:nvPr>
        </p:nvSpPr>
        <p:spPr/>
        <p:txBody>
          <a:bodyPr/>
          <a:lstStyle/>
          <a:p>
            <a:r>
              <a:rPr lang="es-ES"/>
              <a:t>Fecha: Lunes / 01 / Octubre / 2019</a:t>
            </a:r>
          </a:p>
        </p:txBody>
      </p:sp>
      <p:sp>
        <p:nvSpPr>
          <p:cNvPr id="6" name="Footer Placeholder 5">
            <a:extLst>
              <a:ext uri="{FF2B5EF4-FFF2-40B4-BE49-F238E27FC236}">
                <a16:creationId xmlns:a16="http://schemas.microsoft.com/office/drawing/2014/main" id="{CC6B2938-FCE1-4A8C-8EFA-A860D8BB426D}"/>
              </a:ext>
            </a:extLst>
          </p:cNvPr>
          <p:cNvSpPr>
            <a:spLocks noGrp="1"/>
          </p:cNvSpPr>
          <p:nvPr>
            <p:ph type="ftr" sz="quarter" idx="11"/>
          </p:nvPr>
        </p:nvSpPr>
        <p:spPr/>
        <p:txBody>
          <a:bodyPr/>
          <a:lstStyle/>
          <a:p>
            <a:r>
              <a:rPr lang="es-ES"/>
              <a:t>Promover la justicia social y el trabajo decente</a:t>
            </a:r>
          </a:p>
        </p:txBody>
      </p:sp>
      <p:sp>
        <p:nvSpPr>
          <p:cNvPr id="7" name="Slide Number Placeholder 6">
            <a:extLst>
              <a:ext uri="{FF2B5EF4-FFF2-40B4-BE49-F238E27FC236}">
                <a16:creationId xmlns:a16="http://schemas.microsoft.com/office/drawing/2014/main" id="{25A0DE21-1BCA-4B75-A203-17F2BAF6580C}"/>
              </a:ext>
            </a:extLst>
          </p:cNvPr>
          <p:cNvSpPr>
            <a:spLocks noGrp="1"/>
          </p:cNvSpPr>
          <p:nvPr>
            <p:ph type="sldNum" sz="quarter" idx="12"/>
          </p:nvPr>
        </p:nvSpPr>
        <p:spPr/>
        <p:txBody>
          <a:bodyPr/>
          <a:lstStyle/>
          <a:p>
            <a:fld id="{856227C0-AD57-4F9B-BAE3-EEFB0D0EE427}" type="slidenum">
              <a:rPr lang="en-GB" smtClean="0"/>
              <a:t>10</a:t>
            </a:fld>
            <a:endParaRPr lang="en-GB"/>
          </a:p>
        </p:txBody>
      </p:sp>
    </p:spTree>
    <p:extLst>
      <p:ext uri="{BB962C8B-B14F-4D97-AF65-F5344CB8AC3E}">
        <p14:creationId xmlns:p14="http://schemas.microsoft.com/office/powerpoint/2010/main" val="1654277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E6ED5-F6B8-4209-A149-421DBFD39D52}"/>
              </a:ext>
            </a:extLst>
          </p:cNvPr>
          <p:cNvSpPr>
            <a:spLocks noGrp="1"/>
          </p:cNvSpPr>
          <p:nvPr>
            <p:ph type="title"/>
          </p:nvPr>
        </p:nvSpPr>
        <p:spPr/>
        <p:txBody>
          <a:bodyPr/>
          <a:lstStyle/>
          <a:p>
            <a:r>
              <a:rPr lang="es-ES"/>
              <a:t>Derechos y responsabilidades básicos en materia de SST (según lo dispuesto en el Convenio núm.155)</a:t>
            </a:r>
          </a:p>
        </p:txBody>
      </p:sp>
      <p:sp>
        <p:nvSpPr>
          <p:cNvPr id="3" name="Content Placeholder 2">
            <a:extLst>
              <a:ext uri="{FF2B5EF4-FFF2-40B4-BE49-F238E27FC236}">
                <a16:creationId xmlns:a16="http://schemas.microsoft.com/office/drawing/2014/main" id="{59F829B3-9242-4748-96CF-11CA8A01949D}"/>
              </a:ext>
            </a:extLst>
          </p:cNvPr>
          <p:cNvSpPr>
            <a:spLocks noGrp="1"/>
          </p:cNvSpPr>
          <p:nvPr>
            <p:ph sz="half" idx="1"/>
          </p:nvPr>
        </p:nvSpPr>
        <p:spPr>
          <a:xfrm>
            <a:off x="490539" y="2393950"/>
            <a:ext cx="4772342" cy="3943352"/>
          </a:xfrm>
        </p:spPr>
        <p:txBody>
          <a:bodyPr/>
          <a:lstStyle/>
          <a:p>
            <a:r>
              <a:rPr lang="es-ES" dirty="0"/>
              <a:t>Empleadores	</a:t>
            </a:r>
          </a:p>
          <a:p>
            <a:pPr lvl="2"/>
            <a:r>
              <a:rPr lang="es-ES" sz="1600" dirty="0"/>
              <a:t>Garantizar, en la medida en que sea razonable y factible, que los lugares de trabajo, la maquinaria, el equipo y las operaciones y procesos que estén bajo su control son seguros y no entrañan riesgo alguno para la seguridad y la salud de los trabajadores.</a:t>
            </a:r>
          </a:p>
          <a:p>
            <a:pPr lvl="2"/>
            <a:r>
              <a:rPr lang="es-ES" sz="1600" dirty="0"/>
              <a:t>Suministrar, cuando sea necesario, los EPP apropiados (sin costo alguno para el trabajador)</a:t>
            </a:r>
          </a:p>
          <a:p>
            <a:pPr lvl="2"/>
            <a:r>
              <a:rPr lang="es-ES" sz="1600" dirty="0"/>
              <a:t>Prever, cuando sea necesario, medidas para hacer frente a las emergencias y los accidentes</a:t>
            </a:r>
          </a:p>
          <a:p>
            <a:pPr lvl="2"/>
            <a:r>
              <a:rPr lang="es-ES" sz="1600" dirty="0"/>
              <a:t>Garantizar que los trabajadores y sus representantes sean consultados, informados y formados en materia de SST</a:t>
            </a:r>
          </a:p>
          <a:p>
            <a:endParaRPr lang="en-GB" dirty="0"/>
          </a:p>
        </p:txBody>
      </p:sp>
      <p:sp>
        <p:nvSpPr>
          <p:cNvPr id="4" name="Content Placeholder 3">
            <a:extLst>
              <a:ext uri="{FF2B5EF4-FFF2-40B4-BE49-F238E27FC236}">
                <a16:creationId xmlns:a16="http://schemas.microsoft.com/office/drawing/2014/main" id="{FE9CEDF4-50C9-47F6-8754-A6D0B080C0DD}"/>
              </a:ext>
            </a:extLst>
          </p:cNvPr>
          <p:cNvSpPr>
            <a:spLocks noGrp="1"/>
          </p:cNvSpPr>
          <p:nvPr>
            <p:ph sz="half" idx="2"/>
          </p:nvPr>
        </p:nvSpPr>
        <p:spPr>
          <a:xfrm>
            <a:off x="5609063" y="2393949"/>
            <a:ext cx="6092399" cy="3590205"/>
          </a:xfrm>
        </p:spPr>
        <p:txBody>
          <a:bodyPr/>
          <a:lstStyle/>
          <a:p>
            <a:r>
              <a:rPr lang="es-ES" dirty="0"/>
              <a:t>Trabajadores y sus representantes</a:t>
            </a:r>
          </a:p>
          <a:p>
            <a:pPr lvl="2"/>
            <a:r>
              <a:rPr lang="es-ES" sz="1600" dirty="0"/>
              <a:t>Recibir información y formación adecuadas en materia de SST</a:t>
            </a:r>
          </a:p>
          <a:p>
            <a:pPr lvl="2"/>
            <a:r>
              <a:rPr lang="es-ES" sz="1600" dirty="0"/>
              <a:t>Interrumpir una situación de trabajo por creer, por motivos razonables, que ésta entraña un peligro inminente y grave para su vida o su salud</a:t>
            </a:r>
          </a:p>
          <a:p>
            <a:pPr lvl="2"/>
            <a:r>
              <a:rPr lang="es-ES" sz="1600" dirty="0"/>
              <a:t>Ser consultado por el empleador y cooperar con él en materia de SST</a:t>
            </a:r>
          </a:p>
          <a:p>
            <a:pPr lvl="2"/>
            <a:r>
              <a:rPr lang="es-ES" sz="1600" dirty="0"/>
              <a:t>Cumplir con las instrucciones de SST y velar por su propia seguridad y la de los demás </a:t>
            </a:r>
          </a:p>
          <a:p>
            <a:pPr lvl="2"/>
            <a:r>
              <a:rPr lang="es-ES" sz="1600" dirty="0"/>
              <a:t>Utilizar correctamente los dispositivos de seguridad y los EPP</a:t>
            </a:r>
          </a:p>
          <a:p>
            <a:pPr lvl="2"/>
            <a:r>
              <a:rPr lang="es-ES" sz="1600" dirty="0"/>
              <a:t>Informar de cualquier situación de peligro, accidente del trabajo o lesión profesional</a:t>
            </a:r>
          </a:p>
          <a:p>
            <a:endParaRPr lang="en-GB" dirty="0"/>
          </a:p>
        </p:txBody>
      </p:sp>
      <p:sp>
        <p:nvSpPr>
          <p:cNvPr id="5" name="Date Placeholder 4">
            <a:extLst>
              <a:ext uri="{FF2B5EF4-FFF2-40B4-BE49-F238E27FC236}">
                <a16:creationId xmlns:a16="http://schemas.microsoft.com/office/drawing/2014/main" id="{CF4E64DC-069D-4292-B01D-56CB0A7FA2A8}"/>
              </a:ext>
            </a:extLst>
          </p:cNvPr>
          <p:cNvSpPr>
            <a:spLocks noGrp="1"/>
          </p:cNvSpPr>
          <p:nvPr>
            <p:ph type="dt" sz="half" idx="10"/>
          </p:nvPr>
        </p:nvSpPr>
        <p:spPr/>
        <p:txBody>
          <a:bodyPr/>
          <a:lstStyle/>
          <a:p>
            <a:r>
              <a:rPr lang="es-ES"/>
              <a:t>Fecha: Lunes / 01 / Octubre / 2019</a:t>
            </a:r>
          </a:p>
        </p:txBody>
      </p:sp>
      <p:sp>
        <p:nvSpPr>
          <p:cNvPr id="6" name="Footer Placeholder 5">
            <a:extLst>
              <a:ext uri="{FF2B5EF4-FFF2-40B4-BE49-F238E27FC236}">
                <a16:creationId xmlns:a16="http://schemas.microsoft.com/office/drawing/2014/main" id="{2E4D1746-A6BD-4E95-A633-B688A5A2E7F1}"/>
              </a:ext>
            </a:extLst>
          </p:cNvPr>
          <p:cNvSpPr>
            <a:spLocks noGrp="1"/>
          </p:cNvSpPr>
          <p:nvPr>
            <p:ph type="ftr" sz="quarter" idx="11"/>
          </p:nvPr>
        </p:nvSpPr>
        <p:spPr/>
        <p:txBody>
          <a:bodyPr/>
          <a:lstStyle/>
          <a:p>
            <a:r>
              <a:rPr lang="es-ES"/>
              <a:t>Promover la justicia social y el trabajo decente</a:t>
            </a:r>
          </a:p>
        </p:txBody>
      </p:sp>
      <p:sp>
        <p:nvSpPr>
          <p:cNvPr id="7" name="Slide Number Placeholder 6">
            <a:extLst>
              <a:ext uri="{FF2B5EF4-FFF2-40B4-BE49-F238E27FC236}">
                <a16:creationId xmlns:a16="http://schemas.microsoft.com/office/drawing/2014/main" id="{B4F0CDA8-4565-4BD1-825C-4A9EA6244C6D}"/>
              </a:ext>
            </a:extLst>
          </p:cNvPr>
          <p:cNvSpPr>
            <a:spLocks noGrp="1"/>
          </p:cNvSpPr>
          <p:nvPr>
            <p:ph type="sldNum" sz="quarter" idx="12"/>
          </p:nvPr>
        </p:nvSpPr>
        <p:spPr/>
        <p:txBody>
          <a:bodyPr/>
          <a:lstStyle/>
          <a:p>
            <a:fld id="{856227C0-AD57-4F9B-BAE3-EEFB0D0EE427}" type="slidenum">
              <a:rPr lang="en-GB" smtClean="0"/>
              <a:t>11</a:t>
            </a:fld>
            <a:endParaRPr lang="en-GB"/>
          </a:p>
        </p:txBody>
      </p:sp>
    </p:spTree>
    <p:extLst>
      <p:ext uri="{BB962C8B-B14F-4D97-AF65-F5344CB8AC3E}">
        <p14:creationId xmlns:p14="http://schemas.microsoft.com/office/powerpoint/2010/main" val="3636458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44BDA-1155-4137-BB5F-D88CB70F9A81}"/>
              </a:ext>
            </a:extLst>
          </p:cNvPr>
          <p:cNvSpPr>
            <a:spLocks noGrp="1"/>
          </p:cNvSpPr>
          <p:nvPr>
            <p:ph type="title"/>
          </p:nvPr>
        </p:nvSpPr>
        <p:spPr/>
        <p:txBody>
          <a:bodyPr/>
          <a:lstStyle/>
          <a:p>
            <a:r>
              <a:rPr lang="es-ES"/>
              <a:t>Reconocimiento de los accidentes del trabajo y las enfermedades profesionales</a:t>
            </a:r>
          </a:p>
        </p:txBody>
      </p:sp>
      <p:sp>
        <p:nvSpPr>
          <p:cNvPr id="3" name="Content Placeholder 2">
            <a:extLst>
              <a:ext uri="{FF2B5EF4-FFF2-40B4-BE49-F238E27FC236}">
                <a16:creationId xmlns:a16="http://schemas.microsoft.com/office/drawing/2014/main" id="{75E0AD50-D100-45A0-A5CA-47A40CC07D26}"/>
              </a:ext>
            </a:extLst>
          </p:cNvPr>
          <p:cNvSpPr>
            <a:spLocks noGrp="1"/>
          </p:cNvSpPr>
          <p:nvPr>
            <p:ph idx="1"/>
          </p:nvPr>
        </p:nvSpPr>
        <p:spPr/>
        <p:txBody>
          <a:bodyPr/>
          <a:lstStyle/>
          <a:p>
            <a:pPr lvl="1"/>
            <a:r>
              <a:rPr lang="es-ES" dirty="0"/>
              <a:t>Las normas de la OIT proporcionan fundamentos para el reconocimiento de la COVID-19 como lesión profesional, pero depende de la legislación nacional de cada país considerar si la COVID-19 puede ser tratada como una lesión profesional y de qué manera </a:t>
            </a:r>
          </a:p>
          <a:p>
            <a:pPr lvl="2"/>
            <a:r>
              <a:rPr lang="es-ES" i="1" dirty="0"/>
              <a:t>Reconocimiento de los trabajadores sanitarios o del personal de emergencias, tanto en virtud de la legislación vigente (por ejemplo, Turquía y Bélgica) como con arreglo a legislación nueva (por ejemplo, Colombia)</a:t>
            </a:r>
          </a:p>
          <a:p>
            <a:pPr lvl="2"/>
            <a:r>
              <a:rPr lang="es-ES" i="1" dirty="0"/>
              <a:t>Reconocimiento de otros trabajadores que corren mayor riesgo de contraer la COVID-19, como los trabajadores de los servicios esenciales (por ejemplo, la Argentina)</a:t>
            </a:r>
          </a:p>
          <a:p>
            <a:pPr lvl="2"/>
            <a:r>
              <a:rPr lang="es-ES" i="1" dirty="0"/>
              <a:t>Reconocimiento de la COVID-19 como lesión profesional para los trabajadores, independientemente de su ocupación (Italia, España, Dinamarca)</a:t>
            </a:r>
          </a:p>
        </p:txBody>
      </p:sp>
      <p:sp>
        <p:nvSpPr>
          <p:cNvPr id="4" name="Date Placeholder 3">
            <a:extLst>
              <a:ext uri="{FF2B5EF4-FFF2-40B4-BE49-F238E27FC236}">
                <a16:creationId xmlns:a16="http://schemas.microsoft.com/office/drawing/2014/main" id="{EA7E9EA7-E72E-4C0C-A2AE-D8EDA71BE095}"/>
              </a:ext>
            </a:extLst>
          </p:cNvPr>
          <p:cNvSpPr>
            <a:spLocks noGrp="1"/>
          </p:cNvSpPr>
          <p:nvPr>
            <p:ph type="dt" sz="half" idx="10"/>
          </p:nvPr>
        </p:nvSpPr>
        <p:spPr/>
        <p:txBody>
          <a:bodyPr/>
          <a:lstStyle/>
          <a:p>
            <a:r>
              <a:rPr lang="es-ES"/>
              <a:t>Fecha: Lunes / 01 / Octubre / 2019</a:t>
            </a:r>
          </a:p>
        </p:txBody>
      </p:sp>
      <p:sp>
        <p:nvSpPr>
          <p:cNvPr id="5" name="Footer Placeholder 4">
            <a:extLst>
              <a:ext uri="{FF2B5EF4-FFF2-40B4-BE49-F238E27FC236}">
                <a16:creationId xmlns:a16="http://schemas.microsoft.com/office/drawing/2014/main" id="{D5AAE039-1E6E-4C1F-BD85-C0B00DFDE316}"/>
              </a:ext>
            </a:extLst>
          </p:cNvPr>
          <p:cNvSpPr>
            <a:spLocks noGrp="1"/>
          </p:cNvSpPr>
          <p:nvPr>
            <p:ph type="ftr" sz="quarter" idx="11"/>
          </p:nvPr>
        </p:nvSpPr>
        <p:spPr/>
        <p:txBody>
          <a:bodyPr/>
          <a:lstStyle/>
          <a:p>
            <a:r>
              <a:rPr lang="es-ES"/>
              <a:t>Promover la justicia social y el trabajo decente</a:t>
            </a:r>
          </a:p>
        </p:txBody>
      </p:sp>
      <p:sp>
        <p:nvSpPr>
          <p:cNvPr id="6" name="Slide Number Placeholder 5">
            <a:extLst>
              <a:ext uri="{FF2B5EF4-FFF2-40B4-BE49-F238E27FC236}">
                <a16:creationId xmlns:a16="http://schemas.microsoft.com/office/drawing/2014/main" id="{9B626CB9-4156-453A-BCC5-12E0727F0DA4}"/>
              </a:ext>
            </a:extLst>
          </p:cNvPr>
          <p:cNvSpPr>
            <a:spLocks noGrp="1"/>
          </p:cNvSpPr>
          <p:nvPr>
            <p:ph type="sldNum" sz="quarter" idx="12"/>
          </p:nvPr>
        </p:nvSpPr>
        <p:spPr/>
        <p:txBody>
          <a:bodyPr/>
          <a:lstStyle/>
          <a:p>
            <a:fld id="{856227C0-AD57-4F9B-BAE3-EEFB0D0EE427}" type="slidenum">
              <a:rPr lang="en-GB" smtClean="0"/>
              <a:t>12</a:t>
            </a:fld>
            <a:endParaRPr lang="en-GB"/>
          </a:p>
        </p:txBody>
      </p:sp>
    </p:spTree>
    <p:extLst>
      <p:ext uri="{BB962C8B-B14F-4D97-AF65-F5344CB8AC3E}">
        <p14:creationId xmlns:p14="http://schemas.microsoft.com/office/powerpoint/2010/main" val="1487977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3DAC1-727E-4AD4-9D58-ABCDA05747F5}"/>
              </a:ext>
            </a:extLst>
          </p:cNvPr>
          <p:cNvSpPr>
            <a:spLocks noGrp="1"/>
          </p:cNvSpPr>
          <p:nvPr>
            <p:ph type="title"/>
          </p:nvPr>
        </p:nvSpPr>
        <p:spPr/>
        <p:txBody>
          <a:bodyPr/>
          <a:lstStyle/>
          <a:p>
            <a:r>
              <a:rPr lang="es-ES"/>
              <a:t>Nuevos requisitos legales para evitar la propagación del virus en el lugar de trabajo </a:t>
            </a:r>
          </a:p>
        </p:txBody>
      </p:sp>
      <p:sp>
        <p:nvSpPr>
          <p:cNvPr id="3" name="Content Placeholder 2">
            <a:extLst>
              <a:ext uri="{FF2B5EF4-FFF2-40B4-BE49-F238E27FC236}">
                <a16:creationId xmlns:a16="http://schemas.microsoft.com/office/drawing/2014/main" id="{CAB1E195-1DAF-445B-BBCF-1FE2516F9D82}"/>
              </a:ext>
            </a:extLst>
          </p:cNvPr>
          <p:cNvSpPr>
            <a:spLocks noGrp="1"/>
          </p:cNvSpPr>
          <p:nvPr>
            <p:ph idx="1"/>
          </p:nvPr>
        </p:nvSpPr>
        <p:spPr>
          <a:xfrm>
            <a:off x="490538" y="2393950"/>
            <a:ext cx="10163285" cy="3482975"/>
          </a:xfrm>
        </p:spPr>
        <p:txBody>
          <a:bodyPr/>
          <a:lstStyle/>
          <a:p>
            <a:pPr lvl="2"/>
            <a:r>
              <a:rPr lang="es-ES" dirty="0"/>
              <a:t>Disposiciones para la identificación y el control de las fuentes potenciales de exposición</a:t>
            </a:r>
          </a:p>
          <a:p>
            <a:pPr lvl="2"/>
            <a:r>
              <a:rPr lang="es-ES" dirty="0"/>
              <a:t>Procedimientos y protocolos sectoriales específicos para prevenir y tratar la COVID-19 en el lugar de trabajo: </a:t>
            </a:r>
          </a:p>
          <a:p>
            <a:pPr lvl="3"/>
            <a:r>
              <a:rPr lang="es-ES" dirty="0">
                <a:solidFill>
                  <a:srgbClr val="230050"/>
                </a:solidFill>
                <a:latin typeface="Arial" panose="020B0604020202020204" pitchFamily="34" charset="0"/>
                <a:ea typeface="Times New Roman" panose="02020603050405020304" pitchFamily="18" charset="0"/>
                <a:cs typeface="Arial" panose="020B0604020202020204" pitchFamily="34" charset="0"/>
              </a:rPr>
              <a:t>distanciamiento físico</a:t>
            </a:r>
          </a:p>
          <a:p>
            <a:pPr lvl="3"/>
            <a:r>
              <a:rPr lang="es-ES" dirty="0">
                <a:solidFill>
                  <a:srgbClr val="230050"/>
                </a:solidFill>
                <a:latin typeface="Arial" panose="020B0604020202020204" pitchFamily="34" charset="0"/>
                <a:ea typeface="Times New Roman" panose="02020603050405020304" pitchFamily="18" charset="0"/>
                <a:cs typeface="Arial" panose="020B0604020202020204" pitchFamily="34" charset="0"/>
              </a:rPr>
              <a:t>trabajar desde casa</a:t>
            </a:r>
          </a:p>
          <a:p>
            <a:pPr lvl="3"/>
            <a:r>
              <a:rPr lang="es-ES" dirty="0">
                <a:solidFill>
                  <a:srgbClr val="230050"/>
                </a:solidFill>
                <a:latin typeface="Arial" panose="020B0604020202020204" pitchFamily="34" charset="0"/>
                <a:ea typeface="Times New Roman" panose="02020603050405020304" pitchFamily="18" charset="0"/>
                <a:cs typeface="Arial" panose="020B0604020202020204" pitchFamily="34" charset="0"/>
              </a:rPr>
              <a:t>dar respuesta a los casos positivos de COVID-19 en el lugar de trabajo</a:t>
            </a:r>
          </a:p>
          <a:p>
            <a:pPr lvl="3"/>
            <a:r>
              <a:rPr lang="es-ES" dirty="0">
                <a:solidFill>
                  <a:srgbClr val="230050"/>
                </a:solidFill>
                <a:latin typeface="Arial" panose="020B0604020202020204" pitchFamily="34" charset="0"/>
                <a:ea typeface="Times New Roman" panose="02020603050405020304" pitchFamily="18" charset="0"/>
                <a:cs typeface="Arial" panose="020B0604020202020204" pitchFamily="34" charset="0"/>
              </a:rPr>
              <a:t>equipos de protección personal (EPP)</a:t>
            </a:r>
          </a:p>
          <a:p>
            <a:pPr lvl="3"/>
            <a:r>
              <a:rPr lang="es-ES" dirty="0">
                <a:solidFill>
                  <a:srgbClr val="230050"/>
                </a:solidFill>
                <a:latin typeface="Arial" panose="020B0604020202020204" pitchFamily="34" charset="0"/>
                <a:ea typeface="Times New Roman" panose="02020603050405020304" pitchFamily="18" charset="0"/>
                <a:cs typeface="Arial" panose="020B0604020202020204" pitchFamily="34" charset="0"/>
              </a:rPr>
              <a:t>desplazamientos seguros hacia y desde el lugar de trabajo, etc.</a:t>
            </a:r>
          </a:p>
          <a:p>
            <a:pPr lvl="2"/>
            <a:r>
              <a:rPr lang="es-ES" dirty="0"/>
              <a:t>Protección contra el despido injustificado y prestación de subsidios por enfermedad y otras prestaciones para garantizar el cumplimiento de los requisitos de cuarentena</a:t>
            </a:r>
          </a:p>
        </p:txBody>
      </p:sp>
      <p:sp>
        <p:nvSpPr>
          <p:cNvPr id="4" name="Date Placeholder 3">
            <a:extLst>
              <a:ext uri="{FF2B5EF4-FFF2-40B4-BE49-F238E27FC236}">
                <a16:creationId xmlns:a16="http://schemas.microsoft.com/office/drawing/2014/main" id="{7A1A5B0E-D0C3-48DE-9AA3-C15EDA8025AB}"/>
              </a:ext>
            </a:extLst>
          </p:cNvPr>
          <p:cNvSpPr>
            <a:spLocks noGrp="1"/>
          </p:cNvSpPr>
          <p:nvPr>
            <p:ph type="dt" sz="half" idx="10"/>
          </p:nvPr>
        </p:nvSpPr>
        <p:spPr/>
        <p:txBody>
          <a:bodyPr/>
          <a:lstStyle/>
          <a:p>
            <a:r>
              <a:rPr lang="es-ES"/>
              <a:t>Fecha: Lunes / 01 / Octubre / 2019</a:t>
            </a:r>
          </a:p>
        </p:txBody>
      </p:sp>
      <p:sp>
        <p:nvSpPr>
          <p:cNvPr id="5" name="Footer Placeholder 4">
            <a:extLst>
              <a:ext uri="{FF2B5EF4-FFF2-40B4-BE49-F238E27FC236}">
                <a16:creationId xmlns:a16="http://schemas.microsoft.com/office/drawing/2014/main" id="{58E5F3F9-1DB4-4DD6-9341-9AD82862E099}"/>
              </a:ext>
            </a:extLst>
          </p:cNvPr>
          <p:cNvSpPr>
            <a:spLocks noGrp="1"/>
          </p:cNvSpPr>
          <p:nvPr>
            <p:ph type="ftr" sz="quarter" idx="11"/>
          </p:nvPr>
        </p:nvSpPr>
        <p:spPr/>
        <p:txBody>
          <a:bodyPr/>
          <a:lstStyle/>
          <a:p>
            <a:r>
              <a:rPr lang="es-ES"/>
              <a:t>Promover la justicia social y el trabajo decente</a:t>
            </a:r>
          </a:p>
        </p:txBody>
      </p:sp>
      <p:sp>
        <p:nvSpPr>
          <p:cNvPr id="6" name="Slide Number Placeholder 5">
            <a:extLst>
              <a:ext uri="{FF2B5EF4-FFF2-40B4-BE49-F238E27FC236}">
                <a16:creationId xmlns:a16="http://schemas.microsoft.com/office/drawing/2014/main" id="{6C4D5108-CD58-401A-9B50-16DF58412EEC}"/>
              </a:ext>
            </a:extLst>
          </p:cNvPr>
          <p:cNvSpPr>
            <a:spLocks noGrp="1"/>
          </p:cNvSpPr>
          <p:nvPr>
            <p:ph type="sldNum" sz="quarter" idx="12"/>
          </p:nvPr>
        </p:nvSpPr>
        <p:spPr/>
        <p:txBody>
          <a:bodyPr/>
          <a:lstStyle/>
          <a:p>
            <a:fld id="{856227C0-AD57-4F9B-BAE3-EEFB0D0EE427}" type="slidenum">
              <a:rPr lang="en-GB" smtClean="0"/>
              <a:t>13</a:t>
            </a:fld>
            <a:endParaRPr lang="en-GB"/>
          </a:p>
        </p:txBody>
      </p:sp>
    </p:spTree>
    <p:extLst>
      <p:ext uri="{BB962C8B-B14F-4D97-AF65-F5344CB8AC3E}">
        <p14:creationId xmlns:p14="http://schemas.microsoft.com/office/powerpoint/2010/main" val="3845044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447C0-2C08-874A-9D3B-09CBF910076B}"/>
              </a:ext>
            </a:extLst>
          </p:cNvPr>
          <p:cNvSpPr>
            <a:spLocks noGrp="1"/>
          </p:cNvSpPr>
          <p:nvPr>
            <p:ph type="title"/>
          </p:nvPr>
        </p:nvSpPr>
        <p:spPr/>
        <p:txBody>
          <a:bodyPr/>
          <a:lstStyle/>
          <a:p>
            <a:r>
              <a:rPr lang="es-ES" dirty="0"/>
              <a:t>Encuesta de la Red de Expertos en SST del G20: Principales medidas adoptadas para proteger la SST de los trabajadores durante la COVID-19</a:t>
            </a:r>
          </a:p>
        </p:txBody>
      </p:sp>
      <p:sp>
        <p:nvSpPr>
          <p:cNvPr id="4" name="Date Placeholder 3">
            <a:extLst>
              <a:ext uri="{FF2B5EF4-FFF2-40B4-BE49-F238E27FC236}">
                <a16:creationId xmlns:a16="http://schemas.microsoft.com/office/drawing/2014/main" id="{437D71A6-157B-8147-B6CA-C4EF169F902D}"/>
              </a:ext>
            </a:extLst>
          </p:cNvPr>
          <p:cNvSpPr>
            <a:spLocks noGrp="1"/>
          </p:cNvSpPr>
          <p:nvPr>
            <p:ph type="dt" sz="half" idx="10"/>
          </p:nvPr>
        </p:nvSpPr>
        <p:spPr/>
        <p:txBody>
          <a:bodyPr/>
          <a:lstStyle/>
          <a:p>
            <a:r>
              <a:rPr lang="es-ES"/>
              <a:t>Fecha: Lunes / 01 / Octubre / 2019</a:t>
            </a:r>
          </a:p>
        </p:txBody>
      </p:sp>
      <p:sp>
        <p:nvSpPr>
          <p:cNvPr id="5" name="Footer Placeholder 4">
            <a:extLst>
              <a:ext uri="{FF2B5EF4-FFF2-40B4-BE49-F238E27FC236}">
                <a16:creationId xmlns:a16="http://schemas.microsoft.com/office/drawing/2014/main" id="{CC40B0F6-6E90-1040-B74B-CF8FA077EF95}"/>
              </a:ext>
            </a:extLst>
          </p:cNvPr>
          <p:cNvSpPr>
            <a:spLocks noGrp="1"/>
          </p:cNvSpPr>
          <p:nvPr>
            <p:ph type="ftr" sz="quarter" idx="11"/>
          </p:nvPr>
        </p:nvSpPr>
        <p:spPr/>
        <p:txBody>
          <a:bodyPr/>
          <a:lstStyle/>
          <a:p>
            <a:r>
              <a:rPr lang="es-ES"/>
              <a:t>Promover la justicia social y el trabajo decente</a:t>
            </a:r>
          </a:p>
        </p:txBody>
      </p:sp>
      <p:sp>
        <p:nvSpPr>
          <p:cNvPr id="6" name="Slide Number Placeholder 5">
            <a:extLst>
              <a:ext uri="{FF2B5EF4-FFF2-40B4-BE49-F238E27FC236}">
                <a16:creationId xmlns:a16="http://schemas.microsoft.com/office/drawing/2014/main" id="{1C4B349C-58AE-DE41-BF20-F13C71F5C3EC}"/>
              </a:ext>
            </a:extLst>
          </p:cNvPr>
          <p:cNvSpPr>
            <a:spLocks noGrp="1"/>
          </p:cNvSpPr>
          <p:nvPr>
            <p:ph type="sldNum" sz="quarter" idx="12"/>
          </p:nvPr>
        </p:nvSpPr>
        <p:spPr/>
        <p:txBody>
          <a:bodyPr/>
          <a:lstStyle/>
          <a:p>
            <a:fld id="{856227C0-AD57-4F9B-BAE3-EEFB0D0EE427}" type="slidenum">
              <a:rPr lang="en-GB" smtClean="0"/>
              <a:t>14</a:t>
            </a:fld>
            <a:endParaRPr lang="en-GB"/>
          </a:p>
        </p:txBody>
      </p:sp>
      <p:graphicFrame>
        <p:nvGraphicFramePr>
          <p:cNvPr id="7" name="Grafik 1">
            <a:extLst>
              <a:ext uri="{FF2B5EF4-FFF2-40B4-BE49-F238E27FC236}">
                <a16:creationId xmlns:a16="http://schemas.microsoft.com/office/drawing/2014/main" id="{22A7662B-F7B8-4D72-9453-D4CBD5C49F07}"/>
              </a:ext>
            </a:extLst>
          </p:cNvPr>
          <p:cNvGraphicFramePr/>
          <p:nvPr/>
        </p:nvGraphicFramePr>
        <p:xfrm>
          <a:off x="3592756" y="2143194"/>
          <a:ext cx="5480906" cy="4194107"/>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28" y="892"/>
            <a:ext cx="12215728" cy="6869558"/>
          </a:xfrm>
          <a:prstGeom prst="rect">
            <a:avLst/>
          </a:prstGeom>
        </p:spPr>
      </p:pic>
      <p:sp>
        <p:nvSpPr>
          <p:cNvPr id="8" name="Triangle 12">
            <a:extLst>
              <a:ext uri="{FF2B5EF4-FFF2-40B4-BE49-F238E27FC236}">
                <a16:creationId xmlns:a16="http://schemas.microsoft.com/office/drawing/2014/main" id="{D89570E9-5DE8-9741-838C-5C23921CFB42}"/>
              </a:ext>
            </a:extLst>
          </p:cNvPr>
          <p:cNvSpPr/>
          <p:nvPr/>
        </p:nvSpPr>
        <p:spPr>
          <a:xfrm rot="5400000">
            <a:off x="233389" y="260662"/>
            <a:ext cx="514298" cy="469894"/>
          </a:xfrm>
          <a:prstGeom prst="triangle">
            <a:avLst/>
          </a:prstGeom>
          <a:solidFill>
            <a:srgbClr val="FBC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2D43FB6-E0C7-7B4D-BE1F-5C01F13A3EE3}"/>
              </a:ext>
            </a:extLst>
          </p:cNvPr>
          <p:cNvPicPr>
            <a:picLocks noChangeAspect="1"/>
          </p:cNvPicPr>
          <p:nvPr/>
        </p:nvPicPr>
        <p:blipFill>
          <a:blip r:embed="rId4"/>
          <a:stretch>
            <a:fillRect/>
          </a:stretch>
        </p:blipFill>
        <p:spPr>
          <a:xfrm>
            <a:off x="11701462" y="127250"/>
            <a:ext cx="446739" cy="500241"/>
          </a:xfrm>
          <a:prstGeom prst="rect">
            <a:avLst/>
          </a:prstGeom>
        </p:spPr>
      </p:pic>
      <p:sp>
        <p:nvSpPr>
          <p:cNvPr id="10" name="Title 1">
            <a:extLst>
              <a:ext uri="{FF2B5EF4-FFF2-40B4-BE49-F238E27FC236}">
                <a16:creationId xmlns:a16="http://schemas.microsoft.com/office/drawing/2014/main" id="{703447C0-2C08-874A-9D3B-09CBF910076B}"/>
              </a:ext>
            </a:extLst>
          </p:cNvPr>
          <p:cNvSpPr txBox="1">
            <a:spLocks/>
          </p:cNvSpPr>
          <p:nvPr/>
        </p:nvSpPr>
        <p:spPr>
          <a:xfrm>
            <a:off x="853280" y="267492"/>
            <a:ext cx="11210924"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a:lstStyle>
          <a:p>
            <a:r>
              <a:rPr lang="es-ES" dirty="0"/>
              <a:t>Encuesta de la Red de Expertos en SST del G20: </a:t>
            </a:r>
            <a:r>
              <a:rPr lang="es-ES" b="0" dirty="0"/>
              <a:t>Principales medidas adoptadas para proteger la SST de los trabajadores durante la COVID-19</a:t>
            </a:r>
          </a:p>
        </p:txBody>
      </p:sp>
    </p:spTree>
    <p:extLst>
      <p:ext uri="{BB962C8B-B14F-4D97-AF65-F5344CB8AC3E}">
        <p14:creationId xmlns:p14="http://schemas.microsoft.com/office/powerpoint/2010/main" val="2167833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8940D-B0D2-4D72-87EF-2CF5211E0AE3}"/>
              </a:ext>
            </a:extLst>
          </p:cNvPr>
          <p:cNvSpPr>
            <a:spLocks noGrp="1"/>
          </p:cNvSpPr>
          <p:nvPr>
            <p:ph type="title"/>
          </p:nvPr>
        </p:nvSpPr>
        <p:spPr/>
        <p:txBody>
          <a:bodyPr/>
          <a:lstStyle/>
          <a:p>
            <a:r>
              <a:rPr lang="es-ES"/>
              <a:t>Adopción de disposiciones para abordar los riesgos asociados a la SST </a:t>
            </a:r>
          </a:p>
        </p:txBody>
      </p:sp>
      <p:sp>
        <p:nvSpPr>
          <p:cNvPr id="3" name="Content Placeholder 2">
            <a:extLst>
              <a:ext uri="{FF2B5EF4-FFF2-40B4-BE49-F238E27FC236}">
                <a16:creationId xmlns:a16="http://schemas.microsoft.com/office/drawing/2014/main" id="{00FF5D9E-D71B-46A1-8F12-22FE500539C0}"/>
              </a:ext>
            </a:extLst>
          </p:cNvPr>
          <p:cNvSpPr>
            <a:spLocks noGrp="1"/>
          </p:cNvSpPr>
          <p:nvPr>
            <p:ph idx="1"/>
          </p:nvPr>
        </p:nvSpPr>
        <p:spPr>
          <a:xfrm>
            <a:off x="490538" y="2393950"/>
            <a:ext cx="10110122" cy="3482975"/>
          </a:xfrm>
        </p:spPr>
        <p:txBody>
          <a:bodyPr/>
          <a:lstStyle/>
          <a:p>
            <a:pPr lvl="2"/>
            <a:r>
              <a:rPr lang="es-ES" dirty="0"/>
              <a:t>Prevenir y minimizar otros riesgos asociados surgidos con la adopción de nuevas medidas, procesos y modalidades de trabajo (a saber, riesgos ergonómicos, químicos y psicosociales) relacionados con la SST</a:t>
            </a:r>
          </a:p>
          <a:p>
            <a:pPr lvl="3"/>
            <a:r>
              <a:rPr lang="es-ES" dirty="0"/>
              <a:t>Directrices de gestión de la COVID-19 (Malasia), que hacen hincapié en la necesidad de realizar evaluaciones de la salud mental de los trabajadores junto con la adopción de estrategias de mitigación adecuadas</a:t>
            </a:r>
          </a:p>
          <a:p>
            <a:pPr lvl="2"/>
            <a:r>
              <a:rPr lang="es-ES" dirty="0"/>
              <a:t>Abordar el aumento del riesgo de violencia y acoso tanto físicos como psicológicos (especialmente contra el personal sanitario) </a:t>
            </a:r>
          </a:p>
          <a:p>
            <a:pPr lvl="3"/>
            <a:r>
              <a:rPr lang="es-ES" dirty="0"/>
              <a:t>El código penal argelino se enmendó en julio para proteger al personal sanitario de las agresiones verbales y físicas, con penas de 5 a 10 años de cárcel para los infractores</a:t>
            </a:r>
          </a:p>
          <a:p>
            <a:endParaRPr lang="en-GB" dirty="0"/>
          </a:p>
        </p:txBody>
      </p:sp>
      <p:sp>
        <p:nvSpPr>
          <p:cNvPr id="4" name="Date Placeholder 3">
            <a:extLst>
              <a:ext uri="{FF2B5EF4-FFF2-40B4-BE49-F238E27FC236}">
                <a16:creationId xmlns:a16="http://schemas.microsoft.com/office/drawing/2014/main" id="{97CF2EDF-A8EA-4810-A8A2-7F3FE9A87E04}"/>
              </a:ext>
            </a:extLst>
          </p:cNvPr>
          <p:cNvSpPr>
            <a:spLocks noGrp="1"/>
          </p:cNvSpPr>
          <p:nvPr>
            <p:ph type="dt" sz="half" idx="10"/>
          </p:nvPr>
        </p:nvSpPr>
        <p:spPr/>
        <p:txBody>
          <a:bodyPr/>
          <a:lstStyle/>
          <a:p>
            <a:r>
              <a:rPr lang="es-ES"/>
              <a:t>Fecha: Lunes / 01 / Octubre / 2019</a:t>
            </a:r>
          </a:p>
        </p:txBody>
      </p:sp>
      <p:sp>
        <p:nvSpPr>
          <p:cNvPr id="5" name="Footer Placeholder 4">
            <a:extLst>
              <a:ext uri="{FF2B5EF4-FFF2-40B4-BE49-F238E27FC236}">
                <a16:creationId xmlns:a16="http://schemas.microsoft.com/office/drawing/2014/main" id="{C1119220-7E0E-4AE8-A857-5858D926BB0B}"/>
              </a:ext>
            </a:extLst>
          </p:cNvPr>
          <p:cNvSpPr>
            <a:spLocks noGrp="1"/>
          </p:cNvSpPr>
          <p:nvPr>
            <p:ph type="ftr" sz="quarter" idx="11"/>
          </p:nvPr>
        </p:nvSpPr>
        <p:spPr/>
        <p:txBody>
          <a:bodyPr/>
          <a:lstStyle/>
          <a:p>
            <a:r>
              <a:rPr lang="es-ES"/>
              <a:t>Promover la justicia social y el trabajo decente</a:t>
            </a:r>
          </a:p>
        </p:txBody>
      </p:sp>
      <p:sp>
        <p:nvSpPr>
          <p:cNvPr id="6" name="Slide Number Placeholder 5">
            <a:extLst>
              <a:ext uri="{FF2B5EF4-FFF2-40B4-BE49-F238E27FC236}">
                <a16:creationId xmlns:a16="http://schemas.microsoft.com/office/drawing/2014/main" id="{E93F71D7-81E0-4CC6-8A20-74874B3C4A57}"/>
              </a:ext>
            </a:extLst>
          </p:cNvPr>
          <p:cNvSpPr>
            <a:spLocks noGrp="1"/>
          </p:cNvSpPr>
          <p:nvPr>
            <p:ph type="sldNum" sz="quarter" idx="12"/>
          </p:nvPr>
        </p:nvSpPr>
        <p:spPr/>
        <p:txBody>
          <a:bodyPr/>
          <a:lstStyle/>
          <a:p>
            <a:fld id="{856227C0-AD57-4F9B-BAE3-EEFB0D0EE427}" type="slidenum">
              <a:rPr lang="en-GB" smtClean="0"/>
              <a:t>15</a:t>
            </a:fld>
            <a:endParaRPr lang="en-GB"/>
          </a:p>
        </p:txBody>
      </p:sp>
    </p:spTree>
    <p:extLst>
      <p:ext uri="{BB962C8B-B14F-4D97-AF65-F5344CB8AC3E}">
        <p14:creationId xmlns:p14="http://schemas.microsoft.com/office/powerpoint/2010/main" val="66722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6B5F9-7EF0-4054-9C3E-BEEAC18805DA}"/>
              </a:ext>
            </a:extLst>
          </p:cNvPr>
          <p:cNvSpPr>
            <a:spLocks noGrp="1"/>
          </p:cNvSpPr>
          <p:nvPr>
            <p:ph type="title"/>
          </p:nvPr>
        </p:nvSpPr>
        <p:spPr/>
        <p:txBody>
          <a:bodyPr/>
          <a:lstStyle/>
          <a:p>
            <a:r>
              <a:rPr lang="es-ES"/>
              <a:t>Garantía del cumplimiento de las leyes y reglamentos nacionales: el papel de la inspección del trabajo durante la crisis de COVID-19</a:t>
            </a:r>
          </a:p>
        </p:txBody>
      </p:sp>
      <p:sp>
        <p:nvSpPr>
          <p:cNvPr id="3" name="Content Placeholder 2">
            <a:extLst>
              <a:ext uri="{FF2B5EF4-FFF2-40B4-BE49-F238E27FC236}">
                <a16:creationId xmlns:a16="http://schemas.microsoft.com/office/drawing/2014/main" id="{C3B30B33-DCAC-4ED0-8C16-FE3D9E2C1787}"/>
              </a:ext>
            </a:extLst>
          </p:cNvPr>
          <p:cNvSpPr>
            <a:spLocks noGrp="1"/>
          </p:cNvSpPr>
          <p:nvPr>
            <p:ph idx="1"/>
          </p:nvPr>
        </p:nvSpPr>
        <p:spPr>
          <a:xfrm>
            <a:off x="490538" y="2383790"/>
            <a:ext cx="9961267" cy="3823970"/>
          </a:xfrm>
        </p:spPr>
        <p:txBody>
          <a:bodyPr/>
          <a:lstStyle/>
          <a:p>
            <a:pPr lvl="2"/>
            <a:r>
              <a:rPr lang="es-ES" dirty="0">
                <a:latin typeface="Arial" panose="020B0604020202020204" pitchFamily="34" charset="0"/>
                <a:ea typeface="Times New Roman" panose="02020603050405020304" pitchFamily="18" charset="0"/>
                <a:cs typeface="Arial" panose="020B0604020202020204" pitchFamily="34" charset="0"/>
              </a:rPr>
              <a:t>Un sistema de inspección del trabajo sólido, que cubra a todo tipo de empresas y a todos los trabajadores, es esencial para aplicar la normativa en materia de SST, identificar los casos de incumplimiento, ayudar a rectificarlos y prevenir nuevos casos</a:t>
            </a:r>
          </a:p>
          <a:p>
            <a:pPr lvl="2"/>
            <a:r>
              <a:rPr lang="es-ES" b="1" dirty="0">
                <a:latin typeface="Arial" panose="020B0604020202020204" pitchFamily="34" charset="0"/>
                <a:ea typeface="Times New Roman" panose="02020603050405020304" pitchFamily="18" charset="0"/>
                <a:cs typeface="Arial" panose="020B0604020202020204" pitchFamily="34" charset="0"/>
              </a:rPr>
              <a:t>Estrategia para hacer frente a las emergencias</a:t>
            </a:r>
          </a:p>
          <a:p>
            <a:pPr lvl="3"/>
            <a:r>
              <a:rPr lang="es-ES" dirty="0">
                <a:latin typeface="Arial" panose="020B0604020202020204" pitchFamily="34" charset="0"/>
                <a:ea typeface="Times New Roman" panose="02020603050405020304" pitchFamily="18" charset="0"/>
                <a:cs typeface="Arial" panose="020B0604020202020204" pitchFamily="34" charset="0"/>
              </a:rPr>
              <a:t>promover el cumplimiento de los nuevos requisitos en materia de SST adoptados para responder a la crisis</a:t>
            </a:r>
          </a:p>
          <a:p>
            <a:pPr lvl="3"/>
            <a:r>
              <a:rPr lang="es-ES" dirty="0">
                <a:latin typeface="Arial" panose="020B0604020202020204" pitchFamily="34" charset="0"/>
                <a:ea typeface="Times New Roman" panose="02020603050405020304" pitchFamily="18" charset="0"/>
                <a:cs typeface="Arial" panose="020B0604020202020204" pitchFamily="34" charset="0"/>
              </a:rPr>
              <a:t>mantener la aplicación de otros reglamentos y garantizar una respuesta continua a otros riesgos persistentes en materia de SST</a:t>
            </a:r>
          </a:p>
          <a:p>
            <a:pPr lvl="3"/>
            <a:r>
              <a:rPr lang="es-ES" dirty="0">
                <a:latin typeface="Arial" panose="020B0604020202020204" pitchFamily="34" charset="0"/>
                <a:ea typeface="Times New Roman" panose="02020603050405020304" pitchFamily="18" charset="0"/>
                <a:cs typeface="Arial" panose="020B0604020202020204" pitchFamily="34" charset="0"/>
              </a:rPr>
              <a:t>proteger la seguridad y la salud de los inspectores en el ejercicio de sus funciones (incluido el riesgo de contagio y el riesgo de violencia y acoso, que puede aumentar durante las emergencias, etc.)</a:t>
            </a:r>
          </a:p>
          <a:p>
            <a:endParaRPr lang="en-GB" sz="2000" dirty="0"/>
          </a:p>
        </p:txBody>
      </p:sp>
      <p:sp>
        <p:nvSpPr>
          <p:cNvPr id="4" name="Date Placeholder 3">
            <a:extLst>
              <a:ext uri="{FF2B5EF4-FFF2-40B4-BE49-F238E27FC236}">
                <a16:creationId xmlns:a16="http://schemas.microsoft.com/office/drawing/2014/main" id="{32562107-2BE7-4419-81C8-AEAC145BFA41}"/>
              </a:ext>
            </a:extLst>
          </p:cNvPr>
          <p:cNvSpPr>
            <a:spLocks noGrp="1"/>
          </p:cNvSpPr>
          <p:nvPr>
            <p:ph type="dt" sz="half" idx="10"/>
          </p:nvPr>
        </p:nvSpPr>
        <p:spPr/>
        <p:txBody>
          <a:bodyPr/>
          <a:lstStyle/>
          <a:p>
            <a:r>
              <a:rPr lang="es-ES"/>
              <a:t>Fecha: Lunes / 01 / Octubre / 2019</a:t>
            </a:r>
          </a:p>
        </p:txBody>
      </p:sp>
      <p:sp>
        <p:nvSpPr>
          <p:cNvPr id="5" name="Footer Placeholder 4">
            <a:extLst>
              <a:ext uri="{FF2B5EF4-FFF2-40B4-BE49-F238E27FC236}">
                <a16:creationId xmlns:a16="http://schemas.microsoft.com/office/drawing/2014/main" id="{40DF949E-A1A5-41C8-BD75-304983944E31}"/>
              </a:ext>
            </a:extLst>
          </p:cNvPr>
          <p:cNvSpPr>
            <a:spLocks noGrp="1"/>
          </p:cNvSpPr>
          <p:nvPr>
            <p:ph type="ftr" sz="quarter" idx="11"/>
          </p:nvPr>
        </p:nvSpPr>
        <p:spPr/>
        <p:txBody>
          <a:bodyPr/>
          <a:lstStyle/>
          <a:p>
            <a:r>
              <a:rPr lang="es-ES"/>
              <a:t>Promover la justicia social y el trabajo decente</a:t>
            </a:r>
          </a:p>
        </p:txBody>
      </p:sp>
      <p:sp>
        <p:nvSpPr>
          <p:cNvPr id="6" name="Slide Number Placeholder 5">
            <a:extLst>
              <a:ext uri="{FF2B5EF4-FFF2-40B4-BE49-F238E27FC236}">
                <a16:creationId xmlns:a16="http://schemas.microsoft.com/office/drawing/2014/main" id="{D81F4F5D-0798-45A9-A6D2-ECC4EAC4DB21}"/>
              </a:ext>
            </a:extLst>
          </p:cNvPr>
          <p:cNvSpPr>
            <a:spLocks noGrp="1"/>
          </p:cNvSpPr>
          <p:nvPr>
            <p:ph type="sldNum" sz="quarter" idx="12"/>
          </p:nvPr>
        </p:nvSpPr>
        <p:spPr/>
        <p:txBody>
          <a:bodyPr/>
          <a:lstStyle/>
          <a:p>
            <a:fld id="{856227C0-AD57-4F9B-BAE3-EEFB0D0EE427}" type="slidenum">
              <a:rPr lang="en-GB" smtClean="0"/>
              <a:t>16</a:t>
            </a:fld>
            <a:endParaRPr lang="en-GB"/>
          </a:p>
        </p:txBody>
      </p:sp>
    </p:spTree>
    <p:extLst>
      <p:ext uri="{BB962C8B-B14F-4D97-AF65-F5344CB8AC3E}">
        <p14:creationId xmlns:p14="http://schemas.microsoft.com/office/powerpoint/2010/main" val="1766298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8FF8F-D64F-4F74-AEF6-5BEB6670BAA6}"/>
              </a:ext>
            </a:extLst>
          </p:cNvPr>
          <p:cNvSpPr>
            <a:spLocks noGrp="1"/>
          </p:cNvSpPr>
          <p:nvPr>
            <p:ph type="title"/>
          </p:nvPr>
        </p:nvSpPr>
        <p:spPr>
          <a:xfrm>
            <a:off x="490538" y="1423195"/>
            <a:ext cx="9929369" cy="720000"/>
          </a:xfrm>
        </p:spPr>
        <p:txBody>
          <a:bodyPr/>
          <a:lstStyle/>
          <a:p>
            <a:r>
              <a:rPr lang="es-ES" b="0" i="1" dirty="0"/>
              <a:t>Intensificación de la inspección del trabajo: algunos ejemplos de todo el mundo</a:t>
            </a:r>
          </a:p>
        </p:txBody>
      </p:sp>
      <p:sp>
        <p:nvSpPr>
          <p:cNvPr id="3" name="Content Placeholder 2">
            <a:extLst>
              <a:ext uri="{FF2B5EF4-FFF2-40B4-BE49-F238E27FC236}">
                <a16:creationId xmlns:a16="http://schemas.microsoft.com/office/drawing/2014/main" id="{8A790881-C042-4B39-BF38-64CFF214FE21}"/>
              </a:ext>
            </a:extLst>
          </p:cNvPr>
          <p:cNvSpPr>
            <a:spLocks noGrp="1"/>
          </p:cNvSpPr>
          <p:nvPr>
            <p:ph idx="1"/>
          </p:nvPr>
        </p:nvSpPr>
        <p:spPr>
          <a:xfrm>
            <a:off x="490538" y="2393950"/>
            <a:ext cx="10056960" cy="3482975"/>
          </a:xfrm>
        </p:spPr>
        <p:txBody>
          <a:bodyPr/>
          <a:lstStyle/>
          <a:p>
            <a:pPr lvl="2"/>
            <a:r>
              <a:rPr lang="es-ES" i="1" dirty="0">
                <a:latin typeface="Arial" panose="020B0604020202020204" pitchFamily="34" charset="0"/>
                <a:ea typeface="Arial" panose="020B0604020202020204" pitchFamily="34" charset="0"/>
                <a:cs typeface="Arial" panose="020B0604020202020204" pitchFamily="34" charset="0"/>
              </a:rPr>
              <a:t>En </a:t>
            </a:r>
            <a:r>
              <a:rPr lang="es-ES" b="1" i="1" dirty="0">
                <a:solidFill>
                  <a:srgbClr val="FF0000"/>
                </a:solidFill>
                <a:latin typeface="Arial" panose="020B0604020202020204" pitchFamily="34" charset="0"/>
                <a:ea typeface="Arial" panose="020B0604020202020204" pitchFamily="34" charset="0"/>
                <a:cs typeface="Arial" panose="020B0604020202020204" pitchFamily="34" charset="0"/>
              </a:rPr>
              <a:t>Myanmar</a:t>
            </a:r>
            <a:r>
              <a:rPr lang="es-ES" i="1" dirty="0">
                <a:latin typeface="Arial" panose="020B0604020202020204" pitchFamily="34" charset="0"/>
                <a:ea typeface="Arial" panose="020B0604020202020204" pitchFamily="34" charset="0"/>
                <a:cs typeface="Arial" panose="020B0604020202020204" pitchFamily="34" charset="0"/>
              </a:rPr>
              <a:t> se ordenó el cierre de los centros de trabajo, que sólo podían reanudar su actividad cuando un equipo de inspección del trabajo lo aprobara para garantizar el cumplimiento de las directrices de la COVID-19</a:t>
            </a:r>
          </a:p>
          <a:p>
            <a:pPr lvl="2"/>
            <a:r>
              <a:rPr lang="es-ES" b="1" i="1" dirty="0">
                <a:solidFill>
                  <a:srgbClr val="FF0000"/>
                </a:solidFill>
                <a:latin typeface="Arial" panose="020B0604020202020204" pitchFamily="34" charset="0"/>
                <a:ea typeface="Arial" panose="020B0604020202020204" pitchFamily="34" charset="0"/>
                <a:cs typeface="Arial" panose="020B0604020202020204" pitchFamily="34" charset="0"/>
              </a:rPr>
              <a:t>México</a:t>
            </a:r>
            <a:r>
              <a:rPr lang="es-ES" i="1" dirty="0">
                <a:latin typeface="Arial" panose="020B0604020202020204" pitchFamily="34" charset="0"/>
                <a:ea typeface="Arial" panose="020B0604020202020204" pitchFamily="34" charset="0"/>
                <a:cs typeface="Arial" panose="020B0604020202020204" pitchFamily="34" charset="0"/>
              </a:rPr>
              <a:t> ha ampliado las inspecciones del trabajo para garantizar que el trabajo que se realiza en las empresas se considera esencial, verificar el cumplimiento de los requisitos de prevención y control de la COVID-19 y supervisar el cumplimiento de otras disposiciones legales en materia de SST</a:t>
            </a:r>
          </a:p>
          <a:p>
            <a:pPr lvl="2"/>
            <a:r>
              <a:rPr lang="es-ES" i="1" dirty="0">
                <a:latin typeface="Arial" panose="020B0604020202020204" pitchFamily="34" charset="0"/>
                <a:ea typeface="Arial" panose="020B0604020202020204" pitchFamily="34" charset="0"/>
                <a:cs typeface="Arial" panose="020B0604020202020204" pitchFamily="34" charset="0"/>
              </a:rPr>
              <a:t>En </a:t>
            </a:r>
            <a:r>
              <a:rPr lang="es-ES" b="1" i="1" dirty="0">
                <a:solidFill>
                  <a:srgbClr val="FF0000"/>
                </a:solidFill>
                <a:latin typeface="Arial" panose="020B0604020202020204" pitchFamily="34" charset="0"/>
                <a:ea typeface="Arial" panose="020B0604020202020204" pitchFamily="34" charset="0"/>
                <a:cs typeface="Arial" panose="020B0604020202020204" pitchFamily="34" charset="0"/>
              </a:rPr>
              <a:t>Singapur</a:t>
            </a:r>
            <a:r>
              <a:rPr lang="es-ES" i="1" dirty="0">
                <a:latin typeface="Arial" panose="020B0604020202020204" pitchFamily="34" charset="0"/>
                <a:ea typeface="Arial" panose="020B0604020202020204" pitchFamily="34" charset="0"/>
                <a:cs typeface="Arial" panose="020B0604020202020204" pitchFamily="34" charset="0"/>
              </a:rPr>
              <a:t>, todo el personal de inspección ha sido movilizado para inspeccionar los lugares de trabajo, así como los dormitorios donde se alojan los trabajadores, centrándose en las cuestiones de SST relacionadas con la COVID-19. Además, se han asignado más de 100 funcionarios para controlar a las empresas que no aplican modalidades de trabajo flexible</a:t>
            </a:r>
          </a:p>
          <a:p>
            <a:pPr lvl="2"/>
            <a:endParaRPr lang="en-GB" dirty="0">
              <a:effectLst/>
              <a:latin typeface="Arial" panose="020B0604020202020204" pitchFamily="34" charset="0"/>
              <a:ea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F49FDAE9-6ACD-4E51-898B-968691CECECB}"/>
              </a:ext>
            </a:extLst>
          </p:cNvPr>
          <p:cNvSpPr>
            <a:spLocks noGrp="1"/>
          </p:cNvSpPr>
          <p:nvPr>
            <p:ph type="dt" sz="half" idx="10"/>
          </p:nvPr>
        </p:nvSpPr>
        <p:spPr/>
        <p:txBody>
          <a:bodyPr/>
          <a:lstStyle/>
          <a:p>
            <a:r>
              <a:rPr lang="es-ES"/>
              <a:t>Fecha: Lunes / 01 / Octubre / 2019</a:t>
            </a:r>
          </a:p>
        </p:txBody>
      </p:sp>
      <p:sp>
        <p:nvSpPr>
          <p:cNvPr id="6" name="Slide Number Placeholder 5">
            <a:extLst>
              <a:ext uri="{FF2B5EF4-FFF2-40B4-BE49-F238E27FC236}">
                <a16:creationId xmlns:a16="http://schemas.microsoft.com/office/drawing/2014/main" id="{687C8EBE-C546-4638-9C4E-5D799F106714}"/>
              </a:ext>
            </a:extLst>
          </p:cNvPr>
          <p:cNvSpPr>
            <a:spLocks noGrp="1"/>
          </p:cNvSpPr>
          <p:nvPr>
            <p:ph type="sldNum" sz="quarter" idx="12"/>
          </p:nvPr>
        </p:nvSpPr>
        <p:spPr/>
        <p:txBody>
          <a:bodyPr/>
          <a:lstStyle/>
          <a:p>
            <a:fld id="{856227C0-AD57-4F9B-BAE3-EEFB0D0EE427}" type="slidenum">
              <a:rPr lang="en-GB" smtClean="0"/>
              <a:t>17</a:t>
            </a:fld>
            <a:endParaRPr lang="en-GB"/>
          </a:p>
        </p:txBody>
      </p:sp>
      <p:pic>
        <p:nvPicPr>
          <p:cNvPr id="7" name="Picture 6">
            <a:extLst>
              <a:ext uri="{FF2B5EF4-FFF2-40B4-BE49-F238E27FC236}">
                <a16:creationId xmlns:a16="http://schemas.microsoft.com/office/drawing/2014/main" id="{C3D18ACF-B670-D241-B729-BCAB066ABAA6}"/>
              </a:ext>
            </a:extLst>
          </p:cNvPr>
          <p:cNvPicPr>
            <a:picLocks noChangeAspect="1"/>
          </p:cNvPicPr>
          <p:nvPr/>
        </p:nvPicPr>
        <p:blipFill>
          <a:blip r:embed="rId2"/>
          <a:stretch>
            <a:fillRect/>
          </a:stretch>
        </p:blipFill>
        <p:spPr>
          <a:xfrm>
            <a:off x="10419907" y="1320188"/>
            <a:ext cx="934225" cy="823007"/>
          </a:xfrm>
          <a:prstGeom prst="rect">
            <a:avLst/>
          </a:prstGeom>
        </p:spPr>
      </p:pic>
    </p:spTree>
    <p:extLst>
      <p:ext uri="{BB962C8B-B14F-4D97-AF65-F5344CB8AC3E}">
        <p14:creationId xmlns:p14="http://schemas.microsoft.com/office/powerpoint/2010/main" val="2754425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37C4B-83FC-4405-98BF-B9DC04BF3BDD}"/>
              </a:ext>
            </a:extLst>
          </p:cNvPr>
          <p:cNvSpPr>
            <a:spLocks noGrp="1"/>
          </p:cNvSpPr>
          <p:nvPr>
            <p:ph type="title"/>
          </p:nvPr>
        </p:nvSpPr>
        <p:spPr>
          <a:xfrm>
            <a:off x="490538" y="1423195"/>
            <a:ext cx="11210924" cy="510378"/>
          </a:xfrm>
        </p:spPr>
        <p:txBody>
          <a:bodyPr/>
          <a:lstStyle/>
          <a:p>
            <a:r>
              <a:rPr lang="es-ES"/>
              <a:t>Incentivos para fomentar el cumplimiento de la legislación entre los empleadores</a:t>
            </a:r>
          </a:p>
        </p:txBody>
      </p:sp>
      <p:sp>
        <p:nvSpPr>
          <p:cNvPr id="3" name="Content Placeholder 2">
            <a:extLst>
              <a:ext uri="{FF2B5EF4-FFF2-40B4-BE49-F238E27FC236}">
                <a16:creationId xmlns:a16="http://schemas.microsoft.com/office/drawing/2014/main" id="{B5677286-1D20-4B51-B6EE-E7136519C33F}"/>
              </a:ext>
            </a:extLst>
          </p:cNvPr>
          <p:cNvSpPr>
            <a:spLocks noGrp="1"/>
          </p:cNvSpPr>
          <p:nvPr>
            <p:ph idx="1"/>
          </p:nvPr>
        </p:nvSpPr>
        <p:spPr>
          <a:xfrm>
            <a:off x="508000" y="2501179"/>
            <a:ext cx="10050130" cy="3836123"/>
          </a:xfrm>
        </p:spPr>
        <p:txBody>
          <a:bodyPr/>
          <a:lstStyle/>
          <a:p>
            <a:pPr lvl="2"/>
            <a:r>
              <a:rPr lang="es-ES" dirty="0"/>
              <a:t>La crisis de la COVID-19 ha supuesto un reto para los empleadores, ya que tienen que invertir recursos en SST (nuevas medidas para reducir el riesgo de transmisión de  la COVID-19 y para </a:t>
            </a:r>
            <a:r>
              <a:rPr lang="es-ES" sz="1800" dirty="0"/>
              <a:t>hacer frente a otros riesgos emergentes) al tiempo que se enfrentan a los efectos económicos de la pandemia </a:t>
            </a:r>
          </a:p>
          <a:p>
            <a:pPr lvl="2"/>
            <a:r>
              <a:rPr lang="es-ES" sz="1800" dirty="0"/>
              <a:t>Incentivos económicos (incentivos fiscales, incentivos relacionados con los seguros, fondos de contrapartida e incentivos no financieros, como reconocimientos y premios)</a:t>
            </a:r>
          </a:p>
          <a:p>
            <a:pPr lvl="3"/>
            <a:r>
              <a:rPr lang="es-ES" sz="1800" dirty="0"/>
              <a:t>estrategia para motivar a los empleadores a invertir en medidas de prevención en materia de SST</a:t>
            </a:r>
          </a:p>
          <a:p>
            <a:pPr lvl="2"/>
            <a:r>
              <a:rPr lang="es-ES" sz="1800" i="1" dirty="0"/>
              <a:t>En </a:t>
            </a:r>
            <a:r>
              <a:rPr lang="es-ES" sz="1800" b="1" i="1" dirty="0">
                <a:solidFill>
                  <a:srgbClr val="FF0000"/>
                </a:solidFill>
              </a:rPr>
              <a:t>Filipinas</a:t>
            </a:r>
            <a:r>
              <a:rPr lang="es-ES" sz="1800" i="1" dirty="0"/>
              <a:t>, el gobierno ha creado un "Premio a la Respuesta a la COVID-19" para los empleadores que han logrado detener la propagación del virus en sus lugares de trabajo a través de políticas y programas de SST. Los criterios para optar a este premio se han extraído del documento “Prevención y Mitigación del COVID-19 en el trabajo. Lista de comprobación”, elaborado por la OIT</a:t>
            </a:r>
          </a:p>
          <a:p>
            <a:pPr lvl="3"/>
            <a:endParaRPr lang="en-GB" dirty="0"/>
          </a:p>
        </p:txBody>
      </p:sp>
      <p:sp>
        <p:nvSpPr>
          <p:cNvPr id="4" name="Date Placeholder 3">
            <a:extLst>
              <a:ext uri="{FF2B5EF4-FFF2-40B4-BE49-F238E27FC236}">
                <a16:creationId xmlns:a16="http://schemas.microsoft.com/office/drawing/2014/main" id="{7B9C4EBB-229D-49CE-B2E8-250C82330E05}"/>
              </a:ext>
            </a:extLst>
          </p:cNvPr>
          <p:cNvSpPr>
            <a:spLocks noGrp="1"/>
          </p:cNvSpPr>
          <p:nvPr>
            <p:ph type="dt" sz="half" idx="10"/>
          </p:nvPr>
        </p:nvSpPr>
        <p:spPr/>
        <p:txBody>
          <a:bodyPr/>
          <a:lstStyle/>
          <a:p>
            <a:r>
              <a:rPr lang="es-ES"/>
              <a:t>Fecha: Lunes / 01 / Octubre / 2019</a:t>
            </a:r>
          </a:p>
        </p:txBody>
      </p:sp>
      <p:sp>
        <p:nvSpPr>
          <p:cNvPr id="6" name="Slide Number Placeholder 5">
            <a:extLst>
              <a:ext uri="{FF2B5EF4-FFF2-40B4-BE49-F238E27FC236}">
                <a16:creationId xmlns:a16="http://schemas.microsoft.com/office/drawing/2014/main" id="{490BAE08-F9F0-43BC-B41B-196DEFFF2029}"/>
              </a:ext>
            </a:extLst>
          </p:cNvPr>
          <p:cNvSpPr>
            <a:spLocks noGrp="1"/>
          </p:cNvSpPr>
          <p:nvPr>
            <p:ph type="sldNum" sz="quarter" idx="12"/>
          </p:nvPr>
        </p:nvSpPr>
        <p:spPr/>
        <p:txBody>
          <a:bodyPr/>
          <a:lstStyle/>
          <a:p>
            <a:fld id="{856227C0-AD57-4F9B-BAE3-EEFB0D0EE427}" type="slidenum">
              <a:rPr lang="en-GB" smtClean="0"/>
              <a:t>18</a:t>
            </a:fld>
            <a:endParaRPr lang="en-GB"/>
          </a:p>
        </p:txBody>
      </p:sp>
      <p:pic>
        <p:nvPicPr>
          <p:cNvPr id="7" name="Picture 6">
            <a:extLst>
              <a:ext uri="{FF2B5EF4-FFF2-40B4-BE49-F238E27FC236}">
                <a16:creationId xmlns:a16="http://schemas.microsoft.com/office/drawing/2014/main" id="{C3D18ACF-B670-D241-B729-BCAB066ABAA6}"/>
              </a:ext>
            </a:extLst>
          </p:cNvPr>
          <p:cNvPicPr>
            <a:picLocks noChangeAspect="1"/>
          </p:cNvPicPr>
          <p:nvPr/>
        </p:nvPicPr>
        <p:blipFill>
          <a:blip r:embed="rId2"/>
          <a:stretch>
            <a:fillRect/>
          </a:stretch>
        </p:blipFill>
        <p:spPr>
          <a:xfrm>
            <a:off x="259823" y="5214676"/>
            <a:ext cx="496353" cy="437263"/>
          </a:xfrm>
          <a:prstGeom prst="rect">
            <a:avLst/>
          </a:prstGeom>
        </p:spPr>
      </p:pic>
    </p:spTree>
    <p:extLst>
      <p:ext uri="{BB962C8B-B14F-4D97-AF65-F5344CB8AC3E}">
        <p14:creationId xmlns:p14="http://schemas.microsoft.com/office/powerpoint/2010/main" val="917256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0DBA226-488B-434F-86EF-689E079560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AC2E0E9-AD43-4E38-8D5B-E608E83A94CA}"/>
              </a:ext>
            </a:extLst>
          </p:cNvPr>
          <p:cNvSpPr>
            <a:spLocks noGrp="1"/>
          </p:cNvSpPr>
          <p:nvPr>
            <p:ph type="title"/>
          </p:nvPr>
        </p:nvSpPr>
        <p:spPr>
          <a:xfrm>
            <a:off x="6540683" y="3785049"/>
            <a:ext cx="5160779" cy="2623842"/>
          </a:xfrm>
        </p:spPr>
        <p:txBody>
          <a:bodyPr/>
          <a:lstStyle/>
          <a:p>
            <a:r>
              <a:rPr lang="es-ES" dirty="0"/>
              <a:t>2. Marcos institucionales nacionales de SST </a:t>
            </a:r>
            <a:endParaRPr lang="en-GB" dirty="0"/>
          </a:p>
        </p:txBody>
      </p:sp>
      <p:sp>
        <p:nvSpPr>
          <p:cNvPr id="4" name="Date Placeholder 3">
            <a:extLst>
              <a:ext uri="{FF2B5EF4-FFF2-40B4-BE49-F238E27FC236}">
                <a16:creationId xmlns:a16="http://schemas.microsoft.com/office/drawing/2014/main" id="{20683D1D-DF22-4A61-A831-40883F0C9812}"/>
              </a:ext>
            </a:extLst>
          </p:cNvPr>
          <p:cNvSpPr>
            <a:spLocks noGrp="1"/>
          </p:cNvSpPr>
          <p:nvPr>
            <p:ph type="dt" sz="half" idx="10"/>
          </p:nvPr>
        </p:nvSpPr>
        <p:spPr/>
        <p:txBody>
          <a:bodyPr/>
          <a:lstStyle/>
          <a:p>
            <a:r>
              <a:rPr lang="en-GB"/>
              <a:t>Date: Monday / 01 / October / 2019</a:t>
            </a:r>
          </a:p>
        </p:txBody>
      </p:sp>
      <p:sp>
        <p:nvSpPr>
          <p:cNvPr id="5" name="Footer Placeholder 4">
            <a:extLst>
              <a:ext uri="{FF2B5EF4-FFF2-40B4-BE49-F238E27FC236}">
                <a16:creationId xmlns:a16="http://schemas.microsoft.com/office/drawing/2014/main" id="{138DF580-6A93-4614-9886-9A8362B6FDCF}"/>
              </a:ext>
            </a:extLst>
          </p:cNvPr>
          <p:cNvSpPr>
            <a:spLocks noGrp="1"/>
          </p:cNvSpPr>
          <p:nvPr>
            <p:ph type="ftr" sz="quarter" idx="11"/>
          </p:nvPr>
        </p:nvSpPr>
        <p:spPr/>
        <p:txBody>
          <a:bodyPr/>
          <a:lstStyle/>
          <a:p>
            <a:r>
              <a:rPr lang="en-GB"/>
              <a:t>Advancing social justice, promoting decent work</a:t>
            </a:r>
          </a:p>
        </p:txBody>
      </p:sp>
      <p:sp>
        <p:nvSpPr>
          <p:cNvPr id="6" name="Slide Number Placeholder 5">
            <a:extLst>
              <a:ext uri="{FF2B5EF4-FFF2-40B4-BE49-F238E27FC236}">
                <a16:creationId xmlns:a16="http://schemas.microsoft.com/office/drawing/2014/main" id="{40CD0BD0-B20F-4076-93E4-45ABEB747DE0}"/>
              </a:ext>
            </a:extLst>
          </p:cNvPr>
          <p:cNvSpPr>
            <a:spLocks noGrp="1"/>
          </p:cNvSpPr>
          <p:nvPr>
            <p:ph type="sldNum" sz="quarter" idx="12"/>
          </p:nvPr>
        </p:nvSpPr>
        <p:spPr/>
        <p:txBody>
          <a:bodyPr/>
          <a:lstStyle/>
          <a:p>
            <a:fld id="{856227C0-AD57-4F9B-BAE3-EEFB0D0EE427}" type="slidenum">
              <a:rPr lang="en-GB" smtClean="0"/>
              <a:pPr/>
              <a:t>19</a:t>
            </a:fld>
            <a:endParaRPr lang="en-GB"/>
          </a:p>
        </p:txBody>
      </p:sp>
      <p:pic>
        <p:nvPicPr>
          <p:cNvPr id="13" name="Picture 12">
            <a:extLst>
              <a:ext uri="{FF2B5EF4-FFF2-40B4-BE49-F238E27FC236}">
                <a16:creationId xmlns:a16="http://schemas.microsoft.com/office/drawing/2014/main" id="{1F5A363B-8B85-8944-A7ED-16DBE82673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538" y="491298"/>
            <a:ext cx="1368545" cy="495401"/>
          </a:xfrm>
          <a:prstGeom prst="rect">
            <a:avLst/>
          </a:prstGeom>
        </p:spPr>
      </p:pic>
    </p:spTree>
    <p:extLst>
      <p:ext uri="{BB962C8B-B14F-4D97-AF65-F5344CB8AC3E}">
        <p14:creationId xmlns:p14="http://schemas.microsoft.com/office/powerpoint/2010/main" val="3473443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0DBA226-488B-434F-86EF-689E079560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AC2E0E9-AD43-4E38-8D5B-E608E83A94CA}"/>
              </a:ext>
            </a:extLst>
          </p:cNvPr>
          <p:cNvSpPr>
            <a:spLocks noGrp="1"/>
          </p:cNvSpPr>
          <p:nvPr>
            <p:ph type="title"/>
          </p:nvPr>
        </p:nvSpPr>
        <p:spPr>
          <a:xfrm>
            <a:off x="6540683" y="3785049"/>
            <a:ext cx="5160779" cy="2623842"/>
          </a:xfrm>
        </p:spPr>
        <p:txBody>
          <a:bodyPr/>
          <a:lstStyle/>
          <a:p>
            <a:r>
              <a:rPr lang="en-GB" dirty="0"/>
              <a:t>Introduction</a:t>
            </a:r>
          </a:p>
        </p:txBody>
      </p:sp>
      <p:sp>
        <p:nvSpPr>
          <p:cNvPr id="4" name="Date Placeholder 3">
            <a:extLst>
              <a:ext uri="{FF2B5EF4-FFF2-40B4-BE49-F238E27FC236}">
                <a16:creationId xmlns:a16="http://schemas.microsoft.com/office/drawing/2014/main" id="{20683D1D-DF22-4A61-A831-40883F0C9812}"/>
              </a:ext>
            </a:extLst>
          </p:cNvPr>
          <p:cNvSpPr>
            <a:spLocks noGrp="1"/>
          </p:cNvSpPr>
          <p:nvPr>
            <p:ph type="dt" sz="half" idx="10"/>
          </p:nvPr>
        </p:nvSpPr>
        <p:spPr/>
        <p:txBody>
          <a:bodyPr/>
          <a:lstStyle/>
          <a:p>
            <a:r>
              <a:rPr lang="en-GB"/>
              <a:t>Date: Monday / 01 / October / 2019</a:t>
            </a:r>
          </a:p>
        </p:txBody>
      </p:sp>
      <p:sp>
        <p:nvSpPr>
          <p:cNvPr id="5" name="Footer Placeholder 4">
            <a:extLst>
              <a:ext uri="{FF2B5EF4-FFF2-40B4-BE49-F238E27FC236}">
                <a16:creationId xmlns:a16="http://schemas.microsoft.com/office/drawing/2014/main" id="{138DF580-6A93-4614-9886-9A8362B6FDCF}"/>
              </a:ext>
            </a:extLst>
          </p:cNvPr>
          <p:cNvSpPr>
            <a:spLocks noGrp="1"/>
          </p:cNvSpPr>
          <p:nvPr>
            <p:ph type="ftr" sz="quarter" idx="11"/>
          </p:nvPr>
        </p:nvSpPr>
        <p:spPr/>
        <p:txBody>
          <a:bodyPr/>
          <a:lstStyle/>
          <a:p>
            <a:r>
              <a:rPr lang="en-GB"/>
              <a:t>Advancing social justice, promoting decent work</a:t>
            </a:r>
          </a:p>
        </p:txBody>
      </p:sp>
      <p:sp>
        <p:nvSpPr>
          <p:cNvPr id="6" name="Slide Number Placeholder 5">
            <a:extLst>
              <a:ext uri="{FF2B5EF4-FFF2-40B4-BE49-F238E27FC236}">
                <a16:creationId xmlns:a16="http://schemas.microsoft.com/office/drawing/2014/main" id="{40CD0BD0-B20F-4076-93E4-45ABEB747DE0}"/>
              </a:ext>
            </a:extLst>
          </p:cNvPr>
          <p:cNvSpPr>
            <a:spLocks noGrp="1"/>
          </p:cNvSpPr>
          <p:nvPr>
            <p:ph type="sldNum" sz="quarter" idx="12"/>
          </p:nvPr>
        </p:nvSpPr>
        <p:spPr/>
        <p:txBody>
          <a:bodyPr/>
          <a:lstStyle/>
          <a:p>
            <a:fld id="{856227C0-AD57-4F9B-BAE3-EEFB0D0EE427}" type="slidenum">
              <a:rPr lang="en-GB" smtClean="0"/>
              <a:pPr/>
              <a:t>2</a:t>
            </a:fld>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856" y="291013"/>
            <a:ext cx="1488560" cy="524099"/>
          </a:xfrm>
          <a:prstGeom prst="rect">
            <a:avLst/>
          </a:prstGeom>
        </p:spPr>
      </p:pic>
    </p:spTree>
    <p:extLst>
      <p:ext uri="{BB962C8B-B14F-4D97-AF65-F5344CB8AC3E}">
        <p14:creationId xmlns:p14="http://schemas.microsoft.com/office/powerpoint/2010/main" val="2556224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81065-9295-4AB9-8EF3-A8C492DDB527}"/>
              </a:ext>
            </a:extLst>
          </p:cNvPr>
          <p:cNvSpPr>
            <a:spLocks noGrp="1"/>
          </p:cNvSpPr>
          <p:nvPr>
            <p:ph type="title"/>
          </p:nvPr>
        </p:nvSpPr>
        <p:spPr/>
        <p:txBody>
          <a:bodyPr/>
          <a:lstStyle/>
          <a:p>
            <a:r>
              <a:rPr lang="es-ES"/>
              <a:t>Una autoridad u organismo responsable de la SST</a:t>
            </a:r>
          </a:p>
        </p:txBody>
      </p:sp>
      <p:sp>
        <p:nvSpPr>
          <p:cNvPr id="3" name="Content Placeholder 2">
            <a:extLst>
              <a:ext uri="{FF2B5EF4-FFF2-40B4-BE49-F238E27FC236}">
                <a16:creationId xmlns:a16="http://schemas.microsoft.com/office/drawing/2014/main" id="{4931A0FE-C8D2-4BBA-9D08-D61EE3A451CB}"/>
              </a:ext>
            </a:extLst>
          </p:cNvPr>
          <p:cNvSpPr>
            <a:spLocks noGrp="1"/>
          </p:cNvSpPr>
          <p:nvPr>
            <p:ph idx="1"/>
          </p:nvPr>
        </p:nvSpPr>
        <p:spPr/>
        <p:txBody>
          <a:bodyPr/>
          <a:lstStyle/>
          <a:p>
            <a:pPr lvl="2"/>
            <a:r>
              <a:rPr lang="es-ES"/>
              <a:t>Componente clave de la administración de SST a nivel nacional </a:t>
            </a:r>
          </a:p>
          <a:p>
            <a:pPr lvl="2"/>
            <a:r>
              <a:rPr lang="es-ES"/>
              <a:t>Participación proactiva en la gestión de la respuesta a la crisis a nivel nacional</a:t>
            </a:r>
          </a:p>
          <a:p>
            <a:pPr lvl="2"/>
            <a:r>
              <a:rPr lang="es-ES"/>
              <a:t>Proporciona liderazgo y actúa como fuente de confianza en tiempos de crisis </a:t>
            </a:r>
          </a:p>
          <a:p>
            <a:endParaRPr lang="en-GB" dirty="0"/>
          </a:p>
          <a:p>
            <a:pPr lvl="2"/>
            <a:r>
              <a:rPr lang="es-ES"/>
              <a:t>Coordinación </a:t>
            </a:r>
          </a:p>
          <a:p>
            <a:pPr lvl="3"/>
            <a:r>
              <a:rPr lang="es-ES"/>
              <a:t>entre las distintas instituciones implicadas</a:t>
            </a:r>
          </a:p>
          <a:p>
            <a:pPr lvl="3"/>
            <a:r>
              <a:rPr lang="es-ES"/>
              <a:t>entre los niveles nacional y local</a:t>
            </a:r>
          </a:p>
          <a:p>
            <a:endParaRPr lang="en-GB" dirty="0"/>
          </a:p>
          <a:p>
            <a:endParaRPr lang="en-GB" dirty="0"/>
          </a:p>
        </p:txBody>
      </p:sp>
      <p:sp>
        <p:nvSpPr>
          <p:cNvPr id="4" name="Date Placeholder 3">
            <a:extLst>
              <a:ext uri="{FF2B5EF4-FFF2-40B4-BE49-F238E27FC236}">
                <a16:creationId xmlns:a16="http://schemas.microsoft.com/office/drawing/2014/main" id="{85C06B7D-0F43-4C3E-BD2A-E9BA946674C4}"/>
              </a:ext>
            </a:extLst>
          </p:cNvPr>
          <p:cNvSpPr>
            <a:spLocks noGrp="1"/>
          </p:cNvSpPr>
          <p:nvPr>
            <p:ph type="dt" sz="half" idx="10"/>
          </p:nvPr>
        </p:nvSpPr>
        <p:spPr/>
        <p:txBody>
          <a:bodyPr/>
          <a:lstStyle/>
          <a:p>
            <a:r>
              <a:rPr lang="es-ES"/>
              <a:t>Fecha: Lunes / 01 / Octubre / 2019</a:t>
            </a:r>
          </a:p>
        </p:txBody>
      </p:sp>
      <p:sp>
        <p:nvSpPr>
          <p:cNvPr id="5" name="Footer Placeholder 4">
            <a:extLst>
              <a:ext uri="{FF2B5EF4-FFF2-40B4-BE49-F238E27FC236}">
                <a16:creationId xmlns:a16="http://schemas.microsoft.com/office/drawing/2014/main" id="{2D7A3186-471D-4A27-93BE-BBFA43F3E111}"/>
              </a:ext>
            </a:extLst>
          </p:cNvPr>
          <p:cNvSpPr>
            <a:spLocks noGrp="1"/>
          </p:cNvSpPr>
          <p:nvPr>
            <p:ph type="ftr" sz="quarter" idx="11"/>
          </p:nvPr>
        </p:nvSpPr>
        <p:spPr/>
        <p:txBody>
          <a:bodyPr/>
          <a:lstStyle/>
          <a:p>
            <a:r>
              <a:rPr lang="es-ES"/>
              <a:t>Promover la justicia social y el trabajo decente</a:t>
            </a:r>
          </a:p>
        </p:txBody>
      </p:sp>
      <p:sp>
        <p:nvSpPr>
          <p:cNvPr id="6" name="Slide Number Placeholder 5">
            <a:extLst>
              <a:ext uri="{FF2B5EF4-FFF2-40B4-BE49-F238E27FC236}">
                <a16:creationId xmlns:a16="http://schemas.microsoft.com/office/drawing/2014/main" id="{D226FBA8-5221-42BC-9F7A-8A3FDC06866C}"/>
              </a:ext>
            </a:extLst>
          </p:cNvPr>
          <p:cNvSpPr>
            <a:spLocks noGrp="1"/>
          </p:cNvSpPr>
          <p:nvPr>
            <p:ph type="sldNum" sz="quarter" idx="12"/>
          </p:nvPr>
        </p:nvSpPr>
        <p:spPr/>
        <p:txBody>
          <a:bodyPr/>
          <a:lstStyle/>
          <a:p>
            <a:fld id="{856227C0-AD57-4F9B-BAE3-EEFB0D0EE427}" type="slidenum">
              <a:rPr lang="en-GB" smtClean="0"/>
              <a:t>20</a:t>
            </a:fld>
            <a:endParaRPr lang="en-GB"/>
          </a:p>
        </p:txBody>
      </p:sp>
    </p:spTree>
    <p:extLst>
      <p:ext uri="{BB962C8B-B14F-4D97-AF65-F5344CB8AC3E}">
        <p14:creationId xmlns:p14="http://schemas.microsoft.com/office/powerpoint/2010/main" val="1702610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C58AE-24C4-4C6E-9171-94B75AC518A3}"/>
              </a:ext>
            </a:extLst>
          </p:cNvPr>
          <p:cNvSpPr>
            <a:spLocks noGrp="1"/>
          </p:cNvSpPr>
          <p:nvPr>
            <p:ph type="title"/>
          </p:nvPr>
        </p:nvSpPr>
        <p:spPr/>
        <p:txBody>
          <a:bodyPr/>
          <a:lstStyle/>
          <a:p>
            <a:r>
              <a:rPr lang="es-ES"/>
              <a:t>Un órgano consultivo tripartito nacional que aborde las cuestiones de SST y el impacto de la COVID-19</a:t>
            </a:r>
          </a:p>
        </p:txBody>
      </p:sp>
      <p:sp>
        <p:nvSpPr>
          <p:cNvPr id="3" name="Content Placeholder 2">
            <a:extLst>
              <a:ext uri="{FF2B5EF4-FFF2-40B4-BE49-F238E27FC236}">
                <a16:creationId xmlns:a16="http://schemas.microsoft.com/office/drawing/2014/main" id="{7E512941-1942-49D8-B6E3-04F19B039C84}"/>
              </a:ext>
            </a:extLst>
          </p:cNvPr>
          <p:cNvSpPr>
            <a:spLocks noGrp="1"/>
          </p:cNvSpPr>
          <p:nvPr>
            <p:ph idx="1"/>
          </p:nvPr>
        </p:nvSpPr>
        <p:spPr/>
        <p:txBody>
          <a:bodyPr/>
          <a:lstStyle/>
          <a:p>
            <a:pPr lvl="2"/>
            <a:r>
              <a:rPr lang="es-ES"/>
              <a:t>Mecanismo común para garantizar la participación de los interlocutores sociales en la gobernanza de la SST (la creación de un consenso mediante un enfoque tripartito permite una mejor aplicación de las medidas)</a:t>
            </a:r>
          </a:p>
          <a:p>
            <a:pPr lvl="2"/>
            <a:r>
              <a:rPr lang="es-ES"/>
              <a:t>Diferentes papeles y funciones (desde un papel consultivo hasta un papel decisorio) </a:t>
            </a:r>
          </a:p>
          <a:p>
            <a:pPr lvl="2"/>
            <a:r>
              <a:rPr lang="es-ES"/>
              <a:t>Participación en el debate sobre SST a nivel nacional, en particular la formulación de instrucciones u orientaciones para mitigar el impacto de la crisis</a:t>
            </a:r>
          </a:p>
        </p:txBody>
      </p:sp>
      <p:sp>
        <p:nvSpPr>
          <p:cNvPr id="4" name="Date Placeholder 3">
            <a:extLst>
              <a:ext uri="{FF2B5EF4-FFF2-40B4-BE49-F238E27FC236}">
                <a16:creationId xmlns:a16="http://schemas.microsoft.com/office/drawing/2014/main" id="{46C1D65D-C123-4352-B18B-74E658189303}"/>
              </a:ext>
            </a:extLst>
          </p:cNvPr>
          <p:cNvSpPr>
            <a:spLocks noGrp="1"/>
          </p:cNvSpPr>
          <p:nvPr>
            <p:ph type="dt" sz="half" idx="10"/>
          </p:nvPr>
        </p:nvSpPr>
        <p:spPr/>
        <p:txBody>
          <a:bodyPr/>
          <a:lstStyle/>
          <a:p>
            <a:r>
              <a:rPr lang="es-ES"/>
              <a:t>Fecha: Lunes / 01 / Octubre / 2019</a:t>
            </a:r>
          </a:p>
        </p:txBody>
      </p:sp>
      <p:sp>
        <p:nvSpPr>
          <p:cNvPr id="5" name="Footer Placeholder 4">
            <a:extLst>
              <a:ext uri="{FF2B5EF4-FFF2-40B4-BE49-F238E27FC236}">
                <a16:creationId xmlns:a16="http://schemas.microsoft.com/office/drawing/2014/main" id="{33771BB6-B7EC-4C39-86FD-AC2BFC6F464E}"/>
              </a:ext>
            </a:extLst>
          </p:cNvPr>
          <p:cNvSpPr>
            <a:spLocks noGrp="1"/>
          </p:cNvSpPr>
          <p:nvPr>
            <p:ph type="ftr" sz="quarter" idx="11"/>
          </p:nvPr>
        </p:nvSpPr>
        <p:spPr/>
        <p:txBody>
          <a:bodyPr/>
          <a:lstStyle/>
          <a:p>
            <a:r>
              <a:rPr lang="es-ES"/>
              <a:t>Promover la justicia social y el trabajo decente</a:t>
            </a:r>
          </a:p>
        </p:txBody>
      </p:sp>
      <p:sp>
        <p:nvSpPr>
          <p:cNvPr id="6" name="Slide Number Placeholder 5">
            <a:extLst>
              <a:ext uri="{FF2B5EF4-FFF2-40B4-BE49-F238E27FC236}">
                <a16:creationId xmlns:a16="http://schemas.microsoft.com/office/drawing/2014/main" id="{224F0BDF-6D59-42E3-8B6C-613039882EB5}"/>
              </a:ext>
            </a:extLst>
          </p:cNvPr>
          <p:cNvSpPr>
            <a:spLocks noGrp="1"/>
          </p:cNvSpPr>
          <p:nvPr>
            <p:ph type="sldNum" sz="quarter" idx="12"/>
          </p:nvPr>
        </p:nvSpPr>
        <p:spPr/>
        <p:txBody>
          <a:bodyPr/>
          <a:lstStyle/>
          <a:p>
            <a:fld id="{856227C0-AD57-4F9B-BAE3-EEFB0D0EE427}" type="slidenum">
              <a:rPr lang="en-GB" smtClean="0"/>
              <a:t>21</a:t>
            </a:fld>
            <a:endParaRPr lang="en-GB"/>
          </a:p>
        </p:txBody>
      </p:sp>
    </p:spTree>
    <p:extLst>
      <p:ext uri="{BB962C8B-B14F-4D97-AF65-F5344CB8AC3E}">
        <p14:creationId xmlns:p14="http://schemas.microsoft.com/office/powerpoint/2010/main" val="3290287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9AF47-8BE4-4130-8784-565D6657366A}"/>
              </a:ext>
            </a:extLst>
          </p:cNvPr>
          <p:cNvSpPr>
            <a:spLocks noGrp="1"/>
          </p:cNvSpPr>
          <p:nvPr>
            <p:ph type="title"/>
          </p:nvPr>
        </p:nvSpPr>
        <p:spPr>
          <a:xfrm>
            <a:off x="490538" y="1423195"/>
            <a:ext cx="9823043" cy="720000"/>
          </a:xfrm>
        </p:spPr>
        <p:txBody>
          <a:bodyPr/>
          <a:lstStyle/>
          <a:p>
            <a:r>
              <a:rPr lang="es-ES" b="0" i="1" dirty="0"/>
              <a:t>Grupo de trabajo de relaciones laborales de la Comisión Nacional Australiana de Coordinación de la COVID-19</a:t>
            </a:r>
          </a:p>
        </p:txBody>
      </p:sp>
      <p:sp>
        <p:nvSpPr>
          <p:cNvPr id="3" name="Content Placeholder 2">
            <a:extLst>
              <a:ext uri="{FF2B5EF4-FFF2-40B4-BE49-F238E27FC236}">
                <a16:creationId xmlns:a16="http://schemas.microsoft.com/office/drawing/2014/main" id="{41A042B1-0C4F-4F5B-8D5F-356E6F435351}"/>
              </a:ext>
            </a:extLst>
          </p:cNvPr>
          <p:cNvSpPr>
            <a:spLocks noGrp="1"/>
          </p:cNvSpPr>
          <p:nvPr>
            <p:ph idx="1"/>
          </p:nvPr>
        </p:nvSpPr>
        <p:spPr>
          <a:xfrm>
            <a:off x="490538" y="2393950"/>
            <a:ext cx="9971899" cy="3482975"/>
          </a:xfrm>
        </p:spPr>
        <p:txBody>
          <a:bodyPr/>
          <a:lstStyle/>
          <a:p>
            <a:pPr lvl="2"/>
            <a:r>
              <a:rPr lang="es-ES" dirty="0"/>
              <a:t>Constituido en abril de 2020 para apoyar entornos de trabajo seguros y saludables durante la pandemia </a:t>
            </a:r>
          </a:p>
          <a:p>
            <a:pPr lvl="2"/>
            <a:r>
              <a:rPr lang="es-ES" dirty="0"/>
              <a:t>Ha reunido a expertos en salud y trabajo y a representantes de los empleadores y los trabajadores.</a:t>
            </a:r>
          </a:p>
          <a:p>
            <a:pPr lvl="2"/>
            <a:r>
              <a:rPr lang="es-ES" dirty="0"/>
              <a:t>Los principales puntos focales son </a:t>
            </a:r>
            <a:r>
              <a:rPr lang="es-ES" dirty="0" err="1"/>
              <a:t>SafeWork</a:t>
            </a:r>
            <a:r>
              <a:rPr lang="es-ES" dirty="0"/>
              <a:t> Australia, el Departamento de Salud, el equipo nacional de relaciones laborales, empleo y seguridad, y la Comisión de Trabajo Justo.</a:t>
            </a:r>
          </a:p>
          <a:p>
            <a:pPr lvl="2"/>
            <a:r>
              <a:rPr lang="es-ES" dirty="0"/>
              <a:t>Trabaja en coordinación con </a:t>
            </a:r>
            <a:r>
              <a:rPr lang="es-ES" dirty="0" err="1"/>
              <a:t>SafeWork</a:t>
            </a:r>
            <a:r>
              <a:rPr lang="es-ES" dirty="0"/>
              <a:t> Australia y los gobiernos locales con objeto de formular directrices para lugares de trabajo seguros en una serie de industrias, garantizar que los trabajadores y los empleadores estén informados de los riesgos para la salud y la seguridad y desarrollar prácticas de trabajo seguras a medida que surgen nuevos problemas de salud</a:t>
            </a:r>
          </a:p>
          <a:p>
            <a:endParaRPr lang="en-GB" dirty="0"/>
          </a:p>
        </p:txBody>
      </p:sp>
      <p:sp>
        <p:nvSpPr>
          <p:cNvPr id="4" name="Date Placeholder 3">
            <a:extLst>
              <a:ext uri="{FF2B5EF4-FFF2-40B4-BE49-F238E27FC236}">
                <a16:creationId xmlns:a16="http://schemas.microsoft.com/office/drawing/2014/main" id="{5DD727D7-BD37-4CEF-87FD-0FE35D5D5555}"/>
              </a:ext>
            </a:extLst>
          </p:cNvPr>
          <p:cNvSpPr>
            <a:spLocks noGrp="1"/>
          </p:cNvSpPr>
          <p:nvPr>
            <p:ph type="dt" sz="half" idx="10"/>
          </p:nvPr>
        </p:nvSpPr>
        <p:spPr/>
        <p:txBody>
          <a:bodyPr/>
          <a:lstStyle/>
          <a:p>
            <a:r>
              <a:rPr lang="es-ES"/>
              <a:t>Fecha: Lunes / 01 / Octubre / 2019</a:t>
            </a:r>
          </a:p>
        </p:txBody>
      </p:sp>
      <p:sp>
        <p:nvSpPr>
          <p:cNvPr id="6" name="Slide Number Placeholder 5">
            <a:extLst>
              <a:ext uri="{FF2B5EF4-FFF2-40B4-BE49-F238E27FC236}">
                <a16:creationId xmlns:a16="http://schemas.microsoft.com/office/drawing/2014/main" id="{163BA5D6-B070-4535-8CE2-53BFFC7EAAD7}"/>
              </a:ext>
            </a:extLst>
          </p:cNvPr>
          <p:cNvSpPr>
            <a:spLocks noGrp="1"/>
          </p:cNvSpPr>
          <p:nvPr>
            <p:ph type="sldNum" sz="quarter" idx="12"/>
          </p:nvPr>
        </p:nvSpPr>
        <p:spPr/>
        <p:txBody>
          <a:bodyPr/>
          <a:lstStyle/>
          <a:p>
            <a:fld id="{856227C0-AD57-4F9B-BAE3-EEFB0D0EE427}" type="slidenum">
              <a:rPr lang="en-GB" smtClean="0"/>
              <a:t>22</a:t>
            </a:fld>
            <a:endParaRPr lang="en-GB"/>
          </a:p>
        </p:txBody>
      </p:sp>
      <p:pic>
        <p:nvPicPr>
          <p:cNvPr id="7" name="Picture 6">
            <a:extLst>
              <a:ext uri="{FF2B5EF4-FFF2-40B4-BE49-F238E27FC236}">
                <a16:creationId xmlns:a16="http://schemas.microsoft.com/office/drawing/2014/main" id="{C3D18ACF-B670-D241-B729-BCAB066ABAA6}"/>
              </a:ext>
            </a:extLst>
          </p:cNvPr>
          <p:cNvPicPr>
            <a:picLocks noChangeAspect="1"/>
          </p:cNvPicPr>
          <p:nvPr/>
        </p:nvPicPr>
        <p:blipFill>
          <a:blip r:embed="rId2"/>
          <a:stretch>
            <a:fillRect/>
          </a:stretch>
        </p:blipFill>
        <p:spPr>
          <a:xfrm>
            <a:off x="10065404" y="1345932"/>
            <a:ext cx="905002" cy="797263"/>
          </a:xfrm>
          <a:prstGeom prst="rect">
            <a:avLst/>
          </a:prstGeom>
        </p:spPr>
      </p:pic>
    </p:spTree>
    <p:extLst>
      <p:ext uri="{BB962C8B-B14F-4D97-AF65-F5344CB8AC3E}">
        <p14:creationId xmlns:p14="http://schemas.microsoft.com/office/powerpoint/2010/main" val="1932131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1F583-BF26-4641-B4E5-0B0A47845724}"/>
              </a:ext>
            </a:extLst>
          </p:cNvPr>
          <p:cNvSpPr>
            <a:spLocks noGrp="1"/>
          </p:cNvSpPr>
          <p:nvPr>
            <p:ph type="title"/>
          </p:nvPr>
        </p:nvSpPr>
        <p:spPr/>
        <p:txBody>
          <a:bodyPr/>
          <a:lstStyle/>
          <a:p>
            <a:r>
              <a:rPr lang="es-ES"/>
              <a:t>Colaboración con los regímenes de seguro o los sistemas de seguridad social que incluyan las lesiones y las enfermedades profesionales</a:t>
            </a:r>
          </a:p>
        </p:txBody>
      </p:sp>
      <p:sp>
        <p:nvSpPr>
          <p:cNvPr id="3" name="Content Placeholder 2">
            <a:extLst>
              <a:ext uri="{FF2B5EF4-FFF2-40B4-BE49-F238E27FC236}">
                <a16:creationId xmlns:a16="http://schemas.microsoft.com/office/drawing/2014/main" id="{56483534-02CE-4750-A70B-52A869B298E5}"/>
              </a:ext>
            </a:extLst>
          </p:cNvPr>
          <p:cNvSpPr>
            <a:spLocks noGrp="1"/>
          </p:cNvSpPr>
          <p:nvPr>
            <p:ph idx="1"/>
          </p:nvPr>
        </p:nvSpPr>
        <p:spPr>
          <a:xfrm>
            <a:off x="490538" y="2393950"/>
            <a:ext cx="9823043" cy="3482975"/>
          </a:xfrm>
        </p:spPr>
        <p:txBody>
          <a:bodyPr/>
          <a:lstStyle/>
          <a:p>
            <a:pPr lvl="1"/>
            <a:r>
              <a:rPr lang="es-ES" dirty="0"/>
              <a:t>La pandemia de COVID-19 pone de manifiesto la necesidad de colaboración entre:</a:t>
            </a:r>
          </a:p>
          <a:p>
            <a:pPr lvl="2"/>
            <a:r>
              <a:rPr lang="es-ES" dirty="0"/>
              <a:t>el </a:t>
            </a:r>
            <a:r>
              <a:rPr lang="es-ES" b="1" dirty="0"/>
              <a:t>sistema nacional de SST</a:t>
            </a:r>
            <a:r>
              <a:rPr lang="es-ES" dirty="0"/>
              <a:t>, con el objetivo principal de promover mejoras continuas en el lugar de trabajo para prevenir lesiones, enfermedades y muertes en el trabajo.</a:t>
            </a:r>
          </a:p>
          <a:p>
            <a:pPr lvl="2"/>
            <a:r>
              <a:rPr lang="es-ES" dirty="0"/>
              <a:t>los </a:t>
            </a:r>
            <a:r>
              <a:rPr lang="es-ES" b="1" dirty="0"/>
              <a:t>regímenes de</a:t>
            </a:r>
            <a:r>
              <a:rPr lang="es-ES" dirty="0"/>
              <a:t> </a:t>
            </a:r>
            <a:r>
              <a:rPr lang="es-ES" b="1" dirty="0"/>
              <a:t>seguro</a:t>
            </a:r>
            <a:r>
              <a:rPr lang="es-ES" dirty="0"/>
              <a:t> pertinentes o los sistemas de </a:t>
            </a:r>
            <a:r>
              <a:rPr lang="es-ES" b="1" dirty="0"/>
              <a:t>seguridad social</a:t>
            </a:r>
            <a:r>
              <a:rPr lang="es-ES" dirty="0"/>
              <a:t>, gestionando los accidentes y las enfermedades cuando se producen </a:t>
            </a:r>
          </a:p>
          <a:p>
            <a:pPr lvl="3"/>
            <a:r>
              <a:rPr lang="es-ES" dirty="0"/>
              <a:t>atención médica, readaptación profesional, prestaciones en efectivo e indemnizaciones a los trabajadores que se lesionan en el trabajo o que contraen enfermedades profesionales</a:t>
            </a:r>
          </a:p>
          <a:p>
            <a:pPr lvl="3"/>
            <a:r>
              <a:rPr lang="es-ES" dirty="0"/>
              <a:t>prestaciones de supervivencia para las familias de las víctimas de accidentes del trabajo.</a:t>
            </a:r>
          </a:p>
        </p:txBody>
      </p:sp>
      <p:sp>
        <p:nvSpPr>
          <p:cNvPr id="4" name="Date Placeholder 3">
            <a:extLst>
              <a:ext uri="{FF2B5EF4-FFF2-40B4-BE49-F238E27FC236}">
                <a16:creationId xmlns:a16="http://schemas.microsoft.com/office/drawing/2014/main" id="{FB9310B2-DE83-4883-861D-FF276799FF4D}"/>
              </a:ext>
            </a:extLst>
          </p:cNvPr>
          <p:cNvSpPr>
            <a:spLocks noGrp="1"/>
          </p:cNvSpPr>
          <p:nvPr>
            <p:ph type="dt" sz="half" idx="10"/>
          </p:nvPr>
        </p:nvSpPr>
        <p:spPr/>
        <p:txBody>
          <a:bodyPr/>
          <a:lstStyle/>
          <a:p>
            <a:r>
              <a:rPr lang="es-ES"/>
              <a:t>Fecha: Lunes / 01 / Octubre / 2019</a:t>
            </a:r>
          </a:p>
        </p:txBody>
      </p:sp>
      <p:sp>
        <p:nvSpPr>
          <p:cNvPr id="6" name="Slide Number Placeholder 5">
            <a:extLst>
              <a:ext uri="{FF2B5EF4-FFF2-40B4-BE49-F238E27FC236}">
                <a16:creationId xmlns:a16="http://schemas.microsoft.com/office/drawing/2014/main" id="{50E7C324-293E-4FEB-A00C-5222727008C4}"/>
              </a:ext>
            </a:extLst>
          </p:cNvPr>
          <p:cNvSpPr>
            <a:spLocks noGrp="1"/>
          </p:cNvSpPr>
          <p:nvPr>
            <p:ph type="sldNum" sz="quarter" idx="12"/>
          </p:nvPr>
        </p:nvSpPr>
        <p:spPr/>
        <p:txBody>
          <a:bodyPr/>
          <a:lstStyle/>
          <a:p>
            <a:fld id="{856227C0-AD57-4F9B-BAE3-EEFB0D0EE427}" type="slidenum">
              <a:rPr lang="en-GB" smtClean="0"/>
              <a:t>23</a:t>
            </a:fld>
            <a:endParaRPr lang="en-GB"/>
          </a:p>
        </p:txBody>
      </p:sp>
    </p:spTree>
    <p:extLst>
      <p:ext uri="{BB962C8B-B14F-4D97-AF65-F5344CB8AC3E}">
        <p14:creationId xmlns:p14="http://schemas.microsoft.com/office/powerpoint/2010/main" val="1922045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0DBA226-488B-434F-86EF-689E079560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AC2E0E9-AD43-4E38-8D5B-E608E83A94CA}"/>
              </a:ext>
            </a:extLst>
          </p:cNvPr>
          <p:cNvSpPr>
            <a:spLocks noGrp="1"/>
          </p:cNvSpPr>
          <p:nvPr>
            <p:ph type="title"/>
          </p:nvPr>
        </p:nvSpPr>
        <p:spPr>
          <a:xfrm>
            <a:off x="6540683" y="3785049"/>
            <a:ext cx="5160779" cy="2623842"/>
          </a:xfrm>
        </p:spPr>
        <p:txBody>
          <a:bodyPr/>
          <a:lstStyle/>
          <a:p>
            <a:r>
              <a:rPr lang="es-ES" dirty="0"/>
              <a:t>3. Servicios de salud en el trabajo </a:t>
            </a:r>
            <a:endParaRPr lang="en-GB" dirty="0"/>
          </a:p>
        </p:txBody>
      </p:sp>
      <p:sp>
        <p:nvSpPr>
          <p:cNvPr id="4" name="Date Placeholder 3">
            <a:extLst>
              <a:ext uri="{FF2B5EF4-FFF2-40B4-BE49-F238E27FC236}">
                <a16:creationId xmlns:a16="http://schemas.microsoft.com/office/drawing/2014/main" id="{20683D1D-DF22-4A61-A831-40883F0C9812}"/>
              </a:ext>
            </a:extLst>
          </p:cNvPr>
          <p:cNvSpPr>
            <a:spLocks noGrp="1"/>
          </p:cNvSpPr>
          <p:nvPr>
            <p:ph type="dt" sz="half" idx="10"/>
          </p:nvPr>
        </p:nvSpPr>
        <p:spPr/>
        <p:txBody>
          <a:bodyPr/>
          <a:lstStyle/>
          <a:p>
            <a:r>
              <a:rPr lang="en-GB"/>
              <a:t>Date: Monday / 01 / October / 2019</a:t>
            </a:r>
          </a:p>
        </p:txBody>
      </p:sp>
      <p:sp>
        <p:nvSpPr>
          <p:cNvPr id="5" name="Footer Placeholder 4">
            <a:extLst>
              <a:ext uri="{FF2B5EF4-FFF2-40B4-BE49-F238E27FC236}">
                <a16:creationId xmlns:a16="http://schemas.microsoft.com/office/drawing/2014/main" id="{138DF580-6A93-4614-9886-9A8362B6FDCF}"/>
              </a:ext>
            </a:extLst>
          </p:cNvPr>
          <p:cNvSpPr>
            <a:spLocks noGrp="1"/>
          </p:cNvSpPr>
          <p:nvPr>
            <p:ph type="ftr" sz="quarter" idx="11"/>
          </p:nvPr>
        </p:nvSpPr>
        <p:spPr/>
        <p:txBody>
          <a:bodyPr/>
          <a:lstStyle/>
          <a:p>
            <a:r>
              <a:rPr lang="en-GB"/>
              <a:t>Advancing social justice, promoting decent work</a:t>
            </a:r>
          </a:p>
        </p:txBody>
      </p:sp>
      <p:sp>
        <p:nvSpPr>
          <p:cNvPr id="6" name="Slide Number Placeholder 5">
            <a:extLst>
              <a:ext uri="{FF2B5EF4-FFF2-40B4-BE49-F238E27FC236}">
                <a16:creationId xmlns:a16="http://schemas.microsoft.com/office/drawing/2014/main" id="{40CD0BD0-B20F-4076-93E4-45ABEB747DE0}"/>
              </a:ext>
            </a:extLst>
          </p:cNvPr>
          <p:cNvSpPr>
            <a:spLocks noGrp="1"/>
          </p:cNvSpPr>
          <p:nvPr>
            <p:ph type="sldNum" sz="quarter" idx="12"/>
          </p:nvPr>
        </p:nvSpPr>
        <p:spPr/>
        <p:txBody>
          <a:bodyPr/>
          <a:lstStyle/>
          <a:p>
            <a:fld id="{856227C0-AD57-4F9B-BAE3-EEFB0D0EE427}" type="slidenum">
              <a:rPr lang="en-GB" smtClean="0"/>
              <a:pPr/>
              <a:t>24</a:t>
            </a:fld>
            <a:endParaRPr lang="en-GB"/>
          </a:p>
        </p:txBody>
      </p:sp>
      <p:pic>
        <p:nvPicPr>
          <p:cNvPr id="13" name="Picture 12">
            <a:extLst>
              <a:ext uri="{FF2B5EF4-FFF2-40B4-BE49-F238E27FC236}">
                <a16:creationId xmlns:a16="http://schemas.microsoft.com/office/drawing/2014/main" id="{1F5A363B-8B85-8944-A7ED-16DBE82673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538" y="491298"/>
            <a:ext cx="1368545" cy="495401"/>
          </a:xfrm>
          <a:prstGeom prst="rect">
            <a:avLst/>
          </a:prstGeom>
        </p:spPr>
      </p:pic>
    </p:spTree>
    <p:extLst>
      <p:ext uri="{BB962C8B-B14F-4D97-AF65-F5344CB8AC3E}">
        <p14:creationId xmlns:p14="http://schemas.microsoft.com/office/powerpoint/2010/main" val="1545994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745AF-7059-4777-B0F5-793AB2026CA7}"/>
              </a:ext>
            </a:extLst>
          </p:cNvPr>
          <p:cNvSpPr>
            <a:spLocks noGrp="1"/>
          </p:cNvSpPr>
          <p:nvPr>
            <p:ph type="title"/>
          </p:nvPr>
        </p:nvSpPr>
        <p:spPr/>
        <p:txBody>
          <a:bodyPr/>
          <a:lstStyle/>
          <a:p>
            <a:r>
              <a:rPr lang="es-ES"/>
              <a:t>Funciones</a:t>
            </a:r>
          </a:p>
        </p:txBody>
      </p:sp>
      <p:sp>
        <p:nvSpPr>
          <p:cNvPr id="3" name="Content Placeholder 2">
            <a:extLst>
              <a:ext uri="{FF2B5EF4-FFF2-40B4-BE49-F238E27FC236}">
                <a16:creationId xmlns:a16="http://schemas.microsoft.com/office/drawing/2014/main" id="{2B9207CA-5F89-4C5D-8249-9E447942BFBD}"/>
              </a:ext>
            </a:extLst>
          </p:cNvPr>
          <p:cNvSpPr>
            <a:spLocks noGrp="1"/>
          </p:cNvSpPr>
          <p:nvPr>
            <p:ph sz="half" idx="1"/>
          </p:nvPr>
        </p:nvSpPr>
        <p:spPr>
          <a:xfrm>
            <a:off x="490538" y="2393950"/>
            <a:ext cx="5360400" cy="2936332"/>
          </a:xfrm>
        </p:spPr>
        <p:txBody>
          <a:bodyPr/>
          <a:lstStyle/>
          <a:p>
            <a:pPr lvl="2"/>
            <a:r>
              <a:rPr lang="es-ES" sz="1800"/>
              <a:t>Identificación y evaluación de los riesgos de SST</a:t>
            </a:r>
          </a:p>
          <a:p>
            <a:pPr lvl="2"/>
            <a:r>
              <a:rPr lang="es-ES" sz="1800"/>
              <a:t>Vigilancia del medio ambiente de trabajo y de las prácticas laborales que puedan afectar a la salud de los trabajadores</a:t>
            </a:r>
          </a:p>
          <a:p>
            <a:pPr lvl="2"/>
            <a:r>
              <a:rPr lang="es-ES" sz="1800"/>
              <a:t>Asesoramiento en la planificación y organización del trabajo</a:t>
            </a:r>
          </a:p>
          <a:p>
            <a:pPr lvl="2"/>
            <a:r>
              <a:rPr lang="es-ES" sz="1800"/>
              <a:t>Participación en el desarrollo de programas de mejora de las prácticas laborales</a:t>
            </a:r>
          </a:p>
          <a:p>
            <a:pPr lvl="2"/>
            <a:r>
              <a:rPr lang="es-ES" sz="1800"/>
              <a:t>Asesoramiento sobre SST, ergonomía y equipos de protección individual y colectiva</a:t>
            </a:r>
          </a:p>
          <a:p>
            <a:pPr marL="0" lvl="2" indent="0">
              <a:buNone/>
            </a:pPr>
            <a:endParaRPr lang="en-GB" sz="1800" dirty="0"/>
          </a:p>
          <a:p>
            <a:endParaRPr lang="en-GB" sz="1800" dirty="0"/>
          </a:p>
        </p:txBody>
      </p:sp>
      <p:sp>
        <p:nvSpPr>
          <p:cNvPr id="4" name="Content Placeholder 3">
            <a:extLst>
              <a:ext uri="{FF2B5EF4-FFF2-40B4-BE49-F238E27FC236}">
                <a16:creationId xmlns:a16="http://schemas.microsoft.com/office/drawing/2014/main" id="{A85ED5E0-65DF-420B-93D1-CAD458F204EE}"/>
              </a:ext>
            </a:extLst>
          </p:cNvPr>
          <p:cNvSpPr>
            <a:spLocks noGrp="1"/>
          </p:cNvSpPr>
          <p:nvPr>
            <p:ph sz="half" idx="2"/>
          </p:nvPr>
        </p:nvSpPr>
        <p:spPr>
          <a:xfrm>
            <a:off x="6341062" y="2393950"/>
            <a:ext cx="5360400" cy="2936332"/>
          </a:xfrm>
        </p:spPr>
        <p:txBody>
          <a:bodyPr/>
          <a:lstStyle/>
          <a:p>
            <a:pPr lvl="2"/>
            <a:r>
              <a:rPr lang="es-ES" sz="1800" dirty="0"/>
              <a:t>Vigilancia de la salud de los trabajadores</a:t>
            </a:r>
          </a:p>
          <a:p>
            <a:pPr lvl="2"/>
            <a:r>
              <a:rPr lang="es-ES" sz="1800" dirty="0"/>
              <a:t>Fomento de la adaptación del trabajo al trabajador</a:t>
            </a:r>
          </a:p>
          <a:p>
            <a:pPr lvl="2"/>
            <a:r>
              <a:rPr lang="es-ES" sz="1800" dirty="0"/>
              <a:t>Contribución a la rehabilitación profesional</a:t>
            </a:r>
          </a:p>
          <a:p>
            <a:pPr lvl="2"/>
            <a:r>
              <a:rPr lang="es-ES" sz="1800" dirty="0"/>
              <a:t>Colaboración en el suministro de información, formación y educación en materia de SST</a:t>
            </a:r>
          </a:p>
          <a:p>
            <a:pPr lvl="2"/>
            <a:r>
              <a:rPr lang="es-ES" sz="1800" dirty="0"/>
              <a:t>Organización de los primeros auxilios y tratamientos de emergencia</a:t>
            </a:r>
          </a:p>
          <a:p>
            <a:pPr lvl="2"/>
            <a:r>
              <a:rPr lang="es-ES" sz="1800" dirty="0"/>
              <a:t>Participación en el análisis de los accidentes del trabajo y las enfermedades profesionales</a:t>
            </a:r>
          </a:p>
          <a:p>
            <a:endParaRPr lang="en-GB" sz="1800" dirty="0"/>
          </a:p>
        </p:txBody>
      </p:sp>
      <p:sp>
        <p:nvSpPr>
          <p:cNvPr id="5" name="Date Placeholder 4">
            <a:extLst>
              <a:ext uri="{FF2B5EF4-FFF2-40B4-BE49-F238E27FC236}">
                <a16:creationId xmlns:a16="http://schemas.microsoft.com/office/drawing/2014/main" id="{DCF1D6F5-4C40-4749-86F8-15FD5251EC40}"/>
              </a:ext>
            </a:extLst>
          </p:cNvPr>
          <p:cNvSpPr>
            <a:spLocks noGrp="1"/>
          </p:cNvSpPr>
          <p:nvPr>
            <p:ph type="dt" sz="half" idx="10"/>
          </p:nvPr>
        </p:nvSpPr>
        <p:spPr/>
        <p:txBody>
          <a:bodyPr/>
          <a:lstStyle/>
          <a:p>
            <a:r>
              <a:rPr lang="es-ES"/>
              <a:t>Fecha: Lunes / 01 / Octubre / 2019</a:t>
            </a:r>
          </a:p>
        </p:txBody>
      </p:sp>
      <p:sp>
        <p:nvSpPr>
          <p:cNvPr id="6" name="Footer Placeholder 5">
            <a:extLst>
              <a:ext uri="{FF2B5EF4-FFF2-40B4-BE49-F238E27FC236}">
                <a16:creationId xmlns:a16="http://schemas.microsoft.com/office/drawing/2014/main" id="{3544B97B-E145-4AFC-9034-25E52D6FEFC2}"/>
              </a:ext>
            </a:extLst>
          </p:cNvPr>
          <p:cNvSpPr>
            <a:spLocks noGrp="1"/>
          </p:cNvSpPr>
          <p:nvPr>
            <p:ph type="ftr" sz="quarter" idx="11"/>
          </p:nvPr>
        </p:nvSpPr>
        <p:spPr/>
        <p:txBody>
          <a:bodyPr/>
          <a:lstStyle/>
          <a:p>
            <a:r>
              <a:rPr lang="es-ES"/>
              <a:t>Promover la justicia social y el trabajo decente</a:t>
            </a:r>
          </a:p>
        </p:txBody>
      </p:sp>
      <p:sp>
        <p:nvSpPr>
          <p:cNvPr id="7" name="Slide Number Placeholder 6">
            <a:extLst>
              <a:ext uri="{FF2B5EF4-FFF2-40B4-BE49-F238E27FC236}">
                <a16:creationId xmlns:a16="http://schemas.microsoft.com/office/drawing/2014/main" id="{D9E57836-A69C-4656-913C-E484D6291597}"/>
              </a:ext>
            </a:extLst>
          </p:cNvPr>
          <p:cNvSpPr>
            <a:spLocks noGrp="1"/>
          </p:cNvSpPr>
          <p:nvPr>
            <p:ph type="sldNum" sz="quarter" idx="12"/>
          </p:nvPr>
        </p:nvSpPr>
        <p:spPr/>
        <p:txBody>
          <a:bodyPr/>
          <a:lstStyle/>
          <a:p>
            <a:fld id="{856227C0-AD57-4F9B-BAE3-EEFB0D0EE427}" type="slidenum">
              <a:rPr lang="en-GB" smtClean="0"/>
              <a:t>25</a:t>
            </a:fld>
            <a:endParaRPr lang="en-GB"/>
          </a:p>
        </p:txBody>
      </p:sp>
      <p:sp>
        <p:nvSpPr>
          <p:cNvPr id="8" name="Content Placeholder 2">
            <a:extLst>
              <a:ext uri="{FF2B5EF4-FFF2-40B4-BE49-F238E27FC236}">
                <a16:creationId xmlns:a16="http://schemas.microsoft.com/office/drawing/2014/main" id="{CA8CDBC9-BFF2-4EA5-B99F-421BA1E94AEC}"/>
              </a:ext>
            </a:extLst>
          </p:cNvPr>
          <p:cNvSpPr txBox="1">
            <a:spLocks/>
          </p:cNvSpPr>
          <p:nvPr/>
        </p:nvSpPr>
        <p:spPr>
          <a:xfrm>
            <a:off x="490538" y="5581036"/>
            <a:ext cx="9727350" cy="719999"/>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22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20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8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8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dirty="0"/>
              <a:t> </a:t>
            </a:r>
            <a:r>
              <a:rPr lang="es-ES" sz="2000" b="0" dirty="0"/>
              <a:t>Todas estas funciones son esenciales para ayudar a los empleadores a mitigar el riesgo de contagio y otros riesgos asociados durante la pandemia de COVID-19</a:t>
            </a:r>
          </a:p>
          <a:p>
            <a:r>
              <a:rPr lang="es-ES" sz="2000" dirty="0"/>
              <a:t> </a:t>
            </a:r>
          </a:p>
        </p:txBody>
      </p:sp>
    </p:spTree>
    <p:extLst>
      <p:ext uri="{BB962C8B-B14F-4D97-AF65-F5344CB8AC3E}">
        <p14:creationId xmlns:p14="http://schemas.microsoft.com/office/powerpoint/2010/main" val="2509913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0C69C-9D93-4334-895D-2FB28B09F7BB}"/>
              </a:ext>
            </a:extLst>
          </p:cNvPr>
          <p:cNvSpPr>
            <a:spLocks noGrp="1"/>
          </p:cNvSpPr>
          <p:nvPr>
            <p:ph type="title"/>
          </p:nvPr>
        </p:nvSpPr>
        <p:spPr/>
        <p:txBody>
          <a:bodyPr/>
          <a:lstStyle/>
          <a:p>
            <a:r>
              <a:rPr lang="es-ES"/>
              <a:t>Control del medio ambiente de trabajo y evaluación de los riesgos</a:t>
            </a:r>
          </a:p>
        </p:txBody>
      </p:sp>
      <p:sp>
        <p:nvSpPr>
          <p:cNvPr id="3" name="Content Placeholder 2">
            <a:extLst>
              <a:ext uri="{FF2B5EF4-FFF2-40B4-BE49-F238E27FC236}">
                <a16:creationId xmlns:a16="http://schemas.microsoft.com/office/drawing/2014/main" id="{6DBB4F25-765A-4EA1-8EC5-D8C50AB41D9F}"/>
              </a:ext>
            </a:extLst>
          </p:cNvPr>
          <p:cNvSpPr>
            <a:spLocks noGrp="1"/>
          </p:cNvSpPr>
          <p:nvPr>
            <p:ph sz="half" idx="1"/>
          </p:nvPr>
        </p:nvSpPr>
        <p:spPr>
          <a:xfrm>
            <a:off x="490537" y="2393950"/>
            <a:ext cx="7226107" cy="3482976"/>
          </a:xfrm>
        </p:spPr>
        <p:txBody>
          <a:bodyPr/>
          <a:lstStyle/>
          <a:p>
            <a:pPr marL="252000" lvl="4" indent="-252000">
              <a:spcAft>
                <a:spcPts val="0"/>
              </a:spcAft>
              <a:buClr>
                <a:schemeClr val="accent1"/>
              </a:buClr>
              <a:buFont typeface="Wingdings 3" panose="05040102010807070707" pitchFamily="18" charset="2"/>
              <a:buChar char=""/>
            </a:pPr>
            <a:r>
              <a:rPr lang="es-ES" sz="2000"/>
              <a:t>Identificación y evaluación de los factores ambientales que pueden afectar a la salud de los trabajadores</a:t>
            </a:r>
          </a:p>
          <a:p>
            <a:pPr marL="252000" lvl="4" indent="-252000">
              <a:spcAft>
                <a:spcPts val="0"/>
              </a:spcAft>
              <a:buClr>
                <a:schemeClr val="accent1"/>
              </a:buClr>
              <a:buFont typeface="Wingdings 3" panose="05040102010807070707" pitchFamily="18" charset="2"/>
              <a:buChar char=""/>
            </a:pPr>
            <a:r>
              <a:rPr lang="es-ES" sz="2000"/>
              <a:t>Evaluación de las condiciones de salud en el trabajo y de los factores de la organización del trabajo que pueden dar lugar a riesgos para la salud de los trabajadores</a:t>
            </a:r>
          </a:p>
          <a:p>
            <a:pPr marL="252000" lvl="4" indent="-252000">
              <a:spcAft>
                <a:spcPts val="0"/>
              </a:spcAft>
              <a:buClr>
                <a:schemeClr val="accent1"/>
              </a:buClr>
              <a:buFont typeface="Wingdings 3" panose="05040102010807070707" pitchFamily="18" charset="2"/>
              <a:buChar char=""/>
            </a:pPr>
            <a:r>
              <a:rPr lang="es-ES" sz="2000"/>
              <a:t>Evaluación de los equipos de protección individual y colectiva</a:t>
            </a:r>
          </a:p>
          <a:p>
            <a:pPr marL="252000" lvl="4" indent="-252000">
              <a:spcAft>
                <a:spcPts val="0"/>
              </a:spcAft>
              <a:buClr>
                <a:schemeClr val="accent1"/>
              </a:buClr>
              <a:buFont typeface="Wingdings 3" panose="05040102010807070707" pitchFamily="18" charset="2"/>
              <a:buChar char=""/>
            </a:pPr>
            <a:r>
              <a:rPr lang="es-ES" sz="2000"/>
              <a:t>Evaluación, cuando proceda, de la exposición de los trabajadores a agentes peligrosos</a:t>
            </a:r>
          </a:p>
          <a:p>
            <a:pPr marL="252000" lvl="4" indent="-252000">
              <a:spcAft>
                <a:spcPts val="0"/>
              </a:spcAft>
              <a:buClr>
                <a:schemeClr val="accent1"/>
              </a:buClr>
              <a:buFont typeface="Wingdings 3" panose="05040102010807070707" pitchFamily="18" charset="2"/>
              <a:buChar char=""/>
            </a:pPr>
            <a:r>
              <a:rPr lang="es-ES" sz="2000"/>
              <a:t>Evaluación de los sistemas de control diseñados para eliminar o reducir la exposición</a:t>
            </a:r>
            <a:r>
              <a:rPr lang="es-ES"/>
              <a:t>. </a:t>
            </a:r>
          </a:p>
          <a:p>
            <a:endParaRPr lang="en-GB" dirty="0"/>
          </a:p>
        </p:txBody>
      </p:sp>
      <p:sp>
        <p:nvSpPr>
          <p:cNvPr id="4" name="Content Placeholder 3">
            <a:extLst>
              <a:ext uri="{FF2B5EF4-FFF2-40B4-BE49-F238E27FC236}">
                <a16:creationId xmlns:a16="http://schemas.microsoft.com/office/drawing/2014/main" id="{77B7E8F6-0F4F-4B1B-AFAE-131C98AD42BF}"/>
              </a:ext>
            </a:extLst>
          </p:cNvPr>
          <p:cNvSpPr>
            <a:spLocks noGrp="1"/>
          </p:cNvSpPr>
          <p:nvPr>
            <p:ph sz="half" idx="2"/>
          </p:nvPr>
        </p:nvSpPr>
        <p:spPr>
          <a:xfrm>
            <a:off x="8274204" y="2393949"/>
            <a:ext cx="3427257" cy="3482977"/>
          </a:xfrm>
        </p:spPr>
        <p:txBody>
          <a:bodyPr/>
          <a:lstStyle/>
          <a:p>
            <a:pPr lvl="2"/>
            <a:r>
              <a:rPr lang="es-ES">
                <a:solidFill>
                  <a:schemeClr val="accent2"/>
                </a:solidFill>
              </a:rPr>
              <a:t>Este proceso proporciona información sobre las necesidades en materia de SST de la organización e indica las prioridades en la adopción de las medidas de prevención y control</a:t>
            </a:r>
          </a:p>
        </p:txBody>
      </p:sp>
      <p:sp>
        <p:nvSpPr>
          <p:cNvPr id="5" name="Date Placeholder 4">
            <a:extLst>
              <a:ext uri="{FF2B5EF4-FFF2-40B4-BE49-F238E27FC236}">
                <a16:creationId xmlns:a16="http://schemas.microsoft.com/office/drawing/2014/main" id="{3A2B74D1-E2CF-41D1-BC69-68B19712E01A}"/>
              </a:ext>
            </a:extLst>
          </p:cNvPr>
          <p:cNvSpPr>
            <a:spLocks noGrp="1"/>
          </p:cNvSpPr>
          <p:nvPr>
            <p:ph type="dt" sz="half" idx="10"/>
          </p:nvPr>
        </p:nvSpPr>
        <p:spPr/>
        <p:txBody>
          <a:bodyPr/>
          <a:lstStyle/>
          <a:p>
            <a:r>
              <a:rPr lang="es-ES"/>
              <a:t>Fecha: Lunes / 01 / Octubre / 2019</a:t>
            </a:r>
          </a:p>
        </p:txBody>
      </p:sp>
      <p:sp>
        <p:nvSpPr>
          <p:cNvPr id="6" name="Footer Placeholder 5">
            <a:extLst>
              <a:ext uri="{FF2B5EF4-FFF2-40B4-BE49-F238E27FC236}">
                <a16:creationId xmlns:a16="http://schemas.microsoft.com/office/drawing/2014/main" id="{BA5F17EC-AD4A-49FA-89D7-DFB6EF99B4E7}"/>
              </a:ext>
            </a:extLst>
          </p:cNvPr>
          <p:cNvSpPr>
            <a:spLocks noGrp="1"/>
          </p:cNvSpPr>
          <p:nvPr>
            <p:ph type="ftr" sz="quarter" idx="11"/>
          </p:nvPr>
        </p:nvSpPr>
        <p:spPr/>
        <p:txBody>
          <a:bodyPr/>
          <a:lstStyle/>
          <a:p>
            <a:r>
              <a:rPr lang="es-ES"/>
              <a:t>Promover la justicia social y el trabajo decente</a:t>
            </a:r>
          </a:p>
        </p:txBody>
      </p:sp>
      <p:sp>
        <p:nvSpPr>
          <p:cNvPr id="7" name="Slide Number Placeholder 6">
            <a:extLst>
              <a:ext uri="{FF2B5EF4-FFF2-40B4-BE49-F238E27FC236}">
                <a16:creationId xmlns:a16="http://schemas.microsoft.com/office/drawing/2014/main" id="{950E7E6A-B491-40F1-9BF3-C5C938C96CC8}"/>
              </a:ext>
            </a:extLst>
          </p:cNvPr>
          <p:cNvSpPr>
            <a:spLocks noGrp="1"/>
          </p:cNvSpPr>
          <p:nvPr>
            <p:ph type="sldNum" sz="quarter" idx="12"/>
          </p:nvPr>
        </p:nvSpPr>
        <p:spPr/>
        <p:txBody>
          <a:bodyPr/>
          <a:lstStyle/>
          <a:p>
            <a:fld id="{856227C0-AD57-4F9B-BAE3-EEFB0D0EE427}" type="slidenum">
              <a:rPr lang="en-GB" smtClean="0"/>
              <a:t>26</a:t>
            </a:fld>
            <a:endParaRPr lang="en-GB"/>
          </a:p>
        </p:txBody>
      </p:sp>
    </p:spTree>
    <p:extLst>
      <p:ext uri="{BB962C8B-B14F-4D97-AF65-F5344CB8AC3E}">
        <p14:creationId xmlns:p14="http://schemas.microsoft.com/office/powerpoint/2010/main" val="572080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FA03-4E0C-4E3E-9EA0-CA47260EE241}"/>
              </a:ext>
            </a:extLst>
          </p:cNvPr>
          <p:cNvSpPr>
            <a:spLocks noGrp="1"/>
          </p:cNvSpPr>
          <p:nvPr>
            <p:ph type="title"/>
          </p:nvPr>
        </p:nvSpPr>
        <p:spPr/>
        <p:txBody>
          <a:bodyPr/>
          <a:lstStyle/>
          <a:p>
            <a:r>
              <a:rPr lang="es-ES"/>
              <a:t>Vigilancia de la salud de los trabajadores y prestación de servicios de primeros auxilios</a:t>
            </a:r>
          </a:p>
        </p:txBody>
      </p:sp>
      <p:sp>
        <p:nvSpPr>
          <p:cNvPr id="3" name="Content Placeholder 2">
            <a:extLst>
              <a:ext uri="{FF2B5EF4-FFF2-40B4-BE49-F238E27FC236}">
                <a16:creationId xmlns:a16="http://schemas.microsoft.com/office/drawing/2014/main" id="{46B528AA-456F-49DE-A7D8-F760AEC28705}"/>
              </a:ext>
            </a:extLst>
          </p:cNvPr>
          <p:cNvSpPr>
            <a:spLocks noGrp="1"/>
          </p:cNvSpPr>
          <p:nvPr>
            <p:ph idx="1"/>
          </p:nvPr>
        </p:nvSpPr>
        <p:spPr>
          <a:xfrm>
            <a:off x="490538" y="2413462"/>
            <a:ext cx="10301509" cy="3794298"/>
          </a:xfrm>
        </p:spPr>
        <p:txBody>
          <a:bodyPr/>
          <a:lstStyle/>
          <a:p>
            <a:pPr lvl="2"/>
            <a:r>
              <a:rPr lang="es-ES" sz="1800" dirty="0"/>
              <a:t>Evaluar la aptitud de un trabajador para realizar determinados trabajos</a:t>
            </a:r>
          </a:p>
          <a:p>
            <a:pPr lvl="2"/>
            <a:r>
              <a:rPr lang="es-ES" sz="1800" dirty="0"/>
              <a:t>Identificar cualquier deterioro de la salud que pueda estar relacionado con la exposición a agentes nocivos inherentes al proceso de trabajo</a:t>
            </a:r>
          </a:p>
          <a:p>
            <a:pPr lvl="2"/>
            <a:r>
              <a:rPr lang="es-ES" sz="1800" dirty="0"/>
              <a:t>Identificar los casos de enfermedades profesionales con arreglo a la legislación nacional</a:t>
            </a:r>
          </a:p>
          <a:p>
            <a:pPr lvl="1"/>
            <a:r>
              <a:rPr lang="es-ES" sz="1800" dirty="0"/>
              <a:t>Durante la </a:t>
            </a:r>
            <a:r>
              <a:rPr lang="es-ES" sz="1800" dirty="0">
                <a:solidFill>
                  <a:schemeClr val="accent2"/>
                </a:solidFill>
              </a:rPr>
              <a:t>pandemia de COVID-19</a:t>
            </a:r>
            <a:r>
              <a:rPr lang="es-ES" sz="1800" dirty="0"/>
              <a:t>, los servicios de salud en el trabajo han sido a menudo responsables de: </a:t>
            </a:r>
          </a:p>
          <a:p>
            <a:pPr marL="0" lvl="3" indent="-252000"/>
            <a:r>
              <a:rPr lang="es-ES" sz="1800" dirty="0"/>
              <a:t>rastrear los casos confirmados y sospechosos</a:t>
            </a:r>
          </a:p>
          <a:p>
            <a:pPr marL="0" lvl="3" indent="-252000"/>
            <a:r>
              <a:rPr lang="es-ES" sz="1800" dirty="0"/>
              <a:t>rastrear cualquier posible contagio, proporcionando instrucciones a los trabajadores para que se pongan en cuarentena</a:t>
            </a:r>
          </a:p>
          <a:p>
            <a:pPr marL="0" lvl="3" indent="-252000"/>
            <a:r>
              <a:rPr lang="es-ES" sz="1800" dirty="0"/>
              <a:t>proceder a la notificación pertinente a las autoridades de salud pública y seguridad social, entre otras funciones</a:t>
            </a:r>
          </a:p>
        </p:txBody>
      </p:sp>
      <p:sp>
        <p:nvSpPr>
          <p:cNvPr id="4" name="Date Placeholder 3">
            <a:extLst>
              <a:ext uri="{FF2B5EF4-FFF2-40B4-BE49-F238E27FC236}">
                <a16:creationId xmlns:a16="http://schemas.microsoft.com/office/drawing/2014/main" id="{0CC0E09C-F65D-44D7-AEFE-7421311464FA}"/>
              </a:ext>
            </a:extLst>
          </p:cNvPr>
          <p:cNvSpPr>
            <a:spLocks noGrp="1"/>
          </p:cNvSpPr>
          <p:nvPr>
            <p:ph type="dt" sz="half" idx="10"/>
          </p:nvPr>
        </p:nvSpPr>
        <p:spPr/>
        <p:txBody>
          <a:bodyPr/>
          <a:lstStyle/>
          <a:p>
            <a:r>
              <a:rPr lang="es-ES"/>
              <a:t>Fecha: Lunes / 01 / Octubre / 2019</a:t>
            </a:r>
          </a:p>
        </p:txBody>
      </p:sp>
      <p:sp>
        <p:nvSpPr>
          <p:cNvPr id="5" name="Footer Placeholder 4">
            <a:extLst>
              <a:ext uri="{FF2B5EF4-FFF2-40B4-BE49-F238E27FC236}">
                <a16:creationId xmlns:a16="http://schemas.microsoft.com/office/drawing/2014/main" id="{D0735816-FDD8-4830-97CF-E46FCAA52856}"/>
              </a:ext>
            </a:extLst>
          </p:cNvPr>
          <p:cNvSpPr>
            <a:spLocks noGrp="1"/>
          </p:cNvSpPr>
          <p:nvPr>
            <p:ph type="ftr" sz="quarter" idx="11"/>
          </p:nvPr>
        </p:nvSpPr>
        <p:spPr/>
        <p:txBody>
          <a:bodyPr/>
          <a:lstStyle/>
          <a:p>
            <a:r>
              <a:rPr lang="es-ES"/>
              <a:t>Promover la justicia social y el trabajo decente</a:t>
            </a:r>
          </a:p>
        </p:txBody>
      </p:sp>
      <p:sp>
        <p:nvSpPr>
          <p:cNvPr id="6" name="Slide Number Placeholder 5">
            <a:extLst>
              <a:ext uri="{FF2B5EF4-FFF2-40B4-BE49-F238E27FC236}">
                <a16:creationId xmlns:a16="http://schemas.microsoft.com/office/drawing/2014/main" id="{477B72A0-E37D-4D1C-999B-8AA86BDB1B26}"/>
              </a:ext>
            </a:extLst>
          </p:cNvPr>
          <p:cNvSpPr>
            <a:spLocks noGrp="1"/>
          </p:cNvSpPr>
          <p:nvPr>
            <p:ph type="sldNum" sz="quarter" idx="12"/>
          </p:nvPr>
        </p:nvSpPr>
        <p:spPr/>
        <p:txBody>
          <a:bodyPr/>
          <a:lstStyle/>
          <a:p>
            <a:fld id="{856227C0-AD57-4F9B-BAE3-EEFB0D0EE427}" type="slidenum">
              <a:rPr lang="en-GB" smtClean="0"/>
              <a:t>27</a:t>
            </a:fld>
            <a:endParaRPr lang="en-GB"/>
          </a:p>
        </p:txBody>
      </p:sp>
    </p:spTree>
    <p:extLst>
      <p:ext uri="{BB962C8B-B14F-4D97-AF65-F5344CB8AC3E}">
        <p14:creationId xmlns:p14="http://schemas.microsoft.com/office/powerpoint/2010/main" val="2660637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4FD2B-AA42-4143-A15B-8EA2534DA083}"/>
              </a:ext>
            </a:extLst>
          </p:cNvPr>
          <p:cNvSpPr>
            <a:spLocks noGrp="1"/>
          </p:cNvSpPr>
          <p:nvPr>
            <p:ph type="title"/>
          </p:nvPr>
        </p:nvSpPr>
        <p:spPr/>
        <p:txBody>
          <a:bodyPr/>
          <a:lstStyle/>
          <a:p>
            <a:r>
              <a:rPr lang="es-ES" b="0" i="1"/>
              <a:t>Servicios de salud en el trabajo en los Emiratos Árabes Unidos </a:t>
            </a:r>
          </a:p>
        </p:txBody>
      </p:sp>
      <p:sp>
        <p:nvSpPr>
          <p:cNvPr id="3" name="Content Placeholder 2">
            <a:extLst>
              <a:ext uri="{FF2B5EF4-FFF2-40B4-BE49-F238E27FC236}">
                <a16:creationId xmlns:a16="http://schemas.microsoft.com/office/drawing/2014/main" id="{8EDE445F-4EF9-4E28-9DF2-B0C8DB9E824C}"/>
              </a:ext>
            </a:extLst>
          </p:cNvPr>
          <p:cNvSpPr>
            <a:spLocks noGrp="1"/>
          </p:cNvSpPr>
          <p:nvPr>
            <p:ph idx="1"/>
          </p:nvPr>
        </p:nvSpPr>
        <p:spPr/>
        <p:txBody>
          <a:bodyPr/>
          <a:lstStyle/>
          <a:p>
            <a:pPr lvl="2"/>
            <a:r>
              <a:rPr lang="es-ES"/>
              <a:t>Proporcionan un sistema de vigilancia exhaustivo durante la pandemia, a la vez que controlan eficazmente el estado de salud de toda la fuerza de trabajo para ayudar a la dirección </a:t>
            </a:r>
          </a:p>
          <a:p>
            <a:pPr lvl="3"/>
            <a:r>
              <a:rPr lang="es-ES"/>
              <a:t>control sanitario continuo</a:t>
            </a:r>
          </a:p>
          <a:p>
            <a:pPr lvl="3"/>
            <a:r>
              <a:rPr lang="es-ES"/>
              <a:t>pruebas</a:t>
            </a:r>
          </a:p>
          <a:p>
            <a:pPr lvl="3"/>
            <a:r>
              <a:rPr lang="es-ES"/>
              <a:t>consultas de telesalud </a:t>
            </a:r>
          </a:p>
          <a:p>
            <a:pPr lvl="3"/>
            <a:r>
              <a:rPr lang="es-ES"/>
              <a:t>plazos de cuarentena</a:t>
            </a:r>
          </a:p>
        </p:txBody>
      </p:sp>
      <p:sp>
        <p:nvSpPr>
          <p:cNvPr id="4" name="Date Placeholder 3">
            <a:extLst>
              <a:ext uri="{FF2B5EF4-FFF2-40B4-BE49-F238E27FC236}">
                <a16:creationId xmlns:a16="http://schemas.microsoft.com/office/drawing/2014/main" id="{3E508D67-2CE0-4B88-8DF2-76B379755F7F}"/>
              </a:ext>
            </a:extLst>
          </p:cNvPr>
          <p:cNvSpPr>
            <a:spLocks noGrp="1"/>
          </p:cNvSpPr>
          <p:nvPr>
            <p:ph type="dt" sz="half" idx="10"/>
          </p:nvPr>
        </p:nvSpPr>
        <p:spPr/>
        <p:txBody>
          <a:bodyPr/>
          <a:lstStyle/>
          <a:p>
            <a:r>
              <a:rPr lang="es-ES"/>
              <a:t>Fecha: Lunes / 01 / Octubre / 2019</a:t>
            </a:r>
          </a:p>
        </p:txBody>
      </p:sp>
      <p:sp>
        <p:nvSpPr>
          <p:cNvPr id="5" name="Footer Placeholder 4">
            <a:extLst>
              <a:ext uri="{FF2B5EF4-FFF2-40B4-BE49-F238E27FC236}">
                <a16:creationId xmlns:a16="http://schemas.microsoft.com/office/drawing/2014/main" id="{4AFAF882-4B5B-493E-B4D6-E1AF9F1292A4}"/>
              </a:ext>
            </a:extLst>
          </p:cNvPr>
          <p:cNvSpPr>
            <a:spLocks noGrp="1"/>
          </p:cNvSpPr>
          <p:nvPr>
            <p:ph type="ftr" sz="quarter" idx="11"/>
          </p:nvPr>
        </p:nvSpPr>
        <p:spPr/>
        <p:txBody>
          <a:bodyPr/>
          <a:lstStyle/>
          <a:p>
            <a:r>
              <a:rPr lang="es-ES"/>
              <a:t>Promover la justicia social y el trabajo decente</a:t>
            </a:r>
          </a:p>
        </p:txBody>
      </p:sp>
      <p:sp>
        <p:nvSpPr>
          <p:cNvPr id="6" name="Slide Number Placeholder 5">
            <a:extLst>
              <a:ext uri="{FF2B5EF4-FFF2-40B4-BE49-F238E27FC236}">
                <a16:creationId xmlns:a16="http://schemas.microsoft.com/office/drawing/2014/main" id="{29A6EA23-623F-49F4-AE3A-4FD71AA9DA8E}"/>
              </a:ext>
            </a:extLst>
          </p:cNvPr>
          <p:cNvSpPr>
            <a:spLocks noGrp="1"/>
          </p:cNvSpPr>
          <p:nvPr>
            <p:ph type="sldNum" sz="quarter" idx="12"/>
          </p:nvPr>
        </p:nvSpPr>
        <p:spPr/>
        <p:txBody>
          <a:bodyPr/>
          <a:lstStyle/>
          <a:p>
            <a:fld id="{856227C0-AD57-4F9B-BAE3-EEFB0D0EE427}" type="slidenum">
              <a:rPr lang="en-GB" smtClean="0"/>
              <a:t>28</a:t>
            </a:fld>
            <a:endParaRPr lang="en-GB"/>
          </a:p>
        </p:txBody>
      </p:sp>
      <p:pic>
        <p:nvPicPr>
          <p:cNvPr id="7" name="Picture 6">
            <a:extLst>
              <a:ext uri="{FF2B5EF4-FFF2-40B4-BE49-F238E27FC236}">
                <a16:creationId xmlns:a16="http://schemas.microsoft.com/office/drawing/2014/main" id="{C3D18ACF-B670-D241-B729-BCAB066ABAA6}"/>
              </a:ext>
            </a:extLst>
          </p:cNvPr>
          <p:cNvPicPr>
            <a:picLocks noChangeAspect="1"/>
          </p:cNvPicPr>
          <p:nvPr/>
        </p:nvPicPr>
        <p:blipFill>
          <a:blip r:embed="rId2"/>
          <a:stretch>
            <a:fillRect/>
          </a:stretch>
        </p:blipFill>
        <p:spPr>
          <a:xfrm>
            <a:off x="9662807" y="1247093"/>
            <a:ext cx="925843" cy="815623"/>
          </a:xfrm>
          <a:prstGeom prst="rect">
            <a:avLst/>
          </a:prstGeom>
        </p:spPr>
      </p:pic>
    </p:spTree>
    <p:extLst>
      <p:ext uri="{BB962C8B-B14F-4D97-AF65-F5344CB8AC3E}">
        <p14:creationId xmlns:p14="http://schemas.microsoft.com/office/powerpoint/2010/main" val="2899108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0B5AA-032D-492C-90CB-29A3FBECE7B4}"/>
              </a:ext>
            </a:extLst>
          </p:cNvPr>
          <p:cNvSpPr>
            <a:spLocks noGrp="1"/>
          </p:cNvSpPr>
          <p:nvPr>
            <p:ph type="title"/>
          </p:nvPr>
        </p:nvSpPr>
        <p:spPr/>
        <p:txBody>
          <a:bodyPr/>
          <a:lstStyle/>
          <a:p>
            <a:r>
              <a:rPr lang="es-ES"/>
              <a:t>Adaptación del trabajo a los trabajadores y protección de los grupos vulnerables</a:t>
            </a:r>
          </a:p>
        </p:txBody>
      </p:sp>
      <p:sp>
        <p:nvSpPr>
          <p:cNvPr id="3" name="Content Placeholder 2">
            <a:extLst>
              <a:ext uri="{FF2B5EF4-FFF2-40B4-BE49-F238E27FC236}">
                <a16:creationId xmlns:a16="http://schemas.microsoft.com/office/drawing/2014/main" id="{4DD03ED0-D733-4610-A65E-5CF06BBFE57B}"/>
              </a:ext>
            </a:extLst>
          </p:cNvPr>
          <p:cNvSpPr>
            <a:spLocks noGrp="1"/>
          </p:cNvSpPr>
          <p:nvPr>
            <p:ph idx="1"/>
          </p:nvPr>
        </p:nvSpPr>
        <p:spPr/>
        <p:txBody>
          <a:bodyPr/>
          <a:lstStyle/>
          <a:p>
            <a:pPr lvl="2"/>
            <a:r>
              <a:rPr lang="es-ES" sz="1800" dirty="0"/>
              <a:t>Identificación de los grupos vulnerables de trabajadores </a:t>
            </a:r>
          </a:p>
          <a:p>
            <a:pPr lvl="3"/>
            <a:r>
              <a:rPr lang="es-ES" sz="1800" dirty="0"/>
              <a:t>Consideración del estado de salud del trabajador y de todos los demás factores de riesgo conocidos (en el caso de la COVID-19, éstos incluyen la edad, el origen étnico y el índice de masa corporal)</a:t>
            </a:r>
          </a:p>
          <a:p>
            <a:pPr lvl="3"/>
            <a:r>
              <a:rPr lang="es-ES" sz="1800" dirty="0"/>
              <a:t>Debido a la naturaleza de sus trabajos, algunos grupos como los trabajadores migrantes, los trabajadores subcontratados y los jornaleros, por ejemplo, pueden enfrentarse a riesgos específicos</a:t>
            </a:r>
          </a:p>
          <a:p>
            <a:pPr lvl="2"/>
            <a:r>
              <a:rPr lang="es-ES" sz="1800" dirty="0"/>
              <a:t>Recomendaciones para facilitar la adaptación del trabajo al trabajador:</a:t>
            </a:r>
          </a:p>
          <a:p>
            <a:pPr lvl="3"/>
            <a:r>
              <a:rPr lang="es-ES" sz="1800" dirty="0"/>
              <a:t>selección de un trabajo que minimice los efectos perjudiciales</a:t>
            </a:r>
          </a:p>
          <a:p>
            <a:pPr lvl="3"/>
            <a:r>
              <a:rPr lang="es-ES" sz="1800" dirty="0"/>
              <a:t>suministro de equipos especiales o dispositivos de protección </a:t>
            </a:r>
          </a:p>
          <a:p>
            <a:pPr lvl="3"/>
            <a:r>
              <a:rPr lang="es-ES" sz="1800" dirty="0"/>
              <a:t>adopción de modalidades de trabajo específicas (por ejemplo, teletrabajo obligatorio)</a:t>
            </a:r>
          </a:p>
          <a:p>
            <a:pPr lvl="3"/>
            <a:r>
              <a:rPr lang="es-ES" sz="1800" dirty="0"/>
              <a:t>prescripción de la licencia por enfermedad </a:t>
            </a:r>
          </a:p>
          <a:p>
            <a:pPr>
              <a:spcBef>
                <a:spcPts val="600"/>
              </a:spcBef>
              <a:spcAft>
                <a:spcPts val="600"/>
              </a:spcAft>
            </a:pPr>
            <a:endParaRPr lang="en-GB" dirty="0"/>
          </a:p>
        </p:txBody>
      </p:sp>
      <p:sp>
        <p:nvSpPr>
          <p:cNvPr id="4" name="Date Placeholder 3">
            <a:extLst>
              <a:ext uri="{FF2B5EF4-FFF2-40B4-BE49-F238E27FC236}">
                <a16:creationId xmlns:a16="http://schemas.microsoft.com/office/drawing/2014/main" id="{B9BB604E-B6C0-4F17-9AC5-AA069B4A2B2A}"/>
              </a:ext>
            </a:extLst>
          </p:cNvPr>
          <p:cNvSpPr>
            <a:spLocks noGrp="1"/>
          </p:cNvSpPr>
          <p:nvPr>
            <p:ph type="dt" sz="half" idx="10"/>
          </p:nvPr>
        </p:nvSpPr>
        <p:spPr/>
        <p:txBody>
          <a:bodyPr/>
          <a:lstStyle/>
          <a:p>
            <a:r>
              <a:rPr lang="es-ES"/>
              <a:t>Fecha: Lunes / 01 / Octubre / 2019</a:t>
            </a:r>
          </a:p>
        </p:txBody>
      </p:sp>
      <p:sp>
        <p:nvSpPr>
          <p:cNvPr id="5" name="Footer Placeholder 4">
            <a:extLst>
              <a:ext uri="{FF2B5EF4-FFF2-40B4-BE49-F238E27FC236}">
                <a16:creationId xmlns:a16="http://schemas.microsoft.com/office/drawing/2014/main" id="{05693E61-5863-4080-9A8D-D509EEB3D603}"/>
              </a:ext>
            </a:extLst>
          </p:cNvPr>
          <p:cNvSpPr>
            <a:spLocks noGrp="1"/>
          </p:cNvSpPr>
          <p:nvPr>
            <p:ph type="ftr" sz="quarter" idx="11"/>
          </p:nvPr>
        </p:nvSpPr>
        <p:spPr/>
        <p:txBody>
          <a:bodyPr/>
          <a:lstStyle/>
          <a:p>
            <a:r>
              <a:rPr lang="es-ES"/>
              <a:t>Promover la justicia social y el trabajo decente</a:t>
            </a:r>
          </a:p>
        </p:txBody>
      </p:sp>
      <p:sp>
        <p:nvSpPr>
          <p:cNvPr id="6" name="Slide Number Placeholder 5">
            <a:extLst>
              <a:ext uri="{FF2B5EF4-FFF2-40B4-BE49-F238E27FC236}">
                <a16:creationId xmlns:a16="http://schemas.microsoft.com/office/drawing/2014/main" id="{0B17B840-62C5-4913-BE10-256E47834E21}"/>
              </a:ext>
            </a:extLst>
          </p:cNvPr>
          <p:cNvSpPr>
            <a:spLocks noGrp="1"/>
          </p:cNvSpPr>
          <p:nvPr>
            <p:ph type="sldNum" sz="quarter" idx="12"/>
          </p:nvPr>
        </p:nvSpPr>
        <p:spPr/>
        <p:txBody>
          <a:bodyPr/>
          <a:lstStyle/>
          <a:p>
            <a:fld id="{856227C0-AD57-4F9B-BAE3-EEFB0D0EE427}" type="slidenum">
              <a:rPr lang="en-GB" smtClean="0"/>
              <a:t>29</a:t>
            </a:fld>
            <a:endParaRPr lang="en-GB"/>
          </a:p>
        </p:txBody>
      </p:sp>
    </p:spTree>
    <p:extLst>
      <p:ext uri="{BB962C8B-B14F-4D97-AF65-F5344CB8AC3E}">
        <p14:creationId xmlns:p14="http://schemas.microsoft.com/office/powerpoint/2010/main" val="2421993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nip Single Corner Rectangle 12">
            <a:extLst>
              <a:ext uri="{FF2B5EF4-FFF2-40B4-BE49-F238E27FC236}">
                <a16:creationId xmlns:a16="http://schemas.microsoft.com/office/drawing/2014/main" id="{B5EF1A21-0BF1-B543-87B1-8DC17F5F3E7B}"/>
              </a:ext>
            </a:extLst>
          </p:cNvPr>
          <p:cNvSpPr/>
          <p:nvPr/>
        </p:nvSpPr>
        <p:spPr>
          <a:xfrm>
            <a:off x="0" y="0"/>
            <a:ext cx="12192000" cy="6870450"/>
          </a:xfrm>
          <a:prstGeom prst="snip1Rect">
            <a:avLst/>
          </a:prstGeom>
          <a:solidFill>
            <a:srgbClr val="ECF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91471FA0-18C1-4540-8F06-3A19027F02B1}"/>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6000"/>
                    </a14:imgEffect>
                  </a14:imgLayer>
                </a14:imgProps>
              </a:ext>
              <a:ext uri="{28A0092B-C50C-407E-A947-70E740481C1C}">
                <a14:useLocalDpi xmlns:a14="http://schemas.microsoft.com/office/drawing/2010/main" val="0"/>
              </a:ext>
            </a:extLst>
          </a:blip>
          <a:stretch>
            <a:fillRect/>
          </a:stretch>
        </p:blipFill>
        <p:spPr>
          <a:xfrm>
            <a:off x="-701205" y="0"/>
            <a:ext cx="6425191" cy="6906478"/>
          </a:xfrm>
          <a:prstGeom prst="rect">
            <a:avLst/>
          </a:prstGeom>
        </p:spPr>
      </p:pic>
      <p:sp>
        <p:nvSpPr>
          <p:cNvPr id="2" name="Title 1">
            <a:extLst>
              <a:ext uri="{FF2B5EF4-FFF2-40B4-BE49-F238E27FC236}">
                <a16:creationId xmlns:a16="http://schemas.microsoft.com/office/drawing/2014/main" id="{3DEFE2B2-483A-4D15-96AC-999B0E616176}"/>
              </a:ext>
            </a:extLst>
          </p:cNvPr>
          <p:cNvSpPr>
            <a:spLocks noGrp="1"/>
          </p:cNvSpPr>
          <p:nvPr>
            <p:ph type="title"/>
          </p:nvPr>
        </p:nvSpPr>
        <p:spPr/>
        <p:txBody>
          <a:bodyPr/>
          <a:lstStyle/>
          <a:p>
            <a:r>
              <a:rPr lang="es-ES" dirty="0"/>
              <a:t>La pandemia de COVID -19: Un reto mundial para la seguridad y salud en el trabajo</a:t>
            </a:r>
            <a:endParaRPr lang="en-GB" dirty="0"/>
          </a:p>
        </p:txBody>
      </p:sp>
      <p:sp>
        <p:nvSpPr>
          <p:cNvPr id="3" name="Content Placeholder 2">
            <a:extLst>
              <a:ext uri="{FF2B5EF4-FFF2-40B4-BE49-F238E27FC236}">
                <a16:creationId xmlns:a16="http://schemas.microsoft.com/office/drawing/2014/main" id="{86018FFA-FB8A-442D-81C2-29DB451A71DB}"/>
              </a:ext>
            </a:extLst>
          </p:cNvPr>
          <p:cNvSpPr>
            <a:spLocks noGrp="1"/>
          </p:cNvSpPr>
          <p:nvPr>
            <p:ph sz="half" idx="1"/>
          </p:nvPr>
        </p:nvSpPr>
        <p:spPr/>
        <p:txBody>
          <a:bodyPr/>
          <a:lstStyle/>
          <a:p>
            <a:pPr lvl="2"/>
            <a:r>
              <a:rPr lang="es-ES" dirty="0"/>
              <a:t>Los </a:t>
            </a:r>
            <a:r>
              <a:rPr lang="es-ES" b="1" dirty="0">
                <a:solidFill>
                  <a:schemeClr val="accent2"/>
                </a:solidFill>
              </a:rPr>
              <a:t>trabajadores </a:t>
            </a:r>
            <a:r>
              <a:rPr lang="es-ES" dirty="0"/>
              <a:t>y las personas del mundo del trabajo corren el riesgo de infectarse </a:t>
            </a:r>
          </a:p>
          <a:p>
            <a:pPr lvl="2"/>
            <a:r>
              <a:rPr lang="es-ES" dirty="0"/>
              <a:t>Algunos </a:t>
            </a:r>
            <a:r>
              <a:rPr lang="es-ES" b="1" dirty="0">
                <a:solidFill>
                  <a:schemeClr val="accent2"/>
                </a:solidFill>
              </a:rPr>
              <a:t>lugares de trabajo</a:t>
            </a:r>
            <a:r>
              <a:rPr lang="es-ES" dirty="0"/>
              <a:t> se han convertido en fuentes de brotes del virus</a:t>
            </a:r>
          </a:p>
          <a:p>
            <a:pPr lvl="2"/>
            <a:r>
              <a:rPr lang="es-ES" dirty="0"/>
              <a:t>Determinados entornos de trabajo presentan un riesgo especial (contacto estrecho entre trabajadores, mala ventilación)</a:t>
            </a:r>
          </a:p>
          <a:p>
            <a:endParaRPr lang="en-GB" sz="2000" dirty="0"/>
          </a:p>
        </p:txBody>
      </p:sp>
      <p:sp>
        <p:nvSpPr>
          <p:cNvPr id="4" name="Content Placeholder 3">
            <a:extLst>
              <a:ext uri="{FF2B5EF4-FFF2-40B4-BE49-F238E27FC236}">
                <a16:creationId xmlns:a16="http://schemas.microsoft.com/office/drawing/2014/main" id="{AE1D555C-33DA-4A34-8B0D-53A35BA13AA2}"/>
              </a:ext>
            </a:extLst>
          </p:cNvPr>
          <p:cNvSpPr>
            <a:spLocks noGrp="1"/>
          </p:cNvSpPr>
          <p:nvPr>
            <p:ph sz="half" idx="2"/>
          </p:nvPr>
        </p:nvSpPr>
        <p:spPr/>
        <p:txBody>
          <a:bodyPr/>
          <a:lstStyle/>
          <a:p>
            <a:pPr indent="-252000"/>
            <a:r>
              <a:rPr lang="es-ES" dirty="0"/>
              <a:t>Riesgos de SST en el lugar de trabajo:</a:t>
            </a:r>
          </a:p>
          <a:p>
            <a:pPr lvl="2"/>
            <a:r>
              <a:rPr lang="es-ES" dirty="0"/>
              <a:t>Riesgo de contraer el </a:t>
            </a:r>
            <a:r>
              <a:rPr lang="es-ES" b="1" dirty="0">
                <a:solidFill>
                  <a:schemeClr val="accent2"/>
                </a:solidFill>
              </a:rPr>
              <a:t>nuevo coronavirus</a:t>
            </a:r>
          </a:p>
          <a:p>
            <a:pPr lvl="2"/>
            <a:r>
              <a:rPr lang="es-ES" dirty="0"/>
              <a:t>Otros riesgos que han surgido debido a las nuevas prácticas y modalidades de trabajo (</a:t>
            </a:r>
            <a:r>
              <a:rPr lang="es-ES" b="1" dirty="0">
                <a:solidFill>
                  <a:schemeClr val="accent2"/>
                </a:solidFill>
              </a:rPr>
              <a:t>riesgos químicos</a:t>
            </a:r>
            <a:r>
              <a:rPr lang="es-ES" dirty="0"/>
              <a:t>, </a:t>
            </a:r>
            <a:r>
              <a:rPr lang="es-ES" b="1" dirty="0">
                <a:solidFill>
                  <a:schemeClr val="accent2"/>
                </a:solidFill>
              </a:rPr>
              <a:t>ergonómicos</a:t>
            </a:r>
            <a:r>
              <a:rPr lang="es-ES" dirty="0"/>
              <a:t>, </a:t>
            </a:r>
            <a:r>
              <a:rPr lang="es-ES" b="1" dirty="0">
                <a:solidFill>
                  <a:schemeClr val="accent2"/>
                </a:solidFill>
              </a:rPr>
              <a:t>psicosociales</a:t>
            </a:r>
            <a:r>
              <a:rPr lang="es-ES" dirty="0"/>
              <a:t>, </a:t>
            </a:r>
            <a:r>
              <a:rPr lang="es-ES" b="1" dirty="0">
                <a:solidFill>
                  <a:schemeClr val="accent2"/>
                </a:solidFill>
              </a:rPr>
              <a:t>violencia y acoso</a:t>
            </a:r>
            <a:r>
              <a:rPr lang="es-ES" dirty="0"/>
              <a:t>)</a:t>
            </a:r>
          </a:p>
          <a:p>
            <a:endParaRPr lang="en-GB" dirty="0"/>
          </a:p>
        </p:txBody>
      </p:sp>
      <p:sp>
        <p:nvSpPr>
          <p:cNvPr id="5" name="Date Placeholder 4">
            <a:extLst>
              <a:ext uri="{FF2B5EF4-FFF2-40B4-BE49-F238E27FC236}">
                <a16:creationId xmlns:a16="http://schemas.microsoft.com/office/drawing/2014/main" id="{33B164FD-36F7-4F11-88CF-BBD0B8437C5C}"/>
              </a:ext>
            </a:extLst>
          </p:cNvPr>
          <p:cNvSpPr>
            <a:spLocks noGrp="1"/>
          </p:cNvSpPr>
          <p:nvPr>
            <p:ph type="dt" sz="half" idx="10"/>
          </p:nvPr>
        </p:nvSpPr>
        <p:spPr/>
        <p:txBody>
          <a:bodyPr/>
          <a:lstStyle/>
          <a:p>
            <a:r>
              <a:rPr lang="en-GB"/>
              <a:t>Date: Monday / 01 / October / 2019</a:t>
            </a:r>
          </a:p>
        </p:txBody>
      </p:sp>
      <p:sp>
        <p:nvSpPr>
          <p:cNvPr id="7" name="Slide Number Placeholder 6">
            <a:extLst>
              <a:ext uri="{FF2B5EF4-FFF2-40B4-BE49-F238E27FC236}">
                <a16:creationId xmlns:a16="http://schemas.microsoft.com/office/drawing/2014/main" id="{B7C4EF4D-62A7-4FE1-AD9B-EBA8E134B1E7}"/>
              </a:ext>
            </a:extLst>
          </p:cNvPr>
          <p:cNvSpPr>
            <a:spLocks noGrp="1"/>
          </p:cNvSpPr>
          <p:nvPr>
            <p:ph type="sldNum" sz="quarter" idx="12"/>
          </p:nvPr>
        </p:nvSpPr>
        <p:spPr/>
        <p:txBody>
          <a:bodyPr/>
          <a:lstStyle/>
          <a:p>
            <a:fld id="{856227C0-AD57-4F9B-BAE3-EEFB0D0EE427}" type="slidenum">
              <a:rPr lang="en-GB" smtClean="0"/>
              <a:t>3</a:t>
            </a:fld>
            <a:endParaRPr lang="en-GB"/>
          </a:p>
        </p:txBody>
      </p:sp>
      <p:pic>
        <p:nvPicPr>
          <p:cNvPr id="9" name="Picture 8">
            <a:extLst>
              <a:ext uri="{FF2B5EF4-FFF2-40B4-BE49-F238E27FC236}">
                <a16:creationId xmlns:a16="http://schemas.microsoft.com/office/drawing/2014/main" id="{28F125A8-2E8E-3044-BB9D-C510DDC12946}"/>
              </a:ext>
            </a:extLst>
          </p:cNvPr>
          <p:cNvPicPr>
            <a:picLocks noChangeAspect="1"/>
          </p:cNvPicPr>
          <p:nvPr/>
        </p:nvPicPr>
        <p:blipFill>
          <a:blip r:embed="rId4"/>
          <a:stretch>
            <a:fillRect/>
          </a:stretch>
        </p:blipFill>
        <p:spPr>
          <a:xfrm>
            <a:off x="11701462" y="127250"/>
            <a:ext cx="446739" cy="500241"/>
          </a:xfrm>
          <a:prstGeom prst="rect">
            <a:avLst/>
          </a:prstGeom>
        </p:spPr>
      </p:pic>
      <p:sp>
        <p:nvSpPr>
          <p:cNvPr id="12" name="Footer Placeholder 4">
            <a:extLst>
              <a:ext uri="{FF2B5EF4-FFF2-40B4-BE49-F238E27FC236}">
                <a16:creationId xmlns:a16="http://schemas.microsoft.com/office/drawing/2014/main" id="{856EF8A4-08B1-CD4C-BEDC-56433D69C48E}"/>
              </a:ext>
            </a:extLst>
          </p:cNvPr>
          <p:cNvSpPr txBox="1">
            <a:spLocks/>
          </p:cNvSpPr>
          <p:nvPr/>
        </p:nvSpPr>
        <p:spPr>
          <a:xfrm>
            <a:off x="490538" y="6542649"/>
            <a:ext cx="4073511" cy="216000"/>
          </a:xfrm>
          <a:prstGeom prst="rect">
            <a:avLst/>
          </a:prstGeom>
        </p:spPr>
        <p:txBody>
          <a:bodyPr vert="horz" lIns="0" tIns="0" rIns="0" bIns="0" rtlCol="0" anchor="t" anchorCtr="0">
            <a:noAutofit/>
          </a:bodyPr>
          <a:lstStyle>
            <a:defPPr>
              <a:defRPr lang="en-US"/>
            </a:defPPr>
            <a:lvl1pPr marL="0" algn="l" defTabSz="914400" rtl="0" eaLnBrk="1" latinLnBrk="0" hangingPunct="1">
              <a:defRPr sz="10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0" dirty="0">
                <a:solidFill>
                  <a:srgbClr val="243BBB"/>
                </a:solidFill>
              </a:rPr>
              <a:t>Anticipate, prepare and respond to crises: Invest now in resilient OSH systems</a:t>
            </a:r>
          </a:p>
        </p:txBody>
      </p:sp>
      <p:pic>
        <p:nvPicPr>
          <p:cNvPr id="20" name="Picture 19">
            <a:extLst>
              <a:ext uri="{FF2B5EF4-FFF2-40B4-BE49-F238E27FC236}">
                <a16:creationId xmlns:a16="http://schemas.microsoft.com/office/drawing/2014/main" id="{89A34E87-C152-5B4B-ABCB-B438094197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7003" y="4344639"/>
            <a:ext cx="3238500" cy="271780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4669" y="365441"/>
            <a:ext cx="1488560" cy="524099"/>
          </a:xfrm>
          <a:prstGeom prst="rect">
            <a:avLst/>
          </a:prstGeom>
        </p:spPr>
      </p:pic>
    </p:spTree>
    <p:extLst>
      <p:ext uri="{BB962C8B-B14F-4D97-AF65-F5344CB8AC3E}">
        <p14:creationId xmlns:p14="http://schemas.microsoft.com/office/powerpoint/2010/main" val="1856269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4612B-6265-4EC7-A5C8-300732261C85}"/>
              </a:ext>
            </a:extLst>
          </p:cNvPr>
          <p:cNvSpPr>
            <a:spLocks noGrp="1"/>
          </p:cNvSpPr>
          <p:nvPr>
            <p:ph type="title"/>
          </p:nvPr>
        </p:nvSpPr>
        <p:spPr/>
        <p:txBody>
          <a:bodyPr/>
          <a:lstStyle/>
          <a:p>
            <a:r>
              <a:rPr lang="es-ES"/>
              <a:t>La función de asesoramiento</a:t>
            </a:r>
          </a:p>
        </p:txBody>
      </p:sp>
      <p:sp>
        <p:nvSpPr>
          <p:cNvPr id="3" name="Content Placeholder 2">
            <a:extLst>
              <a:ext uri="{FF2B5EF4-FFF2-40B4-BE49-F238E27FC236}">
                <a16:creationId xmlns:a16="http://schemas.microsoft.com/office/drawing/2014/main" id="{BBAEACE4-8B76-4383-9633-A33C5B9BC75C}"/>
              </a:ext>
            </a:extLst>
          </p:cNvPr>
          <p:cNvSpPr>
            <a:spLocks noGrp="1"/>
          </p:cNvSpPr>
          <p:nvPr>
            <p:ph sz="half" idx="1"/>
          </p:nvPr>
        </p:nvSpPr>
        <p:spPr>
          <a:xfrm>
            <a:off x="490538" y="2393950"/>
            <a:ext cx="3445842" cy="3482976"/>
          </a:xfrm>
        </p:spPr>
        <p:txBody>
          <a:bodyPr/>
          <a:lstStyle/>
          <a:p>
            <a:pPr lvl="1"/>
            <a:r>
              <a:rPr lang="es-ES" dirty="0">
                <a:latin typeface="Arial" panose="020B0604020202020204" pitchFamily="34" charset="0"/>
                <a:ea typeface="Times New Roman" panose="02020603050405020304" pitchFamily="18" charset="0"/>
                <a:cs typeface="Arial" panose="020B0604020202020204" pitchFamily="34" charset="0"/>
              </a:rPr>
              <a:t>Asesorar </a:t>
            </a:r>
            <a:r>
              <a:rPr lang="es-ES" b="1" dirty="0">
                <a:solidFill>
                  <a:schemeClr val="accent2"/>
                </a:solidFill>
                <a:latin typeface="Arial" panose="020B0604020202020204" pitchFamily="34" charset="0"/>
                <a:ea typeface="Times New Roman" panose="02020603050405020304" pitchFamily="18" charset="0"/>
                <a:cs typeface="Arial" panose="020B0604020202020204" pitchFamily="34" charset="0"/>
              </a:rPr>
              <a:t>A</a:t>
            </a:r>
            <a:r>
              <a:rPr lang="es-ES" dirty="0">
                <a:latin typeface="Arial" panose="020B0604020202020204" pitchFamily="34" charset="0"/>
                <a:ea typeface="Times New Roman" panose="02020603050405020304" pitchFamily="18" charset="0"/>
                <a:cs typeface="Arial" panose="020B0604020202020204" pitchFamily="34" charset="0"/>
              </a:rPr>
              <a:t> </a:t>
            </a:r>
          </a:p>
          <a:p>
            <a:pPr lvl="2"/>
            <a:r>
              <a:rPr lang="es-ES" dirty="0">
                <a:latin typeface="Arial" panose="020B0604020202020204" pitchFamily="34" charset="0"/>
                <a:ea typeface="Times New Roman" panose="02020603050405020304" pitchFamily="18" charset="0"/>
                <a:cs typeface="Arial" panose="020B0604020202020204" pitchFamily="34" charset="0"/>
              </a:rPr>
              <a:t>empleadores</a:t>
            </a:r>
          </a:p>
          <a:p>
            <a:pPr lvl="2"/>
            <a:r>
              <a:rPr lang="es-ES" dirty="0">
                <a:latin typeface="Arial" panose="020B0604020202020204" pitchFamily="34" charset="0"/>
                <a:ea typeface="Times New Roman" panose="02020603050405020304" pitchFamily="18" charset="0"/>
                <a:cs typeface="Arial" panose="020B0604020202020204" pitchFamily="34" charset="0"/>
              </a:rPr>
              <a:t>personal directivo de la empresa</a:t>
            </a:r>
          </a:p>
          <a:p>
            <a:pPr lvl="2"/>
            <a:r>
              <a:rPr lang="es-ES" dirty="0">
                <a:latin typeface="Arial" panose="020B0604020202020204" pitchFamily="34" charset="0"/>
                <a:ea typeface="Times New Roman" panose="02020603050405020304" pitchFamily="18" charset="0"/>
                <a:cs typeface="Arial" panose="020B0604020202020204" pitchFamily="34" charset="0"/>
              </a:rPr>
              <a:t>trabajadores y sus representantes</a:t>
            </a:r>
          </a:p>
          <a:p>
            <a:pPr lvl="2"/>
            <a:r>
              <a:rPr lang="es-ES" dirty="0">
                <a:latin typeface="Arial" panose="020B0604020202020204" pitchFamily="34" charset="0"/>
                <a:ea typeface="Times New Roman" panose="02020603050405020304" pitchFamily="18" charset="0"/>
                <a:cs typeface="Arial" panose="020B0604020202020204" pitchFamily="34" charset="0"/>
              </a:rPr>
              <a:t>comités de SST </a:t>
            </a:r>
          </a:p>
          <a:p>
            <a:pPr marL="0" lvl="2" indent="0">
              <a:buNone/>
            </a:pPr>
            <a:endParaRPr lang="en-GB" dirty="0">
              <a:latin typeface="Arial" panose="020B0604020202020204" pitchFamily="34" charset="0"/>
              <a:ea typeface="Times New Roman" panose="02020603050405020304" pitchFamily="18" charset="0"/>
              <a:cs typeface="Arial" panose="020B0604020202020204" pitchFamily="34" charset="0"/>
            </a:endParaRPr>
          </a:p>
          <a:p>
            <a:pPr marL="0" lvl="2" indent="0">
              <a:buNone/>
            </a:pPr>
            <a:r>
              <a:rPr lang="es-ES" dirty="0">
                <a:latin typeface="Arial" panose="020B0604020202020204" pitchFamily="34" charset="0"/>
                <a:ea typeface="Times New Roman" panose="02020603050405020304" pitchFamily="18" charset="0"/>
                <a:cs typeface="Arial" panose="020B0604020202020204" pitchFamily="34" charset="0"/>
              </a:rPr>
              <a:t>(tanto en su capacidad colectiva como individual)</a:t>
            </a:r>
          </a:p>
        </p:txBody>
      </p:sp>
      <p:sp>
        <p:nvSpPr>
          <p:cNvPr id="4" name="Content Placeholder 3">
            <a:extLst>
              <a:ext uri="{FF2B5EF4-FFF2-40B4-BE49-F238E27FC236}">
                <a16:creationId xmlns:a16="http://schemas.microsoft.com/office/drawing/2014/main" id="{2042813D-7D7A-48E4-B93D-C92A8A31C9EA}"/>
              </a:ext>
            </a:extLst>
          </p:cNvPr>
          <p:cNvSpPr>
            <a:spLocks noGrp="1"/>
          </p:cNvSpPr>
          <p:nvPr>
            <p:ph sz="half" idx="2"/>
          </p:nvPr>
        </p:nvSpPr>
        <p:spPr>
          <a:xfrm>
            <a:off x="4382430" y="2393949"/>
            <a:ext cx="6579738" cy="3482977"/>
          </a:xfrm>
        </p:spPr>
        <p:txBody>
          <a:bodyPr/>
          <a:lstStyle/>
          <a:p>
            <a:pPr lvl="1"/>
            <a:r>
              <a:rPr lang="es-ES" dirty="0">
                <a:latin typeface="Arial" panose="020B0604020202020204" pitchFamily="34" charset="0"/>
                <a:ea typeface="Times New Roman" panose="02020603050405020304" pitchFamily="18" charset="0"/>
                <a:cs typeface="Arial" panose="020B0604020202020204" pitchFamily="34" charset="0"/>
              </a:rPr>
              <a:t>Asesorar </a:t>
            </a:r>
            <a:r>
              <a:rPr lang="es-ES" b="1" dirty="0">
                <a:solidFill>
                  <a:schemeClr val="accent2"/>
                </a:solidFill>
                <a:latin typeface="Arial" panose="020B0604020202020204" pitchFamily="34" charset="0"/>
                <a:ea typeface="Times New Roman" panose="02020603050405020304" pitchFamily="18" charset="0"/>
                <a:cs typeface="Arial" panose="020B0604020202020204" pitchFamily="34" charset="0"/>
              </a:rPr>
              <a:t>SOBRE</a:t>
            </a:r>
          </a:p>
          <a:p>
            <a:pPr lvl="2"/>
            <a:r>
              <a:rPr lang="es-ES" dirty="0">
                <a:latin typeface="Arial" panose="020B0604020202020204" pitchFamily="34" charset="0"/>
                <a:ea typeface="Times New Roman" panose="02020603050405020304" pitchFamily="18" charset="0"/>
                <a:cs typeface="Arial" panose="020B0604020202020204" pitchFamily="34" charset="0"/>
              </a:rPr>
              <a:t>evaluación de los riesgos</a:t>
            </a:r>
          </a:p>
          <a:p>
            <a:pPr lvl="2"/>
            <a:r>
              <a:rPr lang="es-ES" dirty="0">
                <a:latin typeface="Arial" panose="020B0604020202020204" pitchFamily="34" charset="0"/>
                <a:ea typeface="Times New Roman" panose="02020603050405020304" pitchFamily="18" charset="0"/>
                <a:cs typeface="Arial" panose="020B0604020202020204" pitchFamily="34" charset="0"/>
              </a:rPr>
              <a:t>medidas de prevención y control</a:t>
            </a:r>
          </a:p>
          <a:p>
            <a:pPr lvl="2"/>
            <a:r>
              <a:rPr lang="es-ES" dirty="0">
                <a:latin typeface="Arial" panose="020B0604020202020204" pitchFamily="34" charset="0"/>
                <a:ea typeface="Times New Roman" panose="02020603050405020304" pitchFamily="18" charset="0"/>
                <a:cs typeface="Arial" panose="020B0604020202020204" pitchFamily="34" charset="0"/>
              </a:rPr>
              <a:t>Modificaciones en los procesos y procedimientos de trabajo </a:t>
            </a:r>
          </a:p>
          <a:p>
            <a:pPr lvl="2"/>
            <a:r>
              <a:rPr lang="es-ES" dirty="0">
                <a:latin typeface="Arial" panose="020B0604020202020204" pitchFamily="34" charset="0"/>
                <a:ea typeface="Times New Roman" panose="02020603050405020304" pitchFamily="18" charset="0"/>
                <a:cs typeface="Arial" panose="020B0604020202020204" pitchFamily="34" charset="0"/>
              </a:rPr>
              <a:t>reincorporación al trabajo tras un accidente o una enfermedad (incluida la COVID-19)</a:t>
            </a:r>
          </a:p>
          <a:p>
            <a:pPr lvl="2"/>
            <a:r>
              <a:rPr lang="es-ES" dirty="0">
                <a:latin typeface="Arial" panose="020B0604020202020204" pitchFamily="34" charset="0"/>
                <a:ea typeface="Times New Roman" panose="02020603050405020304" pitchFamily="18" charset="0"/>
                <a:cs typeface="Arial" panose="020B0604020202020204" pitchFamily="34" charset="0"/>
              </a:rPr>
              <a:t>actividades educativas y de formación </a:t>
            </a:r>
          </a:p>
          <a:p>
            <a:pPr lvl="2"/>
            <a:r>
              <a:rPr lang="es-ES" dirty="0">
                <a:latin typeface="Arial" panose="020B0604020202020204" pitchFamily="34" charset="0"/>
                <a:ea typeface="Times New Roman" panose="02020603050405020304" pitchFamily="18" charset="0"/>
                <a:cs typeface="Arial" panose="020B0604020202020204" pitchFamily="34" charset="0"/>
              </a:rPr>
              <a:t>salud individual en relación con el trabajo (asesoramiento personal)</a:t>
            </a:r>
          </a:p>
          <a:p>
            <a:endParaRPr lang="en-GB" sz="2000" dirty="0"/>
          </a:p>
        </p:txBody>
      </p:sp>
      <p:sp>
        <p:nvSpPr>
          <p:cNvPr id="5" name="Date Placeholder 4">
            <a:extLst>
              <a:ext uri="{FF2B5EF4-FFF2-40B4-BE49-F238E27FC236}">
                <a16:creationId xmlns:a16="http://schemas.microsoft.com/office/drawing/2014/main" id="{E8F33F62-EA56-478F-9937-2C1BE0FF0049}"/>
              </a:ext>
            </a:extLst>
          </p:cNvPr>
          <p:cNvSpPr>
            <a:spLocks noGrp="1"/>
          </p:cNvSpPr>
          <p:nvPr>
            <p:ph type="dt" sz="half" idx="10"/>
          </p:nvPr>
        </p:nvSpPr>
        <p:spPr/>
        <p:txBody>
          <a:bodyPr/>
          <a:lstStyle/>
          <a:p>
            <a:r>
              <a:rPr lang="es-ES"/>
              <a:t>Fecha: Lunes / 01 / Octubre / 2019</a:t>
            </a:r>
          </a:p>
        </p:txBody>
      </p:sp>
      <p:sp>
        <p:nvSpPr>
          <p:cNvPr id="6" name="Footer Placeholder 5">
            <a:extLst>
              <a:ext uri="{FF2B5EF4-FFF2-40B4-BE49-F238E27FC236}">
                <a16:creationId xmlns:a16="http://schemas.microsoft.com/office/drawing/2014/main" id="{AB7FE2FF-DDD7-4DCF-8541-C68FEC03A02B}"/>
              </a:ext>
            </a:extLst>
          </p:cNvPr>
          <p:cNvSpPr>
            <a:spLocks noGrp="1"/>
          </p:cNvSpPr>
          <p:nvPr>
            <p:ph type="ftr" sz="quarter" idx="11"/>
          </p:nvPr>
        </p:nvSpPr>
        <p:spPr/>
        <p:txBody>
          <a:bodyPr/>
          <a:lstStyle/>
          <a:p>
            <a:r>
              <a:rPr lang="es-ES"/>
              <a:t>Promover la justicia social y el trabajo decente</a:t>
            </a:r>
          </a:p>
        </p:txBody>
      </p:sp>
      <p:sp>
        <p:nvSpPr>
          <p:cNvPr id="7" name="Slide Number Placeholder 6">
            <a:extLst>
              <a:ext uri="{FF2B5EF4-FFF2-40B4-BE49-F238E27FC236}">
                <a16:creationId xmlns:a16="http://schemas.microsoft.com/office/drawing/2014/main" id="{34CA9E04-EE71-469B-87C8-A2E568052649}"/>
              </a:ext>
            </a:extLst>
          </p:cNvPr>
          <p:cNvSpPr>
            <a:spLocks noGrp="1"/>
          </p:cNvSpPr>
          <p:nvPr>
            <p:ph type="sldNum" sz="quarter" idx="12"/>
          </p:nvPr>
        </p:nvSpPr>
        <p:spPr/>
        <p:txBody>
          <a:bodyPr/>
          <a:lstStyle/>
          <a:p>
            <a:fld id="{856227C0-AD57-4F9B-BAE3-EEFB0D0EE427}" type="slidenum">
              <a:rPr lang="en-GB" smtClean="0"/>
              <a:t>30</a:t>
            </a:fld>
            <a:endParaRPr lang="en-GB"/>
          </a:p>
        </p:txBody>
      </p:sp>
    </p:spTree>
    <p:extLst>
      <p:ext uri="{BB962C8B-B14F-4D97-AF65-F5344CB8AC3E}">
        <p14:creationId xmlns:p14="http://schemas.microsoft.com/office/powerpoint/2010/main" val="3255021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C01FD-DF83-4751-84F9-278AF6699DD4}"/>
              </a:ext>
            </a:extLst>
          </p:cNvPr>
          <p:cNvSpPr>
            <a:spLocks noGrp="1"/>
          </p:cNvSpPr>
          <p:nvPr>
            <p:ph type="title"/>
          </p:nvPr>
        </p:nvSpPr>
        <p:spPr/>
        <p:txBody>
          <a:bodyPr/>
          <a:lstStyle/>
          <a:p>
            <a:r>
              <a:rPr lang="es-ES"/>
              <a:t>Prestación de servicios de salud preventivos y curativos generales </a:t>
            </a:r>
          </a:p>
        </p:txBody>
      </p:sp>
      <p:sp>
        <p:nvSpPr>
          <p:cNvPr id="3" name="Content Placeholder 2">
            <a:extLst>
              <a:ext uri="{FF2B5EF4-FFF2-40B4-BE49-F238E27FC236}">
                <a16:creationId xmlns:a16="http://schemas.microsoft.com/office/drawing/2014/main" id="{E7695F5E-4AAC-413D-85E6-2C63F574B3F6}"/>
              </a:ext>
            </a:extLst>
          </p:cNvPr>
          <p:cNvSpPr>
            <a:spLocks noGrp="1"/>
          </p:cNvSpPr>
          <p:nvPr>
            <p:ph idx="1"/>
          </p:nvPr>
        </p:nvSpPr>
        <p:spPr>
          <a:xfrm>
            <a:off x="490538" y="2393950"/>
            <a:ext cx="9961267" cy="3482975"/>
          </a:xfrm>
        </p:spPr>
        <p:txBody>
          <a:bodyPr/>
          <a:lstStyle/>
          <a:p>
            <a:pPr lvl="2">
              <a:spcAft>
                <a:spcPts val="200"/>
              </a:spcAft>
            </a:pPr>
            <a:r>
              <a:rPr lang="es-ES" dirty="0">
                <a:solidFill>
                  <a:srgbClr val="230050"/>
                </a:solidFill>
                <a:latin typeface="Arial" panose="020B0604020202020204" pitchFamily="34" charset="0"/>
                <a:ea typeface="Arial" panose="020B0604020202020204" pitchFamily="34" charset="0"/>
                <a:cs typeface="Arial" panose="020B0604020202020204" pitchFamily="34" charset="0"/>
              </a:rPr>
              <a:t>La Recomendación sobre los servicios de salud en el trabajo de la OIT, 1985 (núm. 171) promueve la prestación de servicios curativos y de atención de la salud general como funciones de los servicios de salud en el trabajo, entre otros:</a:t>
            </a:r>
          </a:p>
          <a:p>
            <a:pPr lvl="3">
              <a:spcAft>
                <a:spcPts val="200"/>
              </a:spcAft>
            </a:pPr>
            <a:r>
              <a:rPr lang="es-ES" dirty="0">
                <a:solidFill>
                  <a:srgbClr val="230050"/>
                </a:solidFill>
                <a:latin typeface="Arial" panose="020B0604020202020204" pitchFamily="34" charset="0"/>
                <a:ea typeface="Arial" panose="020B0604020202020204" pitchFamily="34" charset="0"/>
                <a:cs typeface="Arial" panose="020B0604020202020204" pitchFamily="34" charset="0"/>
              </a:rPr>
              <a:t>la realización de inmunizaciones en relación con los riesgos biológicos que se presentan en el lugar de trabajo</a:t>
            </a:r>
          </a:p>
          <a:p>
            <a:pPr lvl="3">
              <a:spcAft>
                <a:spcPts val="200"/>
              </a:spcAft>
            </a:pPr>
            <a:r>
              <a:rPr lang="es-ES" dirty="0">
                <a:solidFill>
                  <a:srgbClr val="230050"/>
                </a:solidFill>
                <a:latin typeface="Arial" panose="020B0604020202020204" pitchFamily="34" charset="0"/>
                <a:ea typeface="Arial" panose="020B0604020202020204" pitchFamily="34" charset="0"/>
                <a:cs typeface="Arial" panose="020B0604020202020204" pitchFamily="34" charset="0"/>
              </a:rPr>
              <a:t>la participación en campañas de protección de la salud de los trabajadores</a:t>
            </a:r>
          </a:p>
          <a:p>
            <a:pPr lvl="3">
              <a:spcAft>
                <a:spcPts val="200"/>
              </a:spcAft>
            </a:pPr>
            <a:r>
              <a:rPr lang="es-ES" dirty="0">
                <a:solidFill>
                  <a:srgbClr val="230050"/>
                </a:solidFill>
                <a:latin typeface="Arial" panose="020B0604020202020204" pitchFamily="34" charset="0"/>
                <a:ea typeface="Arial" panose="020B0604020202020204" pitchFamily="34" charset="0"/>
                <a:cs typeface="Arial" panose="020B0604020202020204" pitchFamily="34" charset="0"/>
              </a:rPr>
              <a:t>la colaboración con las autoridades sanitarias en el marco de programas de salud pública</a:t>
            </a:r>
          </a:p>
          <a:p>
            <a:pPr lvl="2">
              <a:spcAft>
                <a:spcPts val="200"/>
              </a:spcAft>
            </a:pPr>
            <a:r>
              <a:rPr lang="es-ES" dirty="0">
                <a:solidFill>
                  <a:srgbClr val="230050"/>
                </a:solidFill>
                <a:latin typeface="Arial" panose="020B0604020202020204" pitchFamily="34" charset="0"/>
                <a:ea typeface="Times New Roman" panose="02020603050405020304" pitchFamily="18" charset="0"/>
                <a:cs typeface="Arial" panose="020B0604020202020204" pitchFamily="34" charset="0"/>
              </a:rPr>
              <a:t>Esta función puede ser especialmente decisiva para las zonas y poblaciones de difícil acceso y durante las emergencias, donde muchas entidades públicas de salud están bajo presión </a:t>
            </a:r>
          </a:p>
          <a:p>
            <a:pPr lvl="3">
              <a:spcAft>
                <a:spcPts val="200"/>
              </a:spcAft>
            </a:pPr>
            <a:endParaRPr lang="en-GB" dirty="0">
              <a:solidFill>
                <a:srgbClr val="230050"/>
              </a:solidFill>
              <a:effectLst/>
              <a:latin typeface="Arial" panose="020B0604020202020204" pitchFamily="34" charset="0"/>
              <a:ea typeface="Arial" panose="020B0604020202020204" pitchFamily="34" charset="0"/>
              <a:cs typeface="Arial" panose="020B0604020202020204" pitchFamily="34" charset="0"/>
            </a:endParaRPr>
          </a:p>
          <a:p>
            <a:endParaRPr lang="en-GB" sz="2000" dirty="0"/>
          </a:p>
        </p:txBody>
      </p:sp>
      <p:sp>
        <p:nvSpPr>
          <p:cNvPr id="4" name="Date Placeholder 3">
            <a:extLst>
              <a:ext uri="{FF2B5EF4-FFF2-40B4-BE49-F238E27FC236}">
                <a16:creationId xmlns:a16="http://schemas.microsoft.com/office/drawing/2014/main" id="{71F749A1-90AB-4F00-8B50-C926B93C4A4D}"/>
              </a:ext>
            </a:extLst>
          </p:cNvPr>
          <p:cNvSpPr>
            <a:spLocks noGrp="1"/>
          </p:cNvSpPr>
          <p:nvPr>
            <p:ph type="dt" sz="half" idx="10"/>
          </p:nvPr>
        </p:nvSpPr>
        <p:spPr/>
        <p:txBody>
          <a:bodyPr/>
          <a:lstStyle/>
          <a:p>
            <a:r>
              <a:rPr lang="es-ES"/>
              <a:t>Fecha: Lunes / 01 / Octubre / 2019</a:t>
            </a:r>
          </a:p>
        </p:txBody>
      </p:sp>
      <p:sp>
        <p:nvSpPr>
          <p:cNvPr id="5" name="Footer Placeholder 4">
            <a:extLst>
              <a:ext uri="{FF2B5EF4-FFF2-40B4-BE49-F238E27FC236}">
                <a16:creationId xmlns:a16="http://schemas.microsoft.com/office/drawing/2014/main" id="{4FE85ACA-0D16-4E1F-85FB-63800CA9D012}"/>
              </a:ext>
            </a:extLst>
          </p:cNvPr>
          <p:cNvSpPr>
            <a:spLocks noGrp="1"/>
          </p:cNvSpPr>
          <p:nvPr>
            <p:ph type="ftr" sz="quarter" idx="11"/>
          </p:nvPr>
        </p:nvSpPr>
        <p:spPr/>
        <p:txBody>
          <a:bodyPr/>
          <a:lstStyle/>
          <a:p>
            <a:r>
              <a:rPr lang="es-ES"/>
              <a:t>Promover la justicia social y el trabajo decente</a:t>
            </a:r>
          </a:p>
        </p:txBody>
      </p:sp>
      <p:sp>
        <p:nvSpPr>
          <p:cNvPr id="6" name="Slide Number Placeholder 5">
            <a:extLst>
              <a:ext uri="{FF2B5EF4-FFF2-40B4-BE49-F238E27FC236}">
                <a16:creationId xmlns:a16="http://schemas.microsoft.com/office/drawing/2014/main" id="{43BA7F78-4D0B-4DFC-A84D-87A7C5E94AB5}"/>
              </a:ext>
            </a:extLst>
          </p:cNvPr>
          <p:cNvSpPr>
            <a:spLocks noGrp="1"/>
          </p:cNvSpPr>
          <p:nvPr>
            <p:ph type="sldNum" sz="quarter" idx="12"/>
          </p:nvPr>
        </p:nvSpPr>
        <p:spPr/>
        <p:txBody>
          <a:bodyPr/>
          <a:lstStyle/>
          <a:p>
            <a:fld id="{856227C0-AD57-4F9B-BAE3-EEFB0D0EE427}" type="slidenum">
              <a:rPr lang="en-GB" smtClean="0"/>
              <a:t>31</a:t>
            </a:fld>
            <a:endParaRPr lang="en-GB"/>
          </a:p>
        </p:txBody>
      </p:sp>
    </p:spTree>
    <p:extLst>
      <p:ext uri="{BB962C8B-B14F-4D97-AF65-F5344CB8AC3E}">
        <p14:creationId xmlns:p14="http://schemas.microsoft.com/office/powerpoint/2010/main" val="3879831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8F073-1D11-43B3-8CD8-1E7A70269B93}"/>
              </a:ext>
            </a:extLst>
          </p:cNvPr>
          <p:cNvSpPr>
            <a:spLocks noGrp="1"/>
          </p:cNvSpPr>
          <p:nvPr>
            <p:ph type="title"/>
          </p:nvPr>
        </p:nvSpPr>
        <p:spPr/>
        <p:txBody>
          <a:bodyPr/>
          <a:lstStyle/>
          <a:p>
            <a:r>
              <a:rPr lang="es-ES"/>
              <a:t>Colaboración con servicios externos</a:t>
            </a:r>
          </a:p>
        </p:txBody>
      </p:sp>
      <p:sp>
        <p:nvSpPr>
          <p:cNvPr id="3" name="Content Placeholder 2">
            <a:extLst>
              <a:ext uri="{FF2B5EF4-FFF2-40B4-BE49-F238E27FC236}">
                <a16:creationId xmlns:a16="http://schemas.microsoft.com/office/drawing/2014/main" id="{426F3EC4-B4ED-4D14-A62D-A6027F4056B1}"/>
              </a:ext>
            </a:extLst>
          </p:cNvPr>
          <p:cNvSpPr>
            <a:spLocks noGrp="1"/>
          </p:cNvSpPr>
          <p:nvPr>
            <p:ph idx="1"/>
          </p:nvPr>
        </p:nvSpPr>
        <p:spPr>
          <a:xfrm>
            <a:off x="490538" y="2052320"/>
            <a:ext cx="10025062" cy="3221429"/>
          </a:xfrm>
        </p:spPr>
        <p:txBody>
          <a:bodyPr/>
          <a:lstStyle/>
          <a:p>
            <a:pPr lvl="2"/>
            <a:r>
              <a:rPr lang="es-ES" dirty="0">
                <a:latin typeface="Arial" panose="020B0604020202020204" pitchFamily="34" charset="0"/>
                <a:ea typeface="Times New Roman" panose="02020603050405020304" pitchFamily="18" charset="0"/>
                <a:cs typeface="Arial" panose="020B0604020202020204" pitchFamily="34" charset="0"/>
              </a:rPr>
              <a:t>La colaboración con el </a:t>
            </a:r>
            <a:r>
              <a:rPr lang="es-ES" b="1" dirty="0">
                <a:latin typeface="Arial" panose="020B0604020202020204" pitchFamily="34" charset="0"/>
                <a:ea typeface="Times New Roman" panose="02020603050405020304" pitchFamily="18" charset="0"/>
                <a:cs typeface="Arial" panose="020B0604020202020204" pitchFamily="34" charset="0"/>
              </a:rPr>
              <a:t>sistema público de salud </a:t>
            </a:r>
            <a:r>
              <a:rPr lang="es-ES" dirty="0">
                <a:latin typeface="Arial" panose="020B0604020202020204" pitchFamily="34" charset="0"/>
                <a:ea typeface="Times New Roman" panose="02020603050405020304" pitchFamily="18" charset="0"/>
                <a:cs typeface="Arial" panose="020B0604020202020204" pitchFamily="34" charset="0"/>
              </a:rPr>
              <a:t>del país en su conjunto, así como con las instituciones y centros de las comunidades locales facilita la coordinación con los servicios de salud especializados para el tratamiento adecuado de las lesiones y las enfermedades profesionales</a:t>
            </a:r>
          </a:p>
          <a:p>
            <a:pPr lvl="2"/>
            <a:r>
              <a:rPr lang="es-ES" dirty="0">
                <a:latin typeface="Arial" panose="020B0604020202020204" pitchFamily="34" charset="0"/>
                <a:ea typeface="Times New Roman" panose="02020603050405020304" pitchFamily="18" charset="0"/>
                <a:cs typeface="Arial" panose="020B0604020202020204" pitchFamily="34" charset="0"/>
              </a:rPr>
              <a:t>La colaboración con</a:t>
            </a:r>
            <a:r>
              <a:rPr lang="es-ES" b="1" dirty="0">
                <a:latin typeface="Arial" panose="020B0604020202020204" pitchFamily="34" charset="0"/>
                <a:ea typeface="Times New Roman" panose="02020603050405020304" pitchFamily="18" charset="0"/>
                <a:cs typeface="Arial" panose="020B0604020202020204" pitchFamily="34" charset="0"/>
              </a:rPr>
              <a:t> organizaciones de intervención en situaciones de emergencia</a:t>
            </a:r>
            <a:r>
              <a:rPr lang="es-ES" dirty="0">
                <a:latin typeface="Arial" panose="020B0604020202020204" pitchFamily="34" charset="0"/>
                <a:ea typeface="Times New Roman" panose="02020603050405020304" pitchFamily="18" charset="0"/>
                <a:cs typeface="Arial" panose="020B0604020202020204" pitchFamily="34" charset="0"/>
              </a:rPr>
              <a:t> y proveedores de primeros auxilios, como los servicios de ambulancia, las clínicas ambulatorias y de urgencias de los hospitales, los centros de control de intoxicaciones, la policía y los bomberos y las organizaciones cívicas puede garantizar el tratamiento rápido de las lesiones agudas y ayudar a planificar y responder a las emergencias graves.</a:t>
            </a:r>
          </a:p>
          <a:p>
            <a:pPr lvl="2"/>
            <a:r>
              <a:rPr lang="es-ES" dirty="0">
                <a:latin typeface="Arial" panose="020B0604020202020204" pitchFamily="34" charset="0"/>
                <a:ea typeface="Times New Roman" panose="02020603050405020304" pitchFamily="18" charset="0"/>
                <a:cs typeface="Arial" panose="020B0604020202020204" pitchFamily="34" charset="0"/>
              </a:rPr>
              <a:t>La colaboración con las instituciones de la </a:t>
            </a:r>
            <a:r>
              <a:rPr lang="es-ES" b="1" dirty="0">
                <a:latin typeface="Arial" panose="020B0604020202020204" pitchFamily="34" charset="0"/>
                <a:ea typeface="Times New Roman" panose="02020603050405020304" pitchFamily="18" charset="0"/>
                <a:cs typeface="Arial" panose="020B0604020202020204" pitchFamily="34" charset="0"/>
              </a:rPr>
              <a:t>seguridad social</a:t>
            </a:r>
            <a:r>
              <a:rPr lang="es-ES" dirty="0">
                <a:latin typeface="Arial" panose="020B0604020202020204" pitchFamily="34" charset="0"/>
                <a:ea typeface="Times New Roman" panose="02020603050405020304" pitchFamily="18" charset="0"/>
                <a:cs typeface="Arial" panose="020B0604020202020204" pitchFamily="34" charset="0"/>
              </a:rPr>
              <a:t> y de los seguros de salud puede facilitar la administración de las prestaciones y el funcionamiento del sistema de indemnización de los trabajadores</a:t>
            </a:r>
          </a:p>
        </p:txBody>
      </p:sp>
      <p:sp>
        <p:nvSpPr>
          <p:cNvPr id="4" name="Date Placeholder 3">
            <a:extLst>
              <a:ext uri="{FF2B5EF4-FFF2-40B4-BE49-F238E27FC236}">
                <a16:creationId xmlns:a16="http://schemas.microsoft.com/office/drawing/2014/main" id="{24FC45CC-ECD3-483A-8F5F-F2DA426425FA}"/>
              </a:ext>
            </a:extLst>
          </p:cNvPr>
          <p:cNvSpPr>
            <a:spLocks noGrp="1"/>
          </p:cNvSpPr>
          <p:nvPr>
            <p:ph type="dt" sz="half" idx="10"/>
          </p:nvPr>
        </p:nvSpPr>
        <p:spPr/>
        <p:txBody>
          <a:bodyPr/>
          <a:lstStyle/>
          <a:p>
            <a:r>
              <a:rPr lang="es-ES"/>
              <a:t>Fecha: Lunes / 01 / Octubre / 2019</a:t>
            </a:r>
          </a:p>
        </p:txBody>
      </p:sp>
      <p:sp>
        <p:nvSpPr>
          <p:cNvPr id="6" name="Slide Number Placeholder 5">
            <a:extLst>
              <a:ext uri="{FF2B5EF4-FFF2-40B4-BE49-F238E27FC236}">
                <a16:creationId xmlns:a16="http://schemas.microsoft.com/office/drawing/2014/main" id="{2D0200ED-FEC5-48DE-819D-48DF57EFB688}"/>
              </a:ext>
            </a:extLst>
          </p:cNvPr>
          <p:cNvSpPr>
            <a:spLocks noGrp="1"/>
          </p:cNvSpPr>
          <p:nvPr>
            <p:ph type="sldNum" sz="quarter" idx="12"/>
          </p:nvPr>
        </p:nvSpPr>
        <p:spPr/>
        <p:txBody>
          <a:bodyPr/>
          <a:lstStyle/>
          <a:p>
            <a:fld id="{856227C0-AD57-4F9B-BAE3-EEFB0D0EE427}" type="slidenum">
              <a:rPr lang="en-GB" smtClean="0"/>
              <a:t>32</a:t>
            </a:fld>
            <a:endParaRPr lang="en-GB"/>
          </a:p>
        </p:txBody>
      </p:sp>
    </p:spTree>
    <p:extLst>
      <p:ext uri="{BB962C8B-B14F-4D97-AF65-F5344CB8AC3E}">
        <p14:creationId xmlns:p14="http://schemas.microsoft.com/office/powerpoint/2010/main" val="3726459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0DBA226-488B-434F-86EF-689E079560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AC2E0E9-AD43-4E38-8D5B-E608E83A94CA}"/>
              </a:ext>
            </a:extLst>
          </p:cNvPr>
          <p:cNvSpPr>
            <a:spLocks noGrp="1"/>
          </p:cNvSpPr>
          <p:nvPr>
            <p:ph type="title"/>
          </p:nvPr>
        </p:nvSpPr>
        <p:spPr>
          <a:xfrm>
            <a:off x="6540683" y="3785049"/>
            <a:ext cx="5160779" cy="2623842"/>
          </a:xfrm>
        </p:spPr>
        <p:txBody>
          <a:bodyPr/>
          <a:lstStyle/>
          <a:p>
            <a:r>
              <a:rPr lang="es-ES" dirty="0"/>
              <a:t>4. Información, asesoramiento y formación sobre SST </a:t>
            </a:r>
            <a:endParaRPr lang="en-GB" dirty="0"/>
          </a:p>
        </p:txBody>
      </p:sp>
      <p:sp>
        <p:nvSpPr>
          <p:cNvPr id="4" name="Date Placeholder 3">
            <a:extLst>
              <a:ext uri="{FF2B5EF4-FFF2-40B4-BE49-F238E27FC236}">
                <a16:creationId xmlns:a16="http://schemas.microsoft.com/office/drawing/2014/main" id="{20683D1D-DF22-4A61-A831-40883F0C9812}"/>
              </a:ext>
            </a:extLst>
          </p:cNvPr>
          <p:cNvSpPr>
            <a:spLocks noGrp="1"/>
          </p:cNvSpPr>
          <p:nvPr>
            <p:ph type="dt" sz="half" idx="10"/>
          </p:nvPr>
        </p:nvSpPr>
        <p:spPr/>
        <p:txBody>
          <a:bodyPr/>
          <a:lstStyle/>
          <a:p>
            <a:r>
              <a:rPr lang="en-GB"/>
              <a:t>Date: Monday / 01 / October / 2019</a:t>
            </a:r>
          </a:p>
        </p:txBody>
      </p:sp>
      <p:sp>
        <p:nvSpPr>
          <p:cNvPr id="5" name="Footer Placeholder 4">
            <a:extLst>
              <a:ext uri="{FF2B5EF4-FFF2-40B4-BE49-F238E27FC236}">
                <a16:creationId xmlns:a16="http://schemas.microsoft.com/office/drawing/2014/main" id="{138DF580-6A93-4614-9886-9A8362B6FDCF}"/>
              </a:ext>
            </a:extLst>
          </p:cNvPr>
          <p:cNvSpPr>
            <a:spLocks noGrp="1"/>
          </p:cNvSpPr>
          <p:nvPr>
            <p:ph type="ftr" sz="quarter" idx="11"/>
          </p:nvPr>
        </p:nvSpPr>
        <p:spPr/>
        <p:txBody>
          <a:bodyPr/>
          <a:lstStyle/>
          <a:p>
            <a:r>
              <a:rPr lang="en-GB"/>
              <a:t>Advancing social justice, promoting decent work</a:t>
            </a:r>
          </a:p>
        </p:txBody>
      </p:sp>
      <p:sp>
        <p:nvSpPr>
          <p:cNvPr id="6" name="Slide Number Placeholder 5">
            <a:extLst>
              <a:ext uri="{FF2B5EF4-FFF2-40B4-BE49-F238E27FC236}">
                <a16:creationId xmlns:a16="http://schemas.microsoft.com/office/drawing/2014/main" id="{40CD0BD0-B20F-4076-93E4-45ABEB747DE0}"/>
              </a:ext>
            </a:extLst>
          </p:cNvPr>
          <p:cNvSpPr>
            <a:spLocks noGrp="1"/>
          </p:cNvSpPr>
          <p:nvPr>
            <p:ph type="sldNum" sz="quarter" idx="12"/>
          </p:nvPr>
        </p:nvSpPr>
        <p:spPr/>
        <p:txBody>
          <a:bodyPr/>
          <a:lstStyle/>
          <a:p>
            <a:fld id="{856227C0-AD57-4F9B-BAE3-EEFB0D0EE427}" type="slidenum">
              <a:rPr lang="en-GB" smtClean="0"/>
              <a:pPr/>
              <a:t>33</a:t>
            </a:fld>
            <a:endParaRPr lang="en-GB"/>
          </a:p>
        </p:txBody>
      </p:sp>
      <p:pic>
        <p:nvPicPr>
          <p:cNvPr id="13" name="Picture 12">
            <a:extLst>
              <a:ext uri="{FF2B5EF4-FFF2-40B4-BE49-F238E27FC236}">
                <a16:creationId xmlns:a16="http://schemas.microsoft.com/office/drawing/2014/main" id="{1F5A363B-8B85-8944-A7ED-16DBE82673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538" y="491298"/>
            <a:ext cx="1368545" cy="495401"/>
          </a:xfrm>
          <a:prstGeom prst="rect">
            <a:avLst/>
          </a:prstGeom>
        </p:spPr>
      </p:pic>
    </p:spTree>
    <p:extLst>
      <p:ext uri="{BB962C8B-B14F-4D97-AF65-F5344CB8AC3E}">
        <p14:creationId xmlns:p14="http://schemas.microsoft.com/office/powerpoint/2010/main" val="966956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FC1EC-7F0D-4BB3-B830-43B0326B3C48}"/>
              </a:ext>
            </a:extLst>
          </p:cNvPr>
          <p:cNvSpPr>
            <a:spLocks noGrp="1"/>
          </p:cNvSpPr>
          <p:nvPr>
            <p:ph type="title"/>
          </p:nvPr>
        </p:nvSpPr>
        <p:spPr/>
        <p:txBody>
          <a:bodyPr/>
          <a:lstStyle/>
          <a:p>
            <a:r>
              <a:rPr lang="es-ES"/>
              <a:t>Servicios de información y asesoramiento sobre SST</a:t>
            </a:r>
          </a:p>
        </p:txBody>
      </p:sp>
      <p:sp>
        <p:nvSpPr>
          <p:cNvPr id="3" name="Content Placeholder 2">
            <a:extLst>
              <a:ext uri="{FF2B5EF4-FFF2-40B4-BE49-F238E27FC236}">
                <a16:creationId xmlns:a16="http://schemas.microsoft.com/office/drawing/2014/main" id="{A48A4136-395E-4DCD-80FE-EDF3362A3B27}"/>
              </a:ext>
            </a:extLst>
          </p:cNvPr>
          <p:cNvSpPr>
            <a:spLocks noGrp="1"/>
          </p:cNvSpPr>
          <p:nvPr>
            <p:ph idx="1"/>
          </p:nvPr>
        </p:nvSpPr>
        <p:spPr>
          <a:xfrm>
            <a:off x="490538" y="1956046"/>
            <a:ext cx="9865574" cy="3482975"/>
          </a:xfrm>
        </p:spPr>
        <p:txBody>
          <a:bodyPr/>
          <a:lstStyle/>
          <a:p>
            <a:pPr lvl="2">
              <a:spcBef>
                <a:spcPts val="300"/>
              </a:spcBef>
              <a:spcAft>
                <a:spcPts val="300"/>
              </a:spcAft>
            </a:pPr>
            <a:r>
              <a:rPr lang="es-ES" sz="1800" dirty="0">
                <a:latin typeface="Arial" panose="020B0604020202020204" pitchFamily="34" charset="0"/>
                <a:ea typeface="Times New Roman" panose="02020603050405020304" pitchFamily="18" charset="0"/>
                <a:cs typeface="Arial" panose="020B0604020202020204" pitchFamily="34" charset="0"/>
              </a:rPr>
              <a:t>Informan y asesoran sobre los requisitos previos para el establecimiento de sistemas de SST funcionales</a:t>
            </a:r>
          </a:p>
          <a:p>
            <a:pPr lvl="2">
              <a:spcBef>
                <a:spcPts val="300"/>
              </a:spcBef>
              <a:spcAft>
                <a:spcPts val="300"/>
              </a:spcAft>
            </a:pPr>
            <a:r>
              <a:rPr lang="es-ES" sz="1800" dirty="0">
                <a:latin typeface="Arial" panose="020B0604020202020204" pitchFamily="34" charset="0"/>
                <a:ea typeface="Times New Roman" panose="02020603050405020304" pitchFamily="18" charset="0"/>
                <a:cs typeface="Arial" panose="020B0604020202020204" pitchFamily="34" charset="0"/>
              </a:rPr>
              <a:t>Suministran información esencial y actualizada a los trabajadores, a sus representantes y a los empleadores durante el trabajo rutinario y en situaciones de emergencia, inclusive sobre los requisitos de SST existentes y los adoptados recientemente</a:t>
            </a:r>
          </a:p>
          <a:p>
            <a:pPr marL="0" lvl="2" indent="0">
              <a:spcBef>
                <a:spcPts val="300"/>
              </a:spcBef>
              <a:spcAft>
                <a:spcPts val="300"/>
              </a:spcAft>
              <a:buNone/>
            </a:pPr>
            <a:endParaRPr lang="en-GB" sz="1800" dirty="0">
              <a:solidFill>
                <a:srgbClr val="230050"/>
              </a:solidFill>
              <a:effectLst/>
              <a:latin typeface="Arial" panose="020B0604020202020204" pitchFamily="34" charset="0"/>
              <a:ea typeface="Times New Roman" panose="02020603050405020304" pitchFamily="18" charset="0"/>
              <a:cs typeface="Arial" panose="020B0604020202020204" pitchFamily="34" charset="0"/>
            </a:endParaRPr>
          </a:p>
          <a:p>
            <a:pPr lvl="2">
              <a:spcBef>
                <a:spcPts val="300"/>
              </a:spcBef>
              <a:spcAft>
                <a:spcPts val="300"/>
              </a:spcAft>
            </a:pPr>
            <a:r>
              <a:rPr lang="es-ES" sz="1800" dirty="0">
                <a:solidFill>
                  <a:srgbClr val="230050"/>
                </a:solidFill>
                <a:latin typeface="Arial" panose="020B0604020202020204" pitchFamily="34" charset="0"/>
                <a:ea typeface="Times New Roman" panose="02020603050405020304" pitchFamily="18" charset="0"/>
                <a:cs typeface="Arial" panose="020B0604020202020204" pitchFamily="34" charset="0"/>
              </a:rPr>
              <a:t>Las </a:t>
            </a:r>
            <a:r>
              <a:rPr lang="es-ES" sz="1800" b="1" dirty="0">
                <a:solidFill>
                  <a:srgbClr val="230050"/>
                </a:solidFill>
                <a:latin typeface="Arial" panose="020B0604020202020204" pitchFamily="34" charset="0"/>
                <a:ea typeface="Times New Roman" panose="02020603050405020304" pitchFamily="18" charset="0"/>
                <a:cs typeface="Arial" panose="020B0604020202020204" pitchFamily="34" charset="0"/>
              </a:rPr>
              <a:t>autoridades</a:t>
            </a:r>
            <a:r>
              <a:rPr lang="es-ES" sz="1800" dirty="0">
                <a:solidFill>
                  <a:srgbClr val="230050"/>
                </a:solidFill>
                <a:latin typeface="Arial" panose="020B0604020202020204" pitchFamily="34" charset="0"/>
                <a:ea typeface="Times New Roman" panose="02020603050405020304" pitchFamily="18" charset="0"/>
                <a:cs typeface="Arial" panose="020B0604020202020204" pitchFamily="34" charset="0"/>
              </a:rPr>
              <a:t> </a:t>
            </a:r>
            <a:r>
              <a:rPr lang="es-ES" sz="1800" b="1" dirty="0">
                <a:solidFill>
                  <a:srgbClr val="230050"/>
                </a:solidFill>
                <a:latin typeface="Arial" panose="020B0604020202020204" pitchFamily="34" charset="0"/>
                <a:ea typeface="Times New Roman" panose="02020603050405020304" pitchFamily="18" charset="0"/>
                <a:cs typeface="Arial" panose="020B0604020202020204" pitchFamily="34" charset="0"/>
              </a:rPr>
              <a:t>y organismos</a:t>
            </a:r>
            <a:r>
              <a:rPr lang="es-ES" sz="1800" dirty="0">
                <a:solidFill>
                  <a:srgbClr val="230050"/>
                </a:solidFill>
                <a:latin typeface="Arial" panose="020B0604020202020204" pitchFamily="34" charset="0"/>
                <a:ea typeface="Times New Roman" panose="02020603050405020304" pitchFamily="18" charset="0"/>
                <a:cs typeface="Arial" panose="020B0604020202020204" pitchFamily="34" charset="0"/>
              </a:rPr>
              <a:t> </a:t>
            </a:r>
            <a:r>
              <a:rPr lang="es-ES" sz="1800" b="1" dirty="0">
                <a:solidFill>
                  <a:srgbClr val="230050"/>
                </a:solidFill>
                <a:latin typeface="Arial" panose="020B0604020202020204" pitchFamily="34" charset="0"/>
                <a:ea typeface="Times New Roman" panose="02020603050405020304" pitchFamily="18" charset="0"/>
                <a:cs typeface="Arial" panose="020B0604020202020204" pitchFamily="34" charset="0"/>
              </a:rPr>
              <a:t>nacionales de SST</a:t>
            </a:r>
            <a:r>
              <a:rPr lang="es-ES" sz="1800" dirty="0">
                <a:solidFill>
                  <a:srgbClr val="230050"/>
                </a:solidFill>
                <a:latin typeface="Arial" panose="020B0604020202020204" pitchFamily="34" charset="0"/>
                <a:ea typeface="Times New Roman" panose="02020603050405020304" pitchFamily="18" charset="0"/>
                <a:cs typeface="Arial" panose="020B0604020202020204" pitchFamily="34" charset="0"/>
              </a:rPr>
              <a:t> desempeñan un papel destacado en la difusión de información sobre la COVID-19, creando sitios web específicos y elaborando materiales para diferentes sectores que son fácilmente reproducibles para su distribución a los trabajadores o su colocación en el lugar de trabajo</a:t>
            </a:r>
          </a:p>
          <a:p>
            <a:pPr lvl="2">
              <a:spcBef>
                <a:spcPts val="300"/>
              </a:spcBef>
              <a:spcAft>
                <a:spcPts val="300"/>
              </a:spcAft>
            </a:pPr>
            <a:r>
              <a:rPr lang="es-ES" sz="1800" dirty="0">
                <a:solidFill>
                  <a:srgbClr val="230050"/>
                </a:solidFill>
                <a:latin typeface="Arial" panose="020B0604020202020204" pitchFamily="34" charset="0"/>
                <a:ea typeface="Times New Roman" panose="02020603050405020304" pitchFamily="18" charset="0"/>
                <a:cs typeface="Arial" panose="020B0604020202020204" pitchFamily="34" charset="0"/>
              </a:rPr>
              <a:t>Los</a:t>
            </a:r>
            <a:r>
              <a:rPr lang="es-ES" sz="1800" b="1" dirty="0">
                <a:solidFill>
                  <a:srgbClr val="230050"/>
                </a:solidFill>
                <a:latin typeface="Arial" panose="020B0604020202020204" pitchFamily="34" charset="0"/>
                <a:ea typeface="Times New Roman" panose="02020603050405020304" pitchFamily="18" charset="0"/>
                <a:cs typeface="Arial" panose="020B0604020202020204" pitchFamily="34" charset="0"/>
              </a:rPr>
              <a:t> interlocutores</a:t>
            </a:r>
            <a:r>
              <a:rPr lang="es-ES" sz="1800" dirty="0">
                <a:solidFill>
                  <a:srgbClr val="230050"/>
                </a:solidFill>
                <a:latin typeface="Arial" panose="020B0604020202020204" pitchFamily="34" charset="0"/>
                <a:ea typeface="Times New Roman" panose="02020603050405020304" pitchFamily="18" charset="0"/>
                <a:cs typeface="Arial" panose="020B0604020202020204" pitchFamily="34" charset="0"/>
              </a:rPr>
              <a:t> sociales de muchos países también han colaborado muy activamente con los gobiernos y han apoyado a sus miembros para que tomen medidas en el lugar de trabajo dirigidas a prevenir y mitigar la propagación de la COVID-19</a:t>
            </a:r>
          </a:p>
          <a:p>
            <a:pPr lvl="2">
              <a:spcBef>
                <a:spcPts val="300"/>
              </a:spcBef>
              <a:spcAft>
                <a:spcPts val="300"/>
              </a:spcAft>
            </a:pPr>
            <a:r>
              <a:rPr lang="es-ES" sz="1800" dirty="0">
                <a:solidFill>
                  <a:srgbClr val="230050"/>
                </a:solidFill>
                <a:latin typeface="Arial" panose="020B0604020202020204" pitchFamily="34" charset="0"/>
                <a:ea typeface="Times New Roman" panose="02020603050405020304" pitchFamily="18" charset="0"/>
                <a:cs typeface="Arial" panose="020B0604020202020204" pitchFamily="34" charset="0"/>
              </a:rPr>
              <a:t>Los </a:t>
            </a:r>
            <a:r>
              <a:rPr lang="es-ES" sz="1800" b="1" dirty="0">
                <a:solidFill>
                  <a:srgbClr val="230050"/>
                </a:solidFill>
                <a:latin typeface="Arial" panose="020B0604020202020204" pitchFamily="34" charset="0"/>
                <a:ea typeface="Times New Roman" panose="02020603050405020304" pitchFamily="18" charset="0"/>
                <a:cs typeface="Arial" panose="020B0604020202020204" pitchFamily="34" charset="0"/>
              </a:rPr>
              <a:t>representantes de los</a:t>
            </a:r>
            <a:r>
              <a:rPr lang="es-ES" sz="1800" dirty="0">
                <a:solidFill>
                  <a:srgbClr val="230050"/>
                </a:solidFill>
                <a:latin typeface="Arial" panose="020B0604020202020204" pitchFamily="34" charset="0"/>
                <a:ea typeface="Times New Roman" panose="02020603050405020304" pitchFamily="18" charset="0"/>
                <a:cs typeface="Arial" panose="020B0604020202020204" pitchFamily="34" charset="0"/>
              </a:rPr>
              <a:t> trabajadores están en una posición única para facilitar la comunicación con los trabajadores sobre los nuevos riesgos y cómo les afectan</a:t>
            </a:r>
          </a:p>
          <a:p>
            <a:endParaRPr lang="en-GB" sz="2000" dirty="0"/>
          </a:p>
        </p:txBody>
      </p:sp>
      <p:sp>
        <p:nvSpPr>
          <p:cNvPr id="4" name="Date Placeholder 3">
            <a:extLst>
              <a:ext uri="{FF2B5EF4-FFF2-40B4-BE49-F238E27FC236}">
                <a16:creationId xmlns:a16="http://schemas.microsoft.com/office/drawing/2014/main" id="{0A5F26B9-EFF0-4D0F-9F2F-194F1883663C}"/>
              </a:ext>
            </a:extLst>
          </p:cNvPr>
          <p:cNvSpPr>
            <a:spLocks noGrp="1"/>
          </p:cNvSpPr>
          <p:nvPr>
            <p:ph type="dt" sz="half" idx="10"/>
          </p:nvPr>
        </p:nvSpPr>
        <p:spPr/>
        <p:txBody>
          <a:bodyPr/>
          <a:lstStyle/>
          <a:p>
            <a:r>
              <a:rPr lang="es-ES"/>
              <a:t>Fecha: Lunes / 01 / Octubre / 2019</a:t>
            </a:r>
          </a:p>
        </p:txBody>
      </p:sp>
      <p:sp>
        <p:nvSpPr>
          <p:cNvPr id="6" name="Slide Number Placeholder 5">
            <a:extLst>
              <a:ext uri="{FF2B5EF4-FFF2-40B4-BE49-F238E27FC236}">
                <a16:creationId xmlns:a16="http://schemas.microsoft.com/office/drawing/2014/main" id="{15C95F74-DA9E-456A-8F99-B3F400078261}"/>
              </a:ext>
            </a:extLst>
          </p:cNvPr>
          <p:cNvSpPr>
            <a:spLocks noGrp="1"/>
          </p:cNvSpPr>
          <p:nvPr>
            <p:ph type="sldNum" sz="quarter" idx="12"/>
          </p:nvPr>
        </p:nvSpPr>
        <p:spPr/>
        <p:txBody>
          <a:bodyPr/>
          <a:lstStyle/>
          <a:p>
            <a:fld id="{856227C0-AD57-4F9B-BAE3-EEFB0D0EE427}" type="slidenum">
              <a:rPr lang="en-GB" smtClean="0"/>
              <a:t>34</a:t>
            </a:fld>
            <a:endParaRPr lang="en-GB"/>
          </a:p>
        </p:txBody>
      </p:sp>
    </p:spTree>
    <p:extLst>
      <p:ext uri="{BB962C8B-B14F-4D97-AF65-F5344CB8AC3E}">
        <p14:creationId xmlns:p14="http://schemas.microsoft.com/office/powerpoint/2010/main" val="797532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89759-FB08-42C2-B7C3-EDF7BD89A304}"/>
              </a:ext>
            </a:extLst>
          </p:cNvPr>
          <p:cNvSpPr>
            <a:spLocks noGrp="1"/>
          </p:cNvSpPr>
          <p:nvPr>
            <p:ph type="title"/>
          </p:nvPr>
        </p:nvSpPr>
        <p:spPr/>
        <p:txBody>
          <a:bodyPr/>
          <a:lstStyle/>
          <a:p>
            <a:r>
              <a:rPr lang="es-ES"/>
              <a:t>Campañas de sensibilización</a:t>
            </a:r>
          </a:p>
        </p:txBody>
      </p:sp>
      <p:sp>
        <p:nvSpPr>
          <p:cNvPr id="3" name="Content Placeholder 2">
            <a:extLst>
              <a:ext uri="{FF2B5EF4-FFF2-40B4-BE49-F238E27FC236}">
                <a16:creationId xmlns:a16="http://schemas.microsoft.com/office/drawing/2014/main" id="{92E5D37F-6BDB-4B40-8CBE-7A39573FE7C5}"/>
              </a:ext>
            </a:extLst>
          </p:cNvPr>
          <p:cNvSpPr>
            <a:spLocks noGrp="1"/>
          </p:cNvSpPr>
          <p:nvPr>
            <p:ph idx="1"/>
          </p:nvPr>
        </p:nvSpPr>
        <p:spPr/>
        <p:txBody>
          <a:bodyPr/>
          <a:lstStyle/>
          <a:p>
            <a:pPr lvl="2"/>
            <a:r>
              <a:rPr lang="es-ES"/>
              <a:t>Son importantes para promover la SST en temas clave, especialmente en situaciones de crisis</a:t>
            </a:r>
          </a:p>
          <a:p>
            <a:pPr lvl="2"/>
            <a:r>
              <a:rPr lang="es-ES"/>
              <a:t>Son medios eficaces para difundir información esencial y para sensibilizar a los trabajadores, los empleadores y las comunidades sobre los derechos y las responsabilidades en materia de SST</a:t>
            </a:r>
          </a:p>
          <a:p>
            <a:pPr lvl="2"/>
            <a:r>
              <a:rPr lang="es-ES"/>
              <a:t>Durante la pandemia de COVID-19 se han organizado campañas de sensibilización sobre diferentes temas, por ejemplo: </a:t>
            </a:r>
          </a:p>
          <a:p>
            <a:pPr lvl="3"/>
            <a:r>
              <a:rPr lang="es-ES"/>
              <a:t>el riesgo de transmisión del virus entre los trabajadores esenciales </a:t>
            </a:r>
          </a:p>
          <a:p>
            <a:pPr lvl="3"/>
            <a:r>
              <a:rPr lang="es-ES"/>
              <a:t>el aumento de la violencia y acoso</a:t>
            </a:r>
          </a:p>
          <a:p>
            <a:endParaRPr lang="en-GB" dirty="0"/>
          </a:p>
        </p:txBody>
      </p:sp>
      <p:sp>
        <p:nvSpPr>
          <p:cNvPr id="4" name="Date Placeholder 3">
            <a:extLst>
              <a:ext uri="{FF2B5EF4-FFF2-40B4-BE49-F238E27FC236}">
                <a16:creationId xmlns:a16="http://schemas.microsoft.com/office/drawing/2014/main" id="{D97E33A4-A93E-4D36-AC47-1FC23CCB1FA9}"/>
              </a:ext>
            </a:extLst>
          </p:cNvPr>
          <p:cNvSpPr>
            <a:spLocks noGrp="1"/>
          </p:cNvSpPr>
          <p:nvPr>
            <p:ph type="dt" sz="half" idx="10"/>
          </p:nvPr>
        </p:nvSpPr>
        <p:spPr/>
        <p:txBody>
          <a:bodyPr/>
          <a:lstStyle/>
          <a:p>
            <a:r>
              <a:rPr lang="es-ES"/>
              <a:t>Fecha: Lunes / 01 / Octubre / 2019</a:t>
            </a:r>
          </a:p>
        </p:txBody>
      </p:sp>
      <p:sp>
        <p:nvSpPr>
          <p:cNvPr id="5" name="Footer Placeholder 4">
            <a:extLst>
              <a:ext uri="{FF2B5EF4-FFF2-40B4-BE49-F238E27FC236}">
                <a16:creationId xmlns:a16="http://schemas.microsoft.com/office/drawing/2014/main" id="{559CA6DF-8B0E-4EEF-A019-36CD8405E513}"/>
              </a:ext>
            </a:extLst>
          </p:cNvPr>
          <p:cNvSpPr>
            <a:spLocks noGrp="1"/>
          </p:cNvSpPr>
          <p:nvPr>
            <p:ph type="ftr" sz="quarter" idx="11"/>
          </p:nvPr>
        </p:nvSpPr>
        <p:spPr/>
        <p:txBody>
          <a:bodyPr/>
          <a:lstStyle/>
          <a:p>
            <a:r>
              <a:rPr lang="es-ES"/>
              <a:t>Promover la justicia social y el trabajo decente</a:t>
            </a:r>
          </a:p>
        </p:txBody>
      </p:sp>
      <p:sp>
        <p:nvSpPr>
          <p:cNvPr id="6" name="Slide Number Placeholder 5">
            <a:extLst>
              <a:ext uri="{FF2B5EF4-FFF2-40B4-BE49-F238E27FC236}">
                <a16:creationId xmlns:a16="http://schemas.microsoft.com/office/drawing/2014/main" id="{702EF106-56A4-43D1-9B8A-503A993F5DED}"/>
              </a:ext>
            </a:extLst>
          </p:cNvPr>
          <p:cNvSpPr>
            <a:spLocks noGrp="1"/>
          </p:cNvSpPr>
          <p:nvPr>
            <p:ph type="sldNum" sz="quarter" idx="12"/>
          </p:nvPr>
        </p:nvSpPr>
        <p:spPr/>
        <p:txBody>
          <a:bodyPr/>
          <a:lstStyle/>
          <a:p>
            <a:fld id="{856227C0-AD57-4F9B-BAE3-EEFB0D0EE427}" type="slidenum">
              <a:rPr lang="en-GB" smtClean="0"/>
              <a:t>35</a:t>
            </a:fld>
            <a:endParaRPr lang="en-GB"/>
          </a:p>
        </p:txBody>
      </p:sp>
    </p:spTree>
    <p:extLst>
      <p:ext uri="{BB962C8B-B14F-4D97-AF65-F5344CB8AC3E}">
        <p14:creationId xmlns:p14="http://schemas.microsoft.com/office/powerpoint/2010/main" val="3353091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9D7EA-EC63-429F-97DD-E45A86646B97}"/>
              </a:ext>
            </a:extLst>
          </p:cNvPr>
          <p:cNvSpPr>
            <a:spLocks noGrp="1"/>
          </p:cNvSpPr>
          <p:nvPr>
            <p:ph type="title"/>
          </p:nvPr>
        </p:nvSpPr>
        <p:spPr>
          <a:xfrm>
            <a:off x="490538" y="1423195"/>
            <a:ext cx="9908104" cy="720000"/>
          </a:xfrm>
        </p:spPr>
        <p:txBody>
          <a:bodyPr/>
          <a:lstStyle/>
          <a:p>
            <a:r>
              <a:rPr lang="es-ES" b="0" i="1" dirty="0"/>
              <a:t>Campaña en las redes sociales para promover la SST durante la COVID-19 en Indonesia</a:t>
            </a:r>
          </a:p>
        </p:txBody>
      </p:sp>
      <p:sp>
        <p:nvSpPr>
          <p:cNvPr id="3" name="Content Placeholder 2">
            <a:extLst>
              <a:ext uri="{FF2B5EF4-FFF2-40B4-BE49-F238E27FC236}">
                <a16:creationId xmlns:a16="http://schemas.microsoft.com/office/drawing/2014/main" id="{05C3358D-ADB3-4177-9684-634802D5F828}"/>
              </a:ext>
            </a:extLst>
          </p:cNvPr>
          <p:cNvSpPr>
            <a:spLocks noGrp="1"/>
          </p:cNvSpPr>
          <p:nvPr>
            <p:ph idx="1"/>
          </p:nvPr>
        </p:nvSpPr>
        <p:spPr/>
        <p:txBody>
          <a:bodyPr/>
          <a:lstStyle/>
          <a:p>
            <a:pPr lvl="2"/>
            <a:r>
              <a:rPr lang="es-ES" sz="1800" dirty="0"/>
              <a:t>En Indonesia, el programa </a:t>
            </a:r>
            <a:r>
              <a:rPr lang="es-ES" sz="1800" dirty="0" err="1"/>
              <a:t>Better</a:t>
            </a:r>
            <a:r>
              <a:rPr lang="es-ES" sz="1800" dirty="0"/>
              <a:t> </a:t>
            </a:r>
            <a:r>
              <a:rPr lang="es-ES" sz="1800" dirty="0" err="1"/>
              <a:t>Work</a:t>
            </a:r>
            <a:r>
              <a:rPr lang="es-ES" sz="1800" dirty="0"/>
              <a:t> Indonesia ha elaborado vídeos infográficos sobre la SST como parte de una campaña sobre la aplicación de la SST, el diálogo social y la cooperación en el lugar de trabajo. </a:t>
            </a:r>
          </a:p>
          <a:p>
            <a:pPr lvl="2"/>
            <a:r>
              <a:rPr lang="es-ES" sz="1800" dirty="0"/>
              <a:t>La campaña ha incluido un elemento relacionado con las redes sociales, concretamente con Instagram, donde expertos clave han discutido temas sobre la pandemia de COVID-19 que afectan a los trabajadores del sector de la confección, en particular las condiciones de trabajo. </a:t>
            </a:r>
          </a:p>
          <a:p>
            <a:pPr lvl="2"/>
            <a:r>
              <a:rPr lang="es-ES" sz="1800" dirty="0"/>
              <a:t>Esta campaña ha sido valorada positivamente por:</a:t>
            </a:r>
          </a:p>
          <a:p>
            <a:pPr lvl="3"/>
            <a:r>
              <a:rPr lang="es-ES" sz="1800" dirty="0"/>
              <a:t>los trabajadores, ya que les permitía recibir "respuestas rápidas a las preocupaciones sobre las normas del trabajo y la aplicación de la SST"</a:t>
            </a:r>
          </a:p>
          <a:p>
            <a:pPr lvl="3"/>
            <a:r>
              <a:rPr lang="es-ES" sz="1800" dirty="0"/>
              <a:t>la dirección, ya que "ha aumentado la interacción entre las fábricas y los trabajadores"</a:t>
            </a:r>
          </a:p>
        </p:txBody>
      </p:sp>
      <p:sp>
        <p:nvSpPr>
          <p:cNvPr id="4" name="Date Placeholder 3">
            <a:extLst>
              <a:ext uri="{FF2B5EF4-FFF2-40B4-BE49-F238E27FC236}">
                <a16:creationId xmlns:a16="http://schemas.microsoft.com/office/drawing/2014/main" id="{B4AD9B1B-5FC9-479E-8404-E6D14544BB71}"/>
              </a:ext>
            </a:extLst>
          </p:cNvPr>
          <p:cNvSpPr>
            <a:spLocks noGrp="1"/>
          </p:cNvSpPr>
          <p:nvPr>
            <p:ph type="dt" sz="half" idx="10"/>
          </p:nvPr>
        </p:nvSpPr>
        <p:spPr/>
        <p:txBody>
          <a:bodyPr/>
          <a:lstStyle/>
          <a:p>
            <a:r>
              <a:rPr lang="es-ES"/>
              <a:t>Fecha: Lunes / 01 / Octubre / 2019</a:t>
            </a:r>
          </a:p>
        </p:txBody>
      </p:sp>
      <p:sp>
        <p:nvSpPr>
          <p:cNvPr id="5" name="Footer Placeholder 4">
            <a:extLst>
              <a:ext uri="{FF2B5EF4-FFF2-40B4-BE49-F238E27FC236}">
                <a16:creationId xmlns:a16="http://schemas.microsoft.com/office/drawing/2014/main" id="{469BA4E6-3D51-4881-AE94-71718DAB5017}"/>
              </a:ext>
            </a:extLst>
          </p:cNvPr>
          <p:cNvSpPr>
            <a:spLocks noGrp="1"/>
          </p:cNvSpPr>
          <p:nvPr>
            <p:ph type="ftr" sz="quarter" idx="11"/>
          </p:nvPr>
        </p:nvSpPr>
        <p:spPr/>
        <p:txBody>
          <a:bodyPr/>
          <a:lstStyle/>
          <a:p>
            <a:r>
              <a:rPr lang="es-ES"/>
              <a:t>Promover la justicia social y el trabajo decente</a:t>
            </a:r>
          </a:p>
        </p:txBody>
      </p:sp>
      <p:sp>
        <p:nvSpPr>
          <p:cNvPr id="6" name="Slide Number Placeholder 5">
            <a:extLst>
              <a:ext uri="{FF2B5EF4-FFF2-40B4-BE49-F238E27FC236}">
                <a16:creationId xmlns:a16="http://schemas.microsoft.com/office/drawing/2014/main" id="{1A71FC52-E463-4ECA-B253-429ECEAA5686}"/>
              </a:ext>
            </a:extLst>
          </p:cNvPr>
          <p:cNvSpPr>
            <a:spLocks noGrp="1"/>
          </p:cNvSpPr>
          <p:nvPr>
            <p:ph type="sldNum" sz="quarter" idx="12"/>
          </p:nvPr>
        </p:nvSpPr>
        <p:spPr/>
        <p:txBody>
          <a:bodyPr/>
          <a:lstStyle/>
          <a:p>
            <a:fld id="{856227C0-AD57-4F9B-BAE3-EEFB0D0EE427}" type="slidenum">
              <a:rPr lang="en-GB" smtClean="0"/>
              <a:t>36</a:t>
            </a:fld>
            <a:endParaRPr lang="en-GB"/>
          </a:p>
        </p:txBody>
      </p:sp>
      <p:pic>
        <p:nvPicPr>
          <p:cNvPr id="7" name="Picture 6">
            <a:extLst>
              <a:ext uri="{FF2B5EF4-FFF2-40B4-BE49-F238E27FC236}">
                <a16:creationId xmlns:a16="http://schemas.microsoft.com/office/drawing/2014/main" id="{C3D18ACF-B670-D241-B729-BCAB066ABAA6}"/>
              </a:ext>
            </a:extLst>
          </p:cNvPr>
          <p:cNvPicPr>
            <a:picLocks noChangeAspect="1"/>
          </p:cNvPicPr>
          <p:nvPr/>
        </p:nvPicPr>
        <p:blipFill>
          <a:blip r:embed="rId2"/>
          <a:stretch>
            <a:fillRect/>
          </a:stretch>
        </p:blipFill>
        <p:spPr>
          <a:xfrm>
            <a:off x="9918833" y="1213418"/>
            <a:ext cx="959618" cy="845377"/>
          </a:xfrm>
          <a:prstGeom prst="rect">
            <a:avLst/>
          </a:prstGeom>
        </p:spPr>
      </p:pic>
    </p:spTree>
    <p:extLst>
      <p:ext uri="{BB962C8B-B14F-4D97-AF65-F5344CB8AC3E}">
        <p14:creationId xmlns:p14="http://schemas.microsoft.com/office/powerpoint/2010/main" val="4048196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9FB8-EC58-4BDD-8E8B-2602631C0DA1}"/>
              </a:ext>
            </a:extLst>
          </p:cNvPr>
          <p:cNvSpPr>
            <a:spLocks noGrp="1"/>
          </p:cNvSpPr>
          <p:nvPr>
            <p:ph type="title"/>
          </p:nvPr>
        </p:nvSpPr>
        <p:spPr/>
        <p:txBody>
          <a:bodyPr/>
          <a:lstStyle/>
          <a:p>
            <a:r>
              <a:rPr lang="es-ES"/>
              <a:t>Prestación de formación en materia de SST</a:t>
            </a:r>
          </a:p>
        </p:txBody>
      </p:sp>
      <p:sp>
        <p:nvSpPr>
          <p:cNvPr id="3" name="Content Placeholder 2">
            <a:extLst>
              <a:ext uri="{FF2B5EF4-FFF2-40B4-BE49-F238E27FC236}">
                <a16:creationId xmlns:a16="http://schemas.microsoft.com/office/drawing/2014/main" id="{A0C14498-3182-4381-80E3-2C0E9B048492}"/>
              </a:ext>
            </a:extLst>
          </p:cNvPr>
          <p:cNvSpPr>
            <a:spLocks noGrp="1"/>
          </p:cNvSpPr>
          <p:nvPr>
            <p:ph idx="1"/>
          </p:nvPr>
        </p:nvSpPr>
        <p:spPr/>
        <p:txBody>
          <a:bodyPr/>
          <a:lstStyle/>
          <a:p>
            <a:pPr lvl="2">
              <a:spcBef>
                <a:spcPts val="300"/>
              </a:spcBef>
              <a:spcAft>
                <a:spcPts val="300"/>
              </a:spcAft>
            </a:pPr>
            <a:r>
              <a:rPr lang="es-ES" sz="1800" dirty="0">
                <a:latin typeface="Arial" panose="020B0604020202020204" pitchFamily="34" charset="0"/>
                <a:ea typeface="Times New Roman" panose="02020603050405020304" pitchFamily="18" charset="0"/>
                <a:cs typeface="Arial" panose="020B0604020202020204" pitchFamily="34" charset="0"/>
              </a:rPr>
              <a:t>Modificación de los planes de formación en materia de SST para cubrir:</a:t>
            </a:r>
          </a:p>
          <a:p>
            <a:pPr lvl="3">
              <a:spcBef>
                <a:spcPts val="300"/>
              </a:spcBef>
              <a:spcAft>
                <a:spcPts val="300"/>
              </a:spcAft>
            </a:pPr>
            <a:r>
              <a:rPr lang="es-ES" sz="1800" dirty="0">
                <a:latin typeface="Arial" panose="020B0604020202020204" pitchFamily="34" charset="0"/>
                <a:ea typeface="Times New Roman" panose="02020603050405020304" pitchFamily="18" charset="0"/>
                <a:cs typeface="Arial" panose="020B0604020202020204" pitchFamily="34" charset="0"/>
              </a:rPr>
              <a:t>los nuevos peligros y riesgos surgidos durante la crisis</a:t>
            </a:r>
          </a:p>
          <a:p>
            <a:pPr lvl="3">
              <a:spcBef>
                <a:spcPts val="300"/>
              </a:spcBef>
              <a:spcAft>
                <a:spcPts val="300"/>
              </a:spcAft>
            </a:pPr>
            <a:r>
              <a:rPr lang="es-ES" sz="1800" dirty="0">
                <a:latin typeface="Arial" panose="020B0604020202020204" pitchFamily="34" charset="0"/>
                <a:ea typeface="Times New Roman" panose="02020603050405020304" pitchFamily="18" charset="0"/>
                <a:cs typeface="Arial" panose="020B0604020202020204" pitchFamily="34" charset="0"/>
              </a:rPr>
              <a:t>cómo aplicar y seguir las nuevas medidas y procedimientos adoptados</a:t>
            </a:r>
          </a:p>
          <a:p>
            <a:pPr lvl="2">
              <a:spcBef>
                <a:spcPts val="300"/>
              </a:spcBef>
              <a:spcAft>
                <a:spcPts val="300"/>
              </a:spcAft>
            </a:pPr>
            <a:r>
              <a:rPr lang="es-ES" sz="1800" dirty="0">
                <a:latin typeface="Arial" panose="020B0604020202020204" pitchFamily="34" charset="0"/>
                <a:ea typeface="Times New Roman" panose="02020603050405020304" pitchFamily="18" charset="0"/>
                <a:cs typeface="Arial" panose="020B0604020202020204" pitchFamily="34" charset="0"/>
              </a:rPr>
              <a:t>Enfoques específicos por sector</a:t>
            </a:r>
          </a:p>
          <a:p>
            <a:pPr lvl="2">
              <a:spcBef>
                <a:spcPts val="300"/>
              </a:spcBef>
              <a:spcAft>
                <a:spcPts val="300"/>
              </a:spcAft>
            </a:pPr>
            <a:endParaRPr lang="en-US" i="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Date Placeholder 3">
            <a:extLst>
              <a:ext uri="{FF2B5EF4-FFF2-40B4-BE49-F238E27FC236}">
                <a16:creationId xmlns:a16="http://schemas.microsoft.com/office/drawing/2014/main" id="{BB8D5B7E-181A-4249-84FC-972B2361B009}"/>
              </a:ext>
            </a:extLst>
          </p:cNvPr>
          <p:cNvSpPr>
            <a:spLocks noGrp="1"/>
          </p:cNvSpPr>
          <p:nvPr>
            <p:ph type="dt" sz="half" idx="10"/>
          </p:nvPr>
        </p:nvSpPr>
        <p:spPr/>
        <p:txBody>
          <a:bodyPr/>
          <a:lstStyle/>
          <a:p>
            <a:r>
              <a:rPr lang="es-ES"/>
              <a:t>Fecha: Lunes / 01 / Octubre / 2019</a:t>
            </a:r>
          </a:p>
        </p:txBody>
      </p:sp>
      <p:sp>
        <p:nvSpPr>
          <p:cNvPr id="5" name="Footer Placeholder 4">
            <a:extLst>
              <a:ext uri="{FF2B5EF4-FFF2-40B4-BE49-F238E27FC236}">
                <a16:creationId xmlns:a16="http://schemas.microsoft.com/office/drawing/2014/main" id="{11266D9D-6A1F-4695-A10F-DE9172EEBD85}"/>
              </a:ext>
            </a:extLst>
          </p:cNvPr>
          <p:cNvSpPr>
            <a:spLocks noGrp="1"/>
          </p:cNvSpPr>
          <p:nvPr>
            <p:ph type="ftr" sz="quarter" idx="11"/>
          </p:nvPr>
        </p:nvSpPr>
        <p:spPr/>
        <p:txBody>
          <a:bodyPr/>
          <a:lstStyle/>
          <a:p>
            <a:r>
              <a:rPr lang="es-ES"/>
              <a:t>Promover la justicia social y el trabajo decente</a:t>
            </a:r>
          </a:p>
        </p:txBody>
      </p:sp>
      <p:sp>
        <p:nvSpPr>
          <p:cNvPr id="6" name="Slide Number Placeholder 5">
            <a:extLst>
              <a:ext uri="{FF2B5EF4-FFF2-40B4-BE49-F238E27FC236}">
                <a16:creationId xmlns:a16="http://schemas.microsoft.com/office/drawing/2014/main" id="{61A33758-0A36-4CDD-8187-46CF17BF85A9}"/>
              </a:ext>
            </a:extLst>
          </p:cNvPr>
          <p:cNvSpPr>
            <a:spLocks noGrp="1"/>
          </p:cNvSpPr>
          <p:nvPr>
            <p:ph type="sldNum" sz="quarter" idx="12"/>
          </p:nvPr>
        </p:nvSpPr>
        <p:spPr/>
        <p:txBody>
          <a:bodyPr/>
          <a:lstStyle/>
          <a:p>
            <a:fld id="{856227C0-AD57-4F9B-BAE3-EEFB0D0EE427}" type="slidenum">
              <a:rPr lang="en-GB" smtClean="0"/>
              <a:t>37</a:t>
            </a:fld>
            <a:endParaRPr lang="en-GB"/>
          </a:p>
        </p:txBody>
      </p:sp>
      <p:sp>
        <p:nvSpPr>
          <p:cNvPr id="7" name="Content Placeholder 2">
            <a:extLst>
              <a:ext uri="{FF2B5EF4-FFF2-40B4-BE49-F238E27FC236}">
                <a16:creationId xmlns:a16="http://schemas.microsoft.com/office/drawing/2014/main" id="{B821C774-9D93-8F4F-AFC1-F49874280EEC}"/>
              </a:ext>
            </a:extLst>
          </p:cNvPr>
          <p:cNvSpPr txBox="1">
            <a:spLocks/>
          </p:cNvSpPr>
          <p:nvPr/>
        </p:nvSpPr>
        <p:spPr>
          <a:xfrm>
            <a:off x="490538" y="3997463"/>
            <a:ext cx="10120755" cy="3482975"/>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spcAft>
                <a:spcPts val="600"/>
              </a:spcAft>
              <a:buFont typeface="Arial" panose="020B0604020202020204" pitchFamily="34" charset="0"/>
              <a:buNone/>
              <a:defRPr sz="22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252000" indent="-252000" algn="l" defTabSz="914400" rtl="0" eaLnBrk="1" latinLnBrk="0" hangingPunct="1">
              <a:lnSpc>
                <a:spcPct val="100000"/>
              </a:lnSpc>
              <a:spcBef>
                <a:spcPts val="1200"/>
              </a:spcBef>
              <a:spcAft>
                <a:spcPts val="600"/>
              </a:spcAft>
              <a:buClr>
                <a:schemeClr val="accent2"/>
              </a:buClr>
              <a:buSzPct val="70000"/>
              <a:buFont typeface="Wingdings 3" panose="05040102010807070707" pitchFamily="18" charset="2"/>
              <a:buChar char=""/>
              <a:defRPr sz="2000" kern="1200">
                <a:solidFill>
                  <a:schemeClr val="tx1"/>
                </a:solidFill>
                <a:latin typeface="+mn-lt"/>
                <a:ea typeface="+mn-ea"/>
                <a:cs typeface="+mn-cs"/>
              </a:defRPr>
            </a:lvl3pPr>
            <a:lvl4pPr marL="504000" indent="-216000" algn="l" defTabSz="914400" rtl="0" eaLnBrk="1" latinLnBrk="0" hangingPunct="1">
              <a:lnSpc>
                <a:spcPct val="100000"/>
              </a:lnSpc>
              <a:spcBef>
                <a:spcPts val="600"/>
              </a:spcBef>
              <a:spcAft>
                <a:spcPts val="0"/>
              </a:spcAft>
              <a:buClr>
                <a:schemeClr val="accent1"/>
              </a:buClr>
              <a:buSzPct val="80000"/>
              <a:buFont typeface="Wingdings 3" panose="05040102010807070707" pitchFamily="18" charset="2"/>
              <a:buChar char=""/>
              <a:defRPr sz="2000" b="0" kern="1200">
                <a:solidFill>
                  <a:schemeClr val="tx1"/>
                </a:solidFill>
                <a:latin typeface="+mn-lt"/>
                <a:ea typeface="+mn-ea"/>
                <a:cs typeface="+mn-cs"/>
              </a:defRPr>
            </a:lvl4pPr>
            <a:lvl5pPr marL="504000" indent="0" algn="l" defTabSz="914400" rtl="0" eaLnBrk="1" latinLnBrk="0" hangingPunct="1">
              <a:lnSpc>
                <a:spcPct val="100000"/>
              </a:lnSpc>
              <a:spcBef>
                <a:spcPts val="0"/>
              </a:spcBef>
              <a:spcAft>
                <a:spcPts val="0"/>
              </a:spcAft>
              <a:buClr>
                <a:schemeClr val="accent2"/>
              </a:buClr>
              <a:buSzPct val="80000"/>
              <a:buFont typeface="Arial" panose="020B0604020202020204" pitchFamily="34" charset="0"/>
              <a:buNone/>
              <a:defRPr sz="18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spcBef>
                <a:spcPts val="300"/>
              </a:spcBef>
              <a:spcAft>
                <a:spcPts val="300"/>
              </a:spcAft>
            </a:pPr>
            <a:r>
              <a:rPr lang="es-ES" sz="1800" i="1" dirty="0">
                <a:latin typeface="Arial" panose="020B0604020202020204" pitchFamily="34" charset="0"/>
                <a:ea typeface="Times New Roman" panose="02020603050405020304" pitchFamily="18" charset="0"/>
                <a:cs typeface="Arial" panose="020B0604020202020204" pitchFamily="34" charset="0"/>
              </a:rPr>
              <a:t>En </a:t>
            </a:r>
            <a:r>
              <a:rPr lang="es-ES" sz="18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Sudáfrica</a:t>
            </a:r>
            <a:r>
              <a:rPr lang="es-ES" sz="1800" i="1" dirty="0">
                <a:latin typeface="Arial" panose="020B0604020202020204" pitchFamily="34" charset="0"/>
                <a:ea typeface="Times New Roman" panose="02020603050405020304" pitchFamily="18" charset="0"/>
                <a:cs typeface="Arial" panose="020B0604020202020204" pitchFamily="34" charset="0"/>
              </a:rPr>
              <a:t>, el gobierno exige que todos los trabajadores realicen una formación sobre la COVID-19 y la SST antes de reincorporarse al trabajo</a:t>
            </a:r>
          </a:p>
          <a:p>
            <a:pPr lvl="2">
              <a:spcBef>
                <a:spcPts val="300"/>
              </a:spcBef>
              <a:spcAft>
                <a:spcPts val="300"/>
              </a:spcAft>
            </a:pPr>
            <a:r>
              <a:rPr lang="es-ES" sz="1800" i="1" dirty="0">
                <a:latin typeface="Arial" panose="020B0604020202020204" pitchFamily="34" charset="0"/>
                <a:ea typeface="Arial" panose="020B0604020202020204" pitchFamily="34" charset="0"/>
                <a:cs typeface="Arial" panose="020B0604020202020204" pitchFamily="34" charset="0"/>
              </a:rPr>
              <a:t>En </a:t>
            </a:r>
            <a:r>
              <a:rPr lang="es-ES" sz="1800" b="1" i="1" dirty="0">
                <a:solidFill>
                  <a:srgbClr val="FF0000"/>
                </a:solidFill>
                <a:latin typeface="Arial" panose="020B0604020202020204" pitchFamily="34" charset="0"/>
                <a:ea typeface="Arial" panose="020B0604020202020204" pitchFamily="34" charset="0"/>
                <a:cs typeface="Arial" panose="020B0604020202020204" pitchFamily="34" charset="0"/>
              </a:rPr>
              <a:t>Irlanda</a:t>
            </a:r>
            <a:r>
              <a:rPr lang="es-ES" sz="1800" i="1" dirty="0">
                <a:latin typeface="Arial" panose="020B0604020202020204" pitchFamily="34" charset="0"/>
                <a:ea typeface="Arial" panose="020B0604020202020204" pitchFamily="34" charset="0"/>
                <a:cs typeface="Arial" panose="020B0604020202020204" pitchFamily="34" charset="0"/>
              </a:rPr>
              <a:t>, la Autoridad de Salud y Seguridad (HSA) ha organizado un curso en línea de "Regreso al trabajo en condiciones de seguridad", que los trabajadores deben realizar antes de volver al trabajo.</a:t>
            </a:r>
          </a:p>
          <a:p>
            <a:pPr lvl="2">
              <a:spcBef>
                <a:spcPts val="300"/>
              </a:spcBef>
              <a:spcAft>
                <a:spcPts val="300"/>
              </a:spcAft>
            </a:pPr>
            <a:r>
              <a:rPr lang="es-ES" sz="1800" i="1" dirty="0">
                <a:latin typeface="Arial" panose="020B0604020202020204" pitchFamily="34" charset="0"/>
                <a:ea typeface="Arial" panose="020B0604020202020204" pitchFamily="34" charset="0"/>
                <a:cs typeface="Arial" panose="020B0604020202020204" pitchFamily="34" charset="0"/>
              </a:rPr>
              <a:t>En </a:t>
            </a:r>
            <a:r>
              <a:rPr lang="es-ES" sz="1800" b="1" i="1" dirty="0">
                <a:solidFill>
                  <a:srgbClr val="FF0000"/>
                </a:solidFill>
                <a:latin typeface="Arial" panose="020B0604020202020204" pitchFamily="34" charset="0"/>
                <a:ea typeface="Arial" panose="020B0604020202020204" pitchFamily="34" charset="0"/>
                <a:cs typeface="Arial" panose="020B0604020202020204" pitchFamily="34" charset="0"/>
              </a:rPr>
              <a:t>Singapur</a:t>
            </a:r>
            <a:r>
              <a:rPr lang="es-ES" sz="1800" i="1" dirty="0">
                <a:latin typeface="Arial" panose="020B0604020202020204" pitchFamily="34" charset="0"/>
                <a:ea typeface="Arial" panose="020B0604020202020204" pitchFamily="34" charset="0"/>
                <a:cs typeface="Arial" panose="020B0604020202020204" pitchFamily="34" charset="0"/>
              </a:rPr>
              <a:t>, la Autoridad de Edificación y Construcción ha elaborado una formación obligatoria en línea sobre la seguridad durante la pandemia de COVID-19 para los trabajadores del sector de la construcción centrada en los riesgos específicos que corren estos trabajadores</a:t>
            </a:r>
          </a:p>
          <a:p>
            <a:endParaRPr lang="en-GB" dirty="0"/>
          </a:p>
        </p:txBody>
      </p:sp>
      <p:pic>
        <p:nvPicPr>
          <p:cNvPr id="8" name="Picture 7">
            <a:extLst>
              <a:ext uri="{FF2B5EF4-FFF2-40B4-BE49-F238E27FC236}">
                <a16:creationId xmlns:a16="http://schemas.microsoft.com/office/drawing/2014/main" id="{C3D18ACF-B670-D241-B729-BCAB066ABAA6}"/>
              </a:ext>
            </a:extLst>
          </p:cNvPr>
          <p:cNvPicPr>
            <a:picLocks noChangeAspect="1"/>
          </p:cNvPicPr>
          <p:nvPr/>
        </p:nvPicPr>
        <p:blipFill>
          <a:blip r:embed="rId2"/>
          <a:stretch>
            <a:fillRect/>
          </a:stretch>
        </p:blipFill>
        <p:spPr>
          <a:xfrm>
            <a:off x="7355540" y="1169182"/>
            <a:ext cx="960351" cy="846023"/>
          </a:xfrm>
          <a:prstGeom prst="rect">
            <a:avLst/>
          </a:prstGeom>
        </p:spPr>
      </p:pic>
    </p:spTree>
    <p:extLst>
      <p:ext uri="{BB962C8B-B14F-4D97-AF65-F5344CB8AC3E}">
        <p14:creationId xmlns:p14="http://schemas.microsoft.com/office/powerpoint/2010/main" val="31126630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0DBA226-488B-434F-86EF-689E079560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AC2E0E9-AD43-4E38-8D5B-E608E83A94CA}"/>
              </a:ext>
            </a:extLst>
          </p:cNvPr>
          <p:cNvSpPr>
            <a:spLocks noGrp="1"/>
          </p:cNvSpPr>
          <p:nvPr>
            <p:ph type="title"/>
          </p:nvPr>
        </p:nvSpPr>
        <p:spPr>
          <a:xfrm>
            <a:off x="6540683" y="3785049"/>
            <a:ext cx="5160779" cy="2623842"/>
          </a:xfrm>
        </p:spPr>
        <p:txBody>
          <a:bodyPr/>
          <a:lstStyle/>
          <a:p>
            <a:r>
              <a:rPr lang="es-ES" dirty="0"/>
              <a:t>5. Recopilación de datos e investigaciones sobre SST</a:t>
            </a:r>
            <a:endParaRPr lang="en-GB" dirty="0"/>
          </a:p>
        </p:txBody>
      </p:sp>
      <p:sp>
        <p:nvSpPr>
          <p:cNvPr id="4" name="Date Placeholder 3">
            <a:extLst>
              <a:ext uri="{FF2B5EF4-FFF2-40B4-BE49-F238E27FC236}">
                <a16:creationId xmlns:a16="http://schemas.microsoft.com/office/drawing/2014/main" id="{20683D1D-DF22-4A61-A831-40883F0C9812}"/>
              </a:ext>
            </a:extLst>
          </p:cNvPr>
          <p:cNvSpPr>
            <a:spLocks noGrp="1"/>
          </p:cNvSpPr>
          <p:nvPr>
            <p:ph type="dt" sz="half" idx="10"/>
          </p:nvPr>
        </p:nvSpPr>
        <p:spPr/>
        <p:txBody>
          <a:bodyPr/>
          <a:lstStyle/>
          <a:p>
            <a:r>
              <a:rPr lang="en-GB"/>
              <a:t>Date: Monday / 01 / October / 2019</a:t>
            </a:r>
          </a:p>
        </p:txBody>
      </p:sp>
      <p:sp>
        <p:nvSpPr>
          <p:cNvPr id="5" name="Footer Placeholder 4">
            <a:extLst>
              <a:ext uri="{FF2B5EF4-FFF2-40B4-BE49-F238E27FC236}">
                <a16:creationId xmlns:a16="http://schemas.microsoft.com/office/drawing/2014/main" id="{138DF580-6A93-4614-9886-9A8362B6FDCF}"/>
              </a:ext>
            </a:extLst>
          </p:cNvPr>
          <p:cNvSpPr>
            <a:spLocks noGrp="1"/>
          </p:cNvSpPr>
          <p:nvPr>
            <p:ph type="ftr" sz="quarter" idx="11"/>
          </p:nvPr>
        </p:nvSpPr>
        <p:spPr/>
        <p:txBody>
          <a:bodyPr/>
          <a:lstStyle/>
          <a:p>
            <a:r>
              <a:rPr lang="en-GB"/>
              <a:t>Advancing social justice, promoting decent work</a:t>
            </a:r>
          </a:p>
        </p:txBody>
      </p:sp>
      <p:sp>
        <p:nvSpPr>
          <p:cNvPr id="6" name="Slide Number Placeholder 5">
            <a:extLst>
              <a:ext uri="{FF2B5EF4-FFF2-40B4-BE49-F238E27FC236}">
                <a16:creationId xmlns:a16="http://schemas.microsoft.com/office/drawing/2014/main" id="{40CD0BD0-B20F-4076-93E4-45ABEB747DE0}"/>
              </a:ext>
            </a:extLst>
          </p:cNvPr>
          <p:cNvSpPr>
            <a:spLocks noGrp="1"/>
          </p:cNvSpPr>
          <p:nvPr>
            <p:ph type="sldNum" sz="quarter" idx="12"/>
          </p:nvPr>
        </p:nvSpPr>
        <p:spPr/>
        <p:txBody>
          <a:bodyPr/>
          <a:lstStyle/>
          <a:p>
            <a:fld id="{856227C0-AD57-4F9B-BAE3-EEFB0D0EE427}" type="slidenum">
              <a:rPr lang="en-GB" smtClean="0"/>
              <a:pPr/>
              <a:t>38</a:t>
            </a:fld>
            <a:endParaRPr lang="en-GB"/>
          </a:p>
        </p:txBody>
      </p:sp>
      <p:pic>
        <p:nvPicPr>
          <p:cNvPr id="13" name="Picture 12">
            <a:extLst>
              <a:ext uri="{FF2B5EF4-FFF2-40B4-BE49-F238E27FC236}">
                <a16:creationId xmlns:a16="http://schemas.microsoft.com/office/drawing/2014/main" id="{1F5A363B-8B85-8944-A7ED-16DBE82673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538" y="491298"/>
            <a:ext cx="1368545" cy="495401"/>
          </a:xfrm>
          <a:prstGeom prst="rect">
            <a:avLst/>
          </a:prstGeom>
        </p:spPr>
      </p:pic>
    </p:spTree>
    <p:extLst>
      <p:ext uri="{BB962C8B-B14F-4D97-AF65-F5344CB8AC3E}">
        <p14:creationId xmlns:p14="http://schemas.microsoft.com/office/powerpoint/2010/main" val="623910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25983-1F59-4844-842A-C72774A30147}"/>
              </a:ext>
            </a:extLst>
          </p:cNvPr>
          <p:cNvSpPr>
            <a:spLocks noGrp="1"/>
          </p:cNvSpPr>
          <p:nvPr>
            <p:ph type="title"/>
          </p:nvPr>
        </p:nvSpPr>
        <p:spPr/>
        <p:txBody>
          <a:bodyPr/>
          <a:lstStyle/>
          <a:p>
            <a:r>
              <a:rPr lang="es-ES"/>
              <a:t>Desarrollo de un sistema completo y eficaz de recopilación y análisis de datos e información sobre SST </a:t>
            </a:r>
          </a:p>
        </p:txBody>
      </p:sp>
      <p:sp>
        <p:nvSpPr>
          <p:cNvPr id="3" name="Content Placeholder 2">
            <a:extLst>
              <a:ext uri="{FF2B5EF4-FFF2-40B4-BE49-F238E27FC236}">
                <a16:creationId xmlns:a16="http://schemas.microsoft.com/office/drawing/2014/main" id="{B56702D0-14BF-419E-93D8-A9A57C851A80}"/>
              </a:ext>
            </a:extLst>
          </p:cNvPr>
          <p:cNvSpPr>
            <a:spLocks noGrp="1"/>
          </p:cNvSpPr>
          <p:nvPr>
            <p:ph idx="1"/>
          </p:nvPr>
        </p:nvSpPr>
        <p:spPr/>
        <p:txBody>
          <a:bodyPr/>
          <a:lstStyle/>
          <a:p>
            <a:pPr lvl="2">
              <a:spcBef>
                <a:spcPts val="300"/>
              </a:spcBef>
              <a:spcAft>
                <a:spcPts val="300"/>
              </a:spcAft>
            </a:pPr>
            <a:r>
              <a:rPr lang="es-ES" dirty="0">
                <a:solidFill>
                  <a:srgbClr val="230050"/>
                </a:solidFill>
                <a:latin typeface="Arial" panose="020B0604020202020204" pitchFamily="34" charset="0"/>
                <a:ea typeface="Times New Roman" panose="02020603050405020304" pitchFamily="18" charset="0"/>
                <a:cs typeface="Arial" panose="020B0604020202020204" pitchFamily="34" charset="0"/>
              </a:rPr>
              <a:t>Es esencial para formular políticas, leyes y reglamentos, estrategias y otras medidas documentadas sobre SST, en particular para la respuesta a situaciones de crisis</a:t>
            </a:r>
          </a:p>
          <a:p>
            <a:pPr lvl="2">
              <a:spcBef>
                <a:spcPts val="300"/>
              </a:spcBef>
              <a:spcAft>
                <a:spcPts val="300"/>
              </a:spcAft>
            </a:pPr>
            <a:r>
              <a:rPr lang="es-ES" dirty="0">
                <a:solidFill>
                  <a:srgbClr val="230050"/>
                </a:solidFill>
                <a:latin typeface="Arial" panose="020B0604020202020204" pitchFamily="34" charset="0"/>
                <a:ea typeface="Arial" panose="020B0604020202020204" pitchFamily="34" charset="0"/>
                <a:cs typeface="Arial" panose="020B0604020202020204" pitchFamily="34" charset="0"/>
              </a:rPr>
              <a:t>Debería incluir:</a:t>
            </a:r>
          </a:p>
          <a:p>
            <a:pPr lvl="3">
              <a:spcBef>
                <a:spcPts val="300"/>
              </a:spcBef>
              <a:spcAft>
                <a:spcPts val="300"/>
              </a:spcAft>
            </a:pPr>
            <a:r>
              <a:rPr lang="es-ES" dirty="0">
                <a:solidFill>
                  <a:srgbClr val="230050"/>
                </a:solidFill>
                <a:latin typeface="Arial" panose="020B0604020202020204" pitchFamily="34" charset="0"/>
                <a:ea typeface="Arial" panose="020B0604020202020204" pitchFamily="34" charset="0"/>
                <a:cs typeface="Arial" panose="020B0604020202020204" pitchFamily="34" charset="0"/>
              </a:rPr>
              <a:t>mecanismos y estructuras adecuadas para el registro y la notificación de los accidentes del trabajo y las enfermedades profesionales </a:t>
            </a:r>
          </a:p>
          <a:p>
            <a:pPr lvl="3">
              <a:spcBef>
                <a:spcPts val="300"/>
              </a:spcBef>
              <a:spcAft>
                <a:spcPts val="300"/>
              </a:spcAft>
            </a:pPr>
            <a:r>
              <a:rPr lang="es-ES" dirty="0">
                <a:solidFill>
                  <a:srgbClr val="230050"/>
                </a:solidFill>
                <a:latin typeface="Arial" panose="020B0604020202020204" pitchFamily="34" charset="0"/>
                <a:ea typeface="Arial" panose="020B0604020202020204" pitchFamily="34" charset="0"/>
                <a:cs typeface="Arial" panose="020B0604020202020204" pitchFamily="34" charset="0"/>
              </a:rPr>
              <a:t>mecanismos complementarios para recopilar otros datos y estadísticas sobre SST</a:t>
            </a:r>
          </a:p>
          <a:p>
            <a:pPr lvl="3">
              <a:spcBef>
                <a:spcPts val="300"/>
              </a:spcBef>
              <a:spcAft>
                <a:spcPts val="300"/>
              </a:spcAft>
            </a:pPr>
            <a:r>
              <a:rPr lang="es-ES" dirty="0">
                <a:solidFill>
                  <a:srgbClr val="230050"/>
                </a:solidFill>
                <a:latin typeface="Arial" panose="020B0604020202020204" pitchFamily="34" charset="0"/>
                <a:ea typeface="Arial" panose="020B0604020202020204" pitchFamily="34" charset="0"/>
                <a:cs typeface="Arial" panose="020B0604020202020204" pitchFamily="34" charset="0"/>
              </a:rPr>
              <a:t>capacidad de investigación para identificar riesgos nuevos y emergentes y nuevas técnicas preventivas para afrontarlos</a:t>
            </a:r>
          </a:p>
        </p:txBody>
      </p:sp>
      <p:sp>
        <p:nvSpPr>
          <p:cNvPr id="4" name="Date Placeholder 3">
            <a:extLst>
              <a:ext uri="{FF2B5EF4-FFF2-40B4-BE49-F238E27FC236}">
                <a16:creationId xmlns:a16="http://schemas.microsoft.com/office/drawing/2014/main" id="{7530D149-C801-42F3-B106-1DC22E699552}"/>
              </a:ext>
            </a:extLst>
          </p:cNvPr>
          <p:cNvSpPr>
            <a:spLocks noGrp="1"/>
          </p:cNvSpPr>
          <p:nvPr>
            <p:ph type="dt" sz="half" idx="10"/>
          </p:nvPr>
        </p:nvSpPr>
        <p:spPr/>
        <p:txBody>
          <a:bodyPr/>
          <a:lstStyle/>
          <a:p>
            <a:r>
              <a:rPr lang="es-ES"/>
              <a:t>Fecha: Lunes / 01 / Octubre / 2019</a:t>
            </a:r>
          </a:p>
        </p:txBody>
      </p:sp>
      <p:sp>
        <p:nvSpPr>
          <p:cNvPr id="5" name="Footer Placeholder 4">
            <a:extLst>
              <a:ext uri="{FF2B5EF4-FFF2-40B4-BE49-F238E27FC236}">
                <a16:creationId xmlns:a16="http://schemas.microsoft.com/office/drawing/2014/main" id="{98B843C9-0550-4B4C-9C00-ABDC6D81A7A6}"/>
              </a:ext>
            </a:extLst>
          </p:cNvPr>
          <p:cNvSpPr>
            <a:spLocks noGrp="1"/>
          </p:cNvSpPr>
          <p:nvPr>
            <p:ph type="ftr" sz="quarter" idx="11"/>
          </p:nvPr>
        </p:nvSpPr>
        <p:spPr/>
        <p:txBody>
          <a:bodyPr/>
          <a:lstStyle/>
          <a:p>
            <a:r>
              <a:rPr lang="es-ES"/>
              <a:t>Promover la justicia social y el trabajo decente</a:t>
            </a:r>
          </a:p>
        </p:txBody>
      </p:sp>
      <p:sp>
        <p:nvSpPr>
          <p:cNvPr id="6" name="Slide Number Placeholder 5">
            <a:extLst>
              <a:ext uri="{FF2B5EF4-FFF2-40B4-BE49-F238E27FC236}">
                <a16:creationId xmlns:a16="http://schemas.microsoft.com/office/drawing/2014/main" id="{96645450-7F80-4E90-A191-8D62093A337E}"/>
              </a:ext>
            </a:extLst>
          </p:cNvPr>
          <p:cNvSpPr>
            <a:spLocks noGrp="1"/>
          </p:cNvSpPr>
          <p:nvPr>
            <p:ph type="sldNum" sz="quarter" idx="12"/>
          </p:nvPr>
        </p:nvSpPr>
        <p:spPr/>
        <p:txBody>
          <a:bodyPr/>
          <a:lstStyle/>
          <a:p>
            <a:fld id="{856227C0-AD57-4F9B-BAE3-EEFB0D0EE427}" type="slidenum">
              <a:rPr lang="en-GB" smtClean="0"/>
              <a:t>39</a:t>
            </a:fld>
            <a:endParaRPr lang="en-GB"/>
          </a:p>
        </p:txBody>
      </p:sp>
    </p:spTree>
    <p:extLst>
      <p:ext uri="{BB962C8B-B14F-4D97-AF65-F5344CB8AC3E}">
        <p14:creationId xmlns:p14="http://schemas.microsoft.com/office/powerpoint/2010/main" val="1694733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190" y="1155554"/>
            <a:ext cx="10058400" cy="5658995"/>
          </a:xfrm>
          <a:prstGeom prst="rect">
            <a:avLst/>
          </a:prstGeom>
        </p:spPr>
      </p:pic>
      <p:sp>
        <p:nvSpPr>
          <p:cNvPr id="2" name="Title 1"/>
          <p:cNvSpPr>
            <a:spLocks noGrp="1"/>
          </p:cNvSpPr>
          <p:nvPr>
            <p:ph type="title"/>
          </p:nvPr>
        </p:nvSpPr>
        <p:spPr/>
        <p:txBody>
          <a:bodyPr/>
          <a:lstStyle/>
          <a:p>
            <a:r>
              <a:rPr lang="es-ES" dirty="0"/>
              <a:t>La pandemia de COVID -19: una crisis para la seguridad y salud en el trabajo</a:t>
            </a:r>
            <a:endParaRPr lang="en-GB" dirty="0"/>
          </a:p>
        </p:txBody>
      </p:sp>
      <p:sp>
        <p:nvSpPr>
          <p:cNvPr id="4" name="Content Placeholder 3"/>
          <p:cNvSpPr>
            <a:spLocks noGrp="1"/>
          </p:cNvSpPr>
          <p:nvPr>
            <p:ph sz="half" idx="2"/>
          </p:nvPr>
        </p:nvSpPr>
        <p:spPr>
          <a:xfrm>
            <a:off x="490538" y="2212842"/>
            <a:ext cx="6913705" cy="452441"/>
          </a:xfrm>
        </p:spPr>
        <p:txBody>
          <a:bodyPr/>
          <a:lstStyle/>
          <a:p>
            <a:pPr lvl="1"/>
            <a:r>
              <a:rPr lang="es-ES" b="1" dirty="0">
                <a:solidFill>
                  <a:schemeClr val="accent2"/>
                </a:solidFill>
              </a:rPr>
              <a:t>Los trabajadores de los servicios de emergencia y de la atención de salud </a:t>
            </a:r>
            <a:r>
              <a:rPr lang="es-ES" dirty="0"/>
              <a:t>se enfrentan a mayores riesgos en materia de SST </a:t>
            </a:r>
          </a:p>
        </p:txBody>
      </p:sp>
      <p:sp>
        <p:nvSpPr>
          <p:cNvPr id="5" name="Date Placeholder 4"/>
          <p:cNvSpPr>
            <a:spLocks noGrp="1"/>
          </p:cNvSpPr>
          <p:nvPr>
            <p:ph type="dt" sz="half" idx="10"/>
          </p:nvPr>
        </p:nvSpPr>
        <p:spPr/>
        <p:txBody>
          <a:bodyPr/>
          <a:lstStyle/>
          <a:p>
            <a:r>
              <a:rPr lang="en-GB" dirty="0"/>
              <a:t>Date: Monday / 01 / October / 2019</a:t>
            </a:r>
          </a:p>
        </p:txBody>
      </p:sp>
      <p:sp>
        <p:nvSpPr>
          <p:cNvPr id="7" name="Slide Number Placeholder 6"/>
          <p:cNvSpPr>
            <a:spLocks noGrp="1"/>
          </p:cNvSpPr>
          <p:nvPr>
            <p:ph type="sldNum" sz="quarter" idx="12"/>
          </p:nvPr>
        </p:nvSpPr>
        <p:spPr/>
        <p:txBody>
          <a:bodyPr/>
          <a:lstStyle/>
          <a:p>
            <a:fld id="{856227C0-AD57-4F9B-BAE3-EEFB0D0EE427}" type="slidenum">
              <a:rPr lang="en-GB" smtClean="0"/>
              <a:pPr/>
              <a:t>4</a:t>
            </a:fld>
            <a:endParaRPr lang="en-GB"/>
          </a:p>
        </p:txBody>
      </p:sp>
      <p:pic>
        <p:nvPicPr>
          <p:cNvPr id="11" name="Picture 10">
            <a:extLst>
              <a:ext uri="{FF2B5EF4-FFF2-40B4-BE49-F238E27FC236}">
                <a16:creationId xmlns:a16="http://schemas.microsoft.com/office/drawing/2014/main" id="{9CF29FD3-252E-2442-9C6A-6EE6908DDF34}"/>
              </a:ext>
            </a:extLst>
          </p:cNvPr>
          <p:cNvPicPr>
            <a:picLocks noChangeAspect="1"/>
          </p:cNvPicPr>
          <p:nvPr/>
        </p:nvPicPr>
        <p:blipFill>
          <a:blip r:embed="rId3"/>
          <a:stretch>
            <a:fillRect/>
          </a:stretch>
        </p:blipFill>
        <p:spPr>
          <a:xfrm>
            <a:off x="11701462" y="127250"/>
            <a:ext cx="446739" cy="500241"/>
          </a:xfrm>
          <a:prstGeom prst="rect">
            <a:avLst/>
          </a:prstGeom>
        </p:spPr>
      </p:pic>
      <p:sp>
        <p:nvSpPr>
          <p:cNvPr id="17" name="Triangle 16">
            <a:extLst>
              <a:ext uri="{FF2B5EF4-FFF2-40B4-BE49-F238E27FC236}">
                <a16:creationId xmlns:a16="http://schemas.microsoft.com/office/drawing/2014/main" id="{57FDF877-DAEB-FB4E-A680-5609F2F4AA7E}"/>
              </a:ext>
            </a:extLst>
          </p:cNvPr>
          <p:cNvSpPr/>
          <p:nvPr/>
        </p:nvSpPr>
        <p:spPr>
          <a:xfrm rot="5400000">
            <a:off x="-9384" y="1523878"/>
            <a:ext cx="136043" cy="117278"/>
          </a:xfrm>
          <a:prstGeom prst="triangle">
            <a:avLst/>
          </a:prstGeom>
          <a:solidFill>
            <a:srgbClr val="FB3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iangle 18">
            <a:extLst>
              <a:ext uri="{FF2B5EF4-FFF2-40B4-BE49-F238E27FC236}">
                <a16:creationId xmlns:a16="http://schemas.microsoft.com/office/drawing/2014/main" id="{92CE74B7-7EAE-C849-B303-D49537C9DAC9}"/>
              </a:ext>
            </a:extLst>
          </p:cNvPr>
          <p:cNvSpPr/>
          <p:nvPr/>
        </p:nvSpPr>
        <p:spPr>
          <a:xfrm rot="5400000">
            <a:off x="-11451" y="1516877"/>
            <a:ext cx="166024" cy="143124"/>
          </a:xfrm>
          <a:prstGeom prst="triangle">
            <a:avLst/>
          </a:prstGeom>
          <a:solidFill>
            <a:srgbClr val="FBC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ooter Placeholder 4">
            <a:extLst>
              <a:ext uri="{FF2B5EF4-FFF2-40B4-BE49-F238E27FC236}">
                <a16:creationId xmlns:a16="http://schemas.microsoft.com/office/drawing/2014/main" id="{CD0E874A-62E4-9A4F-9F05-B1BD40C33678}"/>
              </a:ext>
            </a:extLst>
          </p:cNvPr>
          <p:cNvSpPr txBox="1">
            <a:spLocks/>
          </p:cNvSpPr>
          <p:nvPr/>
        </p:nvSpPr>
        <p:spPr>
          <a:xfrm>
            <a:off x="490538" y="6542649"/>
            <a:ext cx="4073511" cy="216000"/>
          </a:xfrm>
          <a:prstGeom prst="rect">
            <a:avLst/>
          </a:prstGeom>
        </p:spPr>
        <p:txBody>
          <a:bodyPr vert="horz" lIns="0" tIns="0" rIns="0" bIns="0" rtlCol="0" anchor="t" anchorCtr="0">
            <a:noAutofit/>
          </a:bodyPr>
          <a:lstStyle>
            <a:defPPr>
              <a:defRPr lang="en-US"/>
            </a:defPPr>
            <a:lvl1pPr marL="0" algn="l" defTabSz="914400" rtl="0" eaLnBrk="1" latinLnBrk="0" hangingPunct="1">
              <a:defRPr sz="10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0" dirty="0">
                <a:solidFill>
                  <a:srgbClr val="243BBB"/>
                </a:solidFill>
              </a:rPr>
              <a:t>Anticipate, prepare and respond to crises: Invest now in resilient OSH systems</a:t>
            </a:r>
          </a:p>
        </p:txBody>
      </p:sp>
    </p:spTree>
    <p:extLst>
      <p:ext uri="{BB962C8B-B14F-4D97-AF65-F5344CB8AC3E}">
        <p14:creationId xmlns:p14="http://schemas.microsoft.com/office/powerpoint/2010/main" val="12584586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7C9A5-C5EB-45FF-9622-B576DEF49D1A}"/>
              </a:ext>
            </a:extLst>
          </p:cNvPr>
          <p:cNvSpPr>
            <a:spLocks noGrp="1"/>
          </p:cNvSpPr>
          <p:nvPr>
            <p:ph type="title"/>
          </p:nvPr>
        </p:nvSpPr>
        <p:spPr/>
        <p:txBody>
          <a:bodyPr/>
          <a:lstStyle/>
          <a:p>
            <a:r>
              <a:rPr lang="es-ES"/>
              <a:t>Notificación de las lesiones y las enfermedades profesionales</a:t>
            </a:r>
          </a:p>
        </p:txBody>
      </p:sp>
      <p:sp>
        <p:nvSpPr>
          <p:cNvPr id="3" name="Content Placeholder 2">
            <a:extLst>
              <a:ext uri="{FF2B5EF4-FFF2-40B4-BE49-F238E27FC236}">
                <a16:creationId xmlns:a16="http://schemas.microsoft.com/office/drawing/2014/main" id="{ED3C67C8-2852-4C8F-BF56-D925F123C805}"/>
              </a:ext>
            </a:extLst>
          </p:cNvPr>
          <p:cNvSpPr>
            <a:spLocks noGrp="1"/>
          </p:cNvSpPr>
          <p:nvPr>
            <p:ph idx="1"/>
          </p:nvPr>
        </p:nvSpPr>
        <p:spPr>
          <a:xfrm>
            <a:off x="490537" y="1789246"/>
            <a:ext cx="9876206" cy="3482975"/>
          </a:xfrm>
        </p:spPr>
        <p:txBody>
          <a:bodyPr/>
          <a:lstStyle/>
          <a:p>
            <a:pPr lvl="2">
              <a:spcBef>
                <a:spcPts val="300"/>
              </a:spcBef>
              <a:spcAft>
                <a:spcPts val="300"/>
              </a:spcAft>
            </a:pPr>
            <a:r>
              <a:rPr lang="es-ES" dirty="0">
                <a:solidFill>
                  <a:srgbClr val="230050"/>
                </a:solidFill>
                <a:latin typeface="Arial" panose="020B0604020202020204" pitchFamily="34" charset="0"/>
                <a:ea typeface="Arial" panose="020B0604020202020204" pitchFamily="34" charset="0"/>
                <a:cs typeface="Arial" panose="020B0604020202020204" pitchFamily="34" charset="0"/>
              </a:rPr>
              <a:t>En la mayoría de los países, el registro y la notificación de los accidentes del trabajo y las enfermedades profesionales es una obligación que compete a las empresas</a:t>
            </a:r>
          </a:p>
          <a:p>
            <a:pPr lvl="3">
              <a:spcBef>
                <a:spcPts val="300"/>
              </a:spcBef>
              <a:spcAft>
                <a:spcPts val="300"/>
              </a:spcAft>
            </a:pPr>
            <a:r>
              <a:rPr lang="es-ES" dirty="0">
                <a:solidFill>
                  <a:srgbClr val="230050"/>
                </a:solidFill>
                <a:latin typeface="Arial" panose="020B0604020202020204" pitchFamily="34" charset="0"/>
                <a:ea typeface="Arial" panose="020B0604020202020204" pitchFamily="34" charset="0"/>
                <a:cs typeface="Arial" panose="020B0604020202020204" pitchFamily="34" charset="0"/>
              </a:rPr>
              <a:t>En los países en los que la COVID-19 ha sido reconocida como lesión profesional (accidente del trabajo o enfermedad profesional), debe ser notificada con arreglo a esta normativa</a:t>
            </a:r>
          </a:p>
          <a:p>
            <a:pPr lvl="2">
              <a:spcBef>
                <a:spcPts val="300"/>
              </a:spcBef>
              <a:spcAft>
                <a:spcPts val="300"/>
              </a:spcAft>
            </a:pPr>
            <a:r>
              <a:rPr lang="es-ES" dirty="0">
                <a:latin typeface="Arial" panose="020B0604020202020204" pitchFamily="34" charset="0"/>
                <a:ea typeface="Arial" panose="020B0604020202020204" pitchFamily="34" charset="0"/>
                <a:cs typeface="Arial" panose="020B0604020202020204" pitchFamily="34" charset="0"/>
              </a:rPr>
              <a:t>Un sistema eficaz de registro y notificación es importante y útil en situaciones de emergencia para permitir la recopilación de datos precisos e identificar rápidamente los grupos de casos</a:t>
            </a:r>
          </a:p>
          <a:p>
            <a:pPr lvl="2">
              <a:spcBef>
                <a:spcPts val="300"/>
              </a:spcBef>
              <a:spcAft>
                <a:spcPts val="300"/>
              </a:spcAft>
            </a:pPr>
            <a:r>
              <a:rPr lang="es-ES" dirty="0">
                <a:solidFill>
                  <a:srgbClr val="230050"/>
                </a:solidFill>
                <a:latin typeface="Arial" panose="020B0604020202020204" pitchFamily="34" charset="0"/>
                <a:ea typeface="Arial" panose="020B0604020202020204" pitchFamily="34" charset="0"/>
                <a:cs typeface="Arial" panose="020B0604020202020204" pitchFamily="34" charset="0"/>
              </a:rPr>
              <a:t>Para promover el cumplimiento de los requisitos de notificación, las autoridades competentes</a:t>
            </a:r>
            <a:r>
              <a:rPr lang="es-ES" dirty="0">
                <a:solidFill>
                  <a:srgbClr val="230050"/>
                </a:solidFill>
                <a:latin typeface="Arial" panose="020B0604020202020204" pitchFamily="34" charset="0"/>
                <a:ea typeface="Times New Roman" panose="02020603050405020304" pitchFamily="18" charset="0"/>
                <a:cs typeface="Arial" panose="020B0604020202020204" pitchFamily="34" charset="0"/>
              </a:rPr>
              <a:t>, en colaboración con los interlocutores sociales, tienen que educar a los empleadores y a los trabajadores sobre sus responsabilidades</a:t>
            </a:r>
          </a:p>
          <a:p>
            <a:pPr lvl="3">
              <a:spcBef>
                <a:spcPts val="300"/>
              </a:spcBef>
              <a:spcAft>
                <a:spcPts val="300"/>
              </a:spcAft>
            </a:pPr>
            <a:r>
              <a:rPr lang="es-ES" i="1" dirty="0">
                <a:solidFill>
                  <a:srgbClr val="230050"/>
                </a:solidFill>
                <a:latin typeface="Arial" panose="020B0604020202020204" pitchFamily="34" charset="0"/>
                <a:ea typeface="Times New Roman" panose="02020603050405020304" pitchFamily="18" charset="0"/>
                <a:cs typeface="Arial" panose="020B0604020202020204" pitchFamily="34" charset="0"/>
              </a:rPr>
              <a:t>En</a:t>
            </a:r>
            <a:r>
              <a:rPr lang="es-ES" i="1" dirty="0">
                <a:latin typeface="Arial" panose="020B0604020202020204" pitchFamily="34" charset="0"/>
                <a:ea typeface="Times New Roman" panose="02020603050405020304" pitchFamily="18" charset="0"/>
                <a:cs typeface="Arial" panose="020B0604020202020204" pitchFamily="34" charset="0"/>
              </a:rPr>
              <a:t> </a:t>
            </a:r>
            <a:r>
              <a:rPr lang="es-ES" b="1" i="1" dirty="0">
                <a:solidFill>
                  <a:srgbClr val="FF0000"/>
                </a:solidFill>
                <a:latin typeface="Arial" panose="020B0604020202020204" pitchFamily="34" charset="0"/>
                <a:ea typeface="Times New Roman" panose="02020603050405020304" pitchFamily="18" charset="0"/>
                <a:cs typeface="Arial" panose="020B0604020202020204" pitchFamily="34" charset="0"/>
              </a:rPr>
              <a:t>Irlanda del Norte</a:t>
            </a:r>
            <a:r>
              <a:rPr lang="es-ES" i="1" dirty="0">
                <a:latin typeface="Arial" panose="020B0604020202020204" pitchFamily="34" charset="0"/>
                <a:ea typeface="Times New Roman" panose="02020603050405020304" pitchFamily="18" charset="0"/>
                <a:cs typeface="Arial" panose="020B0604020202020204" pitchFamily="34" charset="0"/>
              </a:rPr>
              <a:t> </a:t>
            </a:r>
            <a:r>
              <a:rPr lang="es-ES" i="1" dirty="0">
                <a:solidFill>
                  <a:srgbClr val="230050"/>
                </a:solidFill>
                <a:latin typeface="Arial" panose="020B0604020202020204" pitchFamily="34" charset="0"/>
                <a:ea typeface="Times New Roman" panose="02020603050405020304" pitchFamily="18" charset="0"/>
                <a:cs typeface="Arial" panose="020B0604020202020204" pitchFamily="34" charset="0"/>
              </a:rPr>
              <a:t>(Reino Unido), la Dirección de Salud y Seguridad (HSE) proporciona una lista de criterios para orientar a los empleadores sobre cuándo deben notificar un caso de COVID-19 o un suceso peligroso al gobierno. </a:t>
            </a:r>
          </a:p>
          <a:p>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endParaRPr lang="en-GB" sz="2000" dirty="0"/>
          </a:p>
        </p:txBody>
      </p:sp>
      <p:sp>
        <p:nvSpPr>
          <p:cNvPr id="4" name="Date Placeholder 3">
            <a:extLst>
              <a:ext uri="{FF2B5EF4-FFF2-40B4-BE49-F238E27FC236}">
                <a16:creationId xmlns:a16="http://schemas.microsoft.com/office/drawing/2014/main" id="{34E8114D-C4C4-4277-8D31-7EF046F40B14}"/>
              </a:ext>
            </a:extLst>
          </p:cNvPr>
          <p:cNvSpPr>
            <a:spLocks noGrp="1"/>
          </p:cNvSpPr>
          <p:nvPr>
            <p:ph type="dt" sz="half" idx="10"/>
          </p:nvPr>
        </p:nvSpPr>
        <p:spPr/>
        <p:txBody>
          <a:bodyPr/>
          <a:lstStyle/>
          <a:p>
            <a:r>
              <a:rPr lang="es-ES"/>
              <a:t>Fecha: Lunes / 01 / Octubre / 2019</a:t>
            </a:r>
          </a:p>
        </p:txBody>
      </p:sp>
      <p:sp>
        <p:nvSpPr>
          <p:cNvPr id="5" name="Footer Placeholder 4">
            <a:extLst>
              <a:ext uri="{FF2B5EF4-FFF2-40B4-BE49-F238E27FC236}">
                <a16:creationId xmlns:a16="http://schemas.microsoft.com/office/drawing/2014/main" id="{0DE27044-507A-48B7-8B4A-40549572C84F}"/>
              </a:ext>
            </a:extLst>
          </p:cNvPr>
          <p:cNvSpPr>
            <a:spLocks noGrp="1"/>
          </p:cNvSpPr>
          <p:nvPr>
            <p:ph type="ftr" sz="quarter" idx="11"/>
          </p:nvPr>
        </p:nvSpPr>
        <p:spPr/>
        <p:txBody>
          <a:bodyPr/>
          <a:lstStyle/>
          <a:p>
            <a:r>
              <a:rPr lang="es-ES"/>
              <a:t>Promover la justicia social y el trabajo decente</a:t>
            </a:r>
          </a:p>
        </p:txBody>
      </p:sp>
      <p:sp>
        <p:nvSpPr>
          <p:cNvPr id="6" name="Slide Number Placeholder 5">
            <a:extLst>
              <a:ext uri="{FF2B5EF4-FFF2-40B4-BE49-F238E27FC236}">
                <a16:creationId xmlns:a16="http://schemas.microsoft.com/office/drawing/2014/main" id="{B05695C2-68D0-4DCD-9272-998EB3B5F3A8}"/>
              </a:ext>
            </a:extLst>
          </p:cNvPr>
          <p:cNvSpPr>
            <a:spLocks noGrp="1"/>
          </p:cNvSpPr>
          <p:nvPr>
            <p:ph type="sldNum" sz="quarter" idx="12"/>
          </p:nvPr>
        </p:nvSpPr>
        <p:spPr/>
        <p:txBody>
          <a:bodyPr/>
          <a:lstStyle/>
          <a:p>
            <a:fld id="{856227C0-AD57-4F9B-BAE3-EEFB0D0EE427}" type="slidenum">
              <a:rPr lang="en-GB" smtClean="0"/>
              <a:t>40</a:t>
            </a:fld>
            <a:endParaRPr lang="en-GB"/>
          </a:p>
        </p:txBody>
      </p:sp>
      <p:pic>
        <p:nvPicPr>
          <p:cNvPr id="7" name="Picture 6">
            <a:extLst>
              <a:ext uri="{FF2B5EF4-FFF2-40B4-BE49-F238E27FC236}">
                <a16:creationId xmlns:a16="http://schemas.microsoft.com/office/drawing/2014/main" id="{C3D18ACF-B670-D241-B729-BCAB066ABAA6}"/>
              </a:ext>
            </a:extLst>
          </p:cNvPr>
          <p:cNvPicPr>
            <a:picLocks noChangeAspect="1"/>
          </p:cNvPicPr>
          <p:nvPr/>
        </p:nvPicPr>
        <p:blipFill>
          <a:blip r:embed="rId2"/>
          <a:stretch>
            <a:fillRect/>
          </a:stretch>
        </p:blipFill>
        <p:spPr>
          <a:xfrm>
            <a:off x="175782" y="5360988"/>
            <a:ext cx="629509" cy="554567"/>
          </a:xfrm>
          <a:prstGeom prst="rect">
            <a:avLst/>
          </a:prstGeom>
        </p:spPr>
      </p:pic>
    </p:spTree>
    <p:extLst>
      <p:ext uri="{BB962C8B-B14F-4D97-AF65-F5344CB8AC3E}">
        <p14:creationId xmlns:p14="http://schemas.microsoft.com/office/powerpoint/2010/main" val="4185604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FF981-8EF3-4507-AEC8-A91B4A7CBACC}"/>
              </a:ext>
            </a:extLst>
          </p:cNvPr>
          <p:cNvSpPr>
            <a:spLocks noGrp="1"/>
          </p:cNvSpPr>
          <p:nvPr>
            <p:ph type="title"/>
          </p:nvPr>
        </p:nvSpPr>
        <p:spPr/>
        <p:txBody>
          <a:bodyPr/>
          <a:lstStyle/>
          <a:p>
            <a:r>
              <a:rPr lang="es-ES"/>
              <a:t>Recopilación de otros datos e información sobre SST en tiempos de crisis</a:t>
            </a:r>
          </a:p>
        </p:txBody>
      </p:sp>
      <p:sp>
        <p:nvSpPr>
          <p:cNvPr id="3" name="Content Placeholder 2">
            <a:extLst>
              <a:ext uri="{FF2B5EF4-FFF2-40B4-BE49-F238E27FC236}">
                <a16:creationId xmlns:a16="http://schemas.microsoft.com/office/drawing/2014/main" id="{CCD00C4B-A024-4F0F-BEA9-050BA903E0E6}"/>
              </a:ext>
            </a:extLst>
          </p:cNvPr>
          <p:cNvSpPr>
            <a:spLocks noGrp="1"/>
          </p:cNvSpPr>
          <p:nvPr>
            <p:ph idx="1"/>
          </p:nvPr>
        </p:nvSpPr>
        <p:spPr>
          <a:xfrm>
            <a:off x="490538" y="2143195"/>
            <a:ext cx="10014429" cy="3482975"/>
          </a:xfrm>
        </p:spPr>
        <p:txBody>
          <a:bodyPr/>
          <a:lstStyle/>
          <a:p>
            <a:pPr lvl="2">
              <a:spcBef>
                <a:spcPts val="300"/>
              </a:spcBef>
              <a:spcAft>
                <a:spcPts val="300"/>
              </a:spcAft>
            </a:pPr>
            <a:r>
              <a:rPr lang="es-ES" sz="1800" dirty="0">
                <a:solidFill>
                  <a:srgbClr val="230050"/>
                </a:solidFill>
                <a:latin typeface="Arial" panose="020B0604020202020204" pitchFamily="34" charset="0"/>
                <a:ea typeface="Times New Roman" panose="02020603050405020304" pitchFamily="18" charset="0"/>
                <a:cs typeface="Arial" panose="020B0604020202020204" pitchFamily="34" charset="0"/>
              </a:rPr>
              <a:t>Las </a:t>
            </a:r>
            <a:r>
              <a:rPr lang="es-ES" sz="1800" b="1" dirty="0">
                <a:solidFill>
                  <a:srgbClr val="230050"/>
                </a:solidFill>
                <a:latin typeface="Arial" panose="020B0604020202020204" pitchFamily="34" charset="0"/>
                <a:ea typeface="Times New Roman" panose="02020603050405020304" pitchFamily="18" charset="0"/>
                <a:cs typeface="Arial" panose="020B0604020202020204" pitchFamily="34" charset="0"/>
              </a:rPr>
              <a:t>estadísticas de la inspección del trabajo </a:t>
            </a:r>
            <a:r>
              <a:rPr lang="es-ES" sz="1800" dirty="0">
                <a:solidFill>
                  <a:srgbClr val="230050"/>
                </a:solidFill>
                <a:latin typeface="Arial" panose="020B0604020202020204" pitchFamily="34" charset="0"/>
                <a:ea typeface="Times New Roman" panose="02020603050405020304" pitchFamily="18" charset="0"/>
                <a:cs typeface="Arial" panose="020B0604020202020204" pitchFamily="34" charset="0"/>
              </a:rPr>
              <a:t>pueden proporcionar datos sobre los accidentes del trabajo y las enfermedades profesionales, el cumplimiento de la normativa, y otras cuestiones relacionadas con la SST</a:t>
            </a:r>
          </a:p>
          <a:p>
            <a:pPr lvl="2">
              <a:spcBef>
                <a:spcPts val="300"/>
              </a:spcBef>
              <a:spcAft>
                <a:spcPts val="300"/>
              </a:spcAft>
            </a:pPr>
            <a:r>
              <a:rPr lang="es-ES" sz="1800" dirty="0">
                <a:solidFill>
                  <a:srgbClr val="230050"/>
                </a:solidFill>
                <a:latin typeface="Arial" panose="020B0604020202020204" pitchFamily="34" charset="0"/>
                <a:ea typeface="Arial" panose="020B0604020202020204" pitchFamily="34" charset="0"/>
                <a:cs typeface="Arial" panose="020B0604020202020204" pitchFamily="34" charset="0"/>
              </a:rPr>
              <a:t>Se pueden realizar </a:t>
            </a:r>
            <a:r>
              <a:rPr lang="es-ES" sz="1800" b="1" dirty="0">
                <a:solidFill>
                  <a:srgbClr val="230050"/>
                </a:solidFill>
                <a:latin typeface="Arial" panose="020B0604020202020204" pitchFamily="34" charset="0"/>
                <a:ea typeface="Arial" panose="020B0604020202020204" pitchFamily="34" charset="0"/>
                <a:cs typeface="Arial" panose="020B0604020202020204" pitchFamily="34" charset="0"/>
              </a:rPr>
              <a:t>encuestas y estudios</a:t>
            </a:r>
            <a:r>
              <a:rPr lang="es-ES" sz="1800" dirty="0">
                <a:solidFill>
                  <a:srgbClr val="230050"/>
                </a:solidFill>
                <a:latin typeface="Arial" panose="020B0604020202020204" pitchFamily="34" charset="0"/>
                <a:ea typeface="Arial" panose="020B0604020202020204" pitchFamily="34" charset="0"/>
                <a:cs typeface="Arial" panose="020B0604020202020204" pitchFamily="34" charset="0"/>
              </a:rPr>
              <a:t>, tanto generales como por sectores, sobre los aspectos críticos de la organización y la aplicación de las medidas de prevención en las empresas</a:t>
            </a:r>
          </a:p>
          <a:p>
            <a:pPr lvl="3">
              <a:spcBef>
                <a:spcPts val="300"/>
              </a:spcBef>
              <a:spcAft>
                <a:spcPts val="300"/>
              </a:spcAft>
            </a:pPr>
            <a:r>
              <a:rPr lang="es-ES" sz="1800" dirty="0">
                <a:solidFill>
                  <a:srgbClr val="230050"/>
                </a:solidFill>
                <a:latin typeface="Arial" panose="020B0604020202020204" pitchFamily="34" charset="0"/>
                <a:ea typeface="Arial" panose="020B0604020202020204" pitchFamily="34" charset="0"/>
                <a:cs typeface="Arial" panose="020B0604020202020204" pitchFamily="34" charset="0"/>
              </a:rPr>
              <a:t>Los </a:t>
            </a:r>
            <a:r>
              <a:rPr lang="es-ES" sz="1800" b="1" dirty="0">
                <a:solidFill>
                  <a:srgbClr val="230050"/>
                </a:solidFill>
                <a:latin typeface="Arial" panose="020B0604020202020204" pitchFamily="34" charset="0"/>
                <a:ea typeface="Arial" panose="020B0604020202020204" pitchFamily="34" charset="0"/>
                <a:cs typeface="Arial" panose="020B0604020202020204" pitchFamily="34" charset="0"/>
              </a:rPr>
              <a:t>interlocutores sociales </a:t>
            </a:r>
            <a:r>
              <a:rPr lang="es-ES" sz="1800" dirty="0">
                <a:solidFill>
                  <a:srgbClr val="230050"/>
                </a:solidFill>
                <a:latin typeface="Arial" panose="020B0604020202020204" pitchFamily="34" charset="0"/>
                <a:ea typeface="Arial" panose="020B0604020202020204" pitchFamily="34" charset="0"/>
                <a:cs typeface="Arial" panose="020B0604020202020204" pitchFamily="34" charset="0"/>
              </a:rPr>
              <a:t>pueden realizar encuestas para recopilar datos sobre las percepciones y las experiencias de sus miembros. </a:t>
            </a:r>
          </a:p>
          <a:p>
            <a:pPr lvl="3">
              <a:spcBef>
                <a:spcPts val="300"/>
              </a:spcBef>
              <a:spcAft>
                <a:spcPts val="300"/>
              </a:spcAft>
            </a:pPr>
            <a:r>
              <a:rPr lang="es-ES" sz="1800" i="1" dirty="0">
                <a:latin typeface="Arial" panose="020B0604020202020204" pitchFamily="34" charset="0"/>
                <a:ea typeface="Times New Roman" panose="02020603050405020304" pitchFamily="18" charset="0"/>
                <a:cs typeface="Arial" panose="020B0604020202020204" pitchFamily="34" charset="0"/>
              </a:rPr>
              <a:t>Una encuesta mundial realizada por</a:t>
            </a:r>
            <a:r>
              <a:rPr lang="es-ES" sz="1800" i="1" dirty="0">
                <a:solidFill>
                  <a:srgbClr val="230050"/>
                </a:solidFill>
                <a:latin typeface="Arial" panose="020B0604020202020204" pitchFamily="34" charset="0"/>
                <a:ea typeface="Times New Roman" panose="02020603050405020304" pitchFamily="18" charset="0"/>
                <a:cs typeface="Arial" panose="020B0604020202020204" pitchFamily="34" charset="0"/>
              </a:rPr>
              <a:t> el sindicato</a:t>
            </a:r>
            <a:r>
              <a:rPr lang="es-ES" sz="1800" i="1" dirty="0">
                <a:solidFill>
                  <a:srgbClr val="FF0000"/>
                </a:solidFill>
                <a:latin typeface="Arial" panose="020B0604020202020204" pitchFamily="34" charset="0"/>
                <a:ea typeface="Times New Roman" panose="02020603050405020304" pitchFamily="18" charset="0"/>
                <a:cs typeface="Arial" panose="020B0604020202020204" pitchFamily="34" charset="0"/>
              </a:rPr>
              <a:t> UNI</a:t>
            </a:r>
            <a:r>
              <a:rPr lang="es-ES" sz="1800" i="1" dirty="0">
                <a:solidFill>
                  <a:srgbClr val="230050"/>
                </a:solidFill>
                <a:latin typeface="Arial" panose="020B0604020202020204" pitchFamily="34" charset="0"/>
                <a:ea typeface="Times New Roman" panose="02020603050405020304" pitchFamily="18" charset="0"/>
                <a:cs typeface="Arial" panose="020B0604020202020204" pitchFamily="34" charset="0"/>
              </a:rPr>
              <a:t> ha examinado las respuestas y experiencias en relación con la COVID-19 de sindicatos de todo el mundo, y más del 60 por ciento de los trabajadores que respondieron señalaron que sufrieron escasez de EPP y de desinfectantes.</a:t>
            </a:r>
          </a:p>
          <a:p>
            <a:pPr lvl="3">
              <a:spcBef>
                <a:spcPts val="300"/>
              </a:spcBef>
              <a:spcAft>
                <a:spcPts val="300"/>
              </a:spcAft>
            </a:pPr>
            <a:r>
              <a:rPr lang="es-ES" sz="1800" i="1" dirty="0">
                <a:solidFill>
                  <a:srgbClr val="230050"/>
                </a:solidFill>
                <a:latin typeface="Arial" panose="020B0604020202020204" pitchFamily="34" charset="0"/>
                <a:ea typeface="Times New Roman" panose="02020603050405020304" pitchFamily="18" charset="0"/>
                <a:cs typeface="Arial" panose="020B0604020202020204" pitchFamily="34" charset="0"/>
              </a:rPr>
              <a:t>La </a:t>
            </a:r>
            <a:r>
              <a:rPr lang="es-ES" sz="1800" i="1" dirty="0">
                <a:solidFill>
                  <a:srgbClr val="FF0000"/>
                </a:solidFill>
                <a:latin typeface="Arial" panose="020B0604020202020204" pitchFamily="34" charset="0"/>
                <a:ea typeface="Times New Roman" panose="02020603050405020304" pitchFamily="18" charset="0"/>
                <a:cs typeface="Arial" panose="020B0604020202020204" pitchFamily="34" charset="0"/>
              </a:rPr>
              <a:t>Organización Internacional de Empleadores </a:t>
            </a:r>
            <a:r>
              <a:rPr lang="es-ES" sz="1800" i="1" dirty="0">
                <a:solidFill>
                  <a:srgbClr val="230050"/>
                </a:solidFill>
                <a:latin typeface="Arial" panose="020B0604020202020204" pitchFamily="34" charset="0"/>
                <a:ea typeface="Times New Roman" panose="02020603050405020304" pitchFamily="18" charset="0"/>
                <a:cs typeface="Arial" panose="020B0604020202020204" pitchFamily="34" charset="0"/>
              </a:rPr>
              <a:t>(OIE) elaboró una encuesta conjunta con la OIT en la que se analizaban los retos a que se enfrentan las empresas y las repercusiones sufridas durante la pandemia, así como sus respuestas, inclusive en materia de SST.</a:t>
            </a:r>
          </a:p>
        </p:txBody>
      </p:sp>
      <p:sp>
        <p:nvSpPr>
          <p:cNvPr id="4" name="Date Placeholder 3">
            <a:extLst>
              <a:ext uri="{FF2B5EF4-FFF2-40B4-BE49-F238E27FC236}">
                <a16:creationId xmlns:a16="http://schemas.microsoft.com/office/drawing/2014/main" id="{C8DB337A-034F-45BE-A24F-4E500E2D401E}"/>
              </a:ext>
            </a:extLst>
          </p:cNvPr>
          <p:cNvSpPr>
            <a:spLocks noGrp="1"/>
          </p:cNvSpPr>
          <p:nvPr>
            <p:ph type="dt" sz="half" idx="10"/>
          </p:nvPr>
        </p:nvSpPr>
        <p:spPr/>
        <p:txBody>
          <a:bodyPr/>
          <a:lstStyle/>
          <a:p>
            <a:r>
              <a:rPr lang="es-ES"/>
              <a:t>Fecha: Lunes / 01 / Octubre / 2019</a:t>
            </a:r>
          </a:p>
        </p:txBody>
      </p:sp>
      <p:sp>
        <p:nvSpPr>
          <p:cNvPr id="6" name="Slide Number Placeholder 5">
            <a:extLst>
              <a:ext uri="{FF2B5EF4-FFF2-40B4-BE49-F238E27FC236}">
                <a16:creationId xmlns:a16="http://schemas.microsoft.com/office/drawing/2014/main" id="{B084DD63-D4DA-4362-8A21-467A5A67E568}"/>
              </a:ext>
            </a:extLst>
          </p:cNvPr>
          <p:cNvSpPr>
            <a:spLocks noGrp="1"/>
          </p:cNvSpPr>
          <p:nvPr>
            <p:ph type="sldNum" sz="quarter" idx="12"/>
          </p:nvPr>
        </p:nvSpPr>
        <p:spPr/>
        <p:txBody>
          <a:bodyPr/>
          <a:lstStyle/>
          <a:p>
            <a:fld id="{856227C0-AD57-4F9B-BAE3-EEFB0D0EE427}" type="slidenum">
              <a:rPr lang="en-GB" smtClean="0"/>
              <a:t>41</a:t>
            </a:fld>
            <a:endParaRPr lang="en-GB"/>
          </a:p>
        </p:txBody>
      </p:sp>
    </p:spTree>
    <p:extLst>
      <p:ext uri="{BB962C8B-B14F-4D97-AF65-F5344CB8AC3E}">
        <p14:creationId xmlns:p14="http://schemas.microsoft.com/office/powerpoint/2010/main" val="3868304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0019F-0618-4D8E-87FC-EE5B820DDA60}"/>
              </a:ext>
            </a:extLst>
          </p:cNvPr>
          <p:cNvSpPr>
            <a:spLocks noGrp="1"/>
          </p:cNvSpPr>
          <p:nvPr>
            <p:ph type="title"/>
          </p:nvPr>
        </p:nvSpPr>
        <p:spPr/>
        <p:txBody>
          <a:bodyPr/>
          <a:lstStyle/>
          <a:p>
            <a:r>
              <a:rPr lang="es-ES"/>
              <a:t>Investigaciones sobre la SST y la COVID-19</a:t>
            </a:r>
          </a:p>
        </p:txBody>
      </p:sp>
      <p:sp>
        <p:nvSpPr>
          <p:cNvPr id="3" name="Content Placeholder 2">
            <a:extLst>
              <a:ext uri="{FF2B5EF4-FFF2-40B4-BE49-F238E27FC236}">
                <a16:creationId xmlns:a16="http://schemas.microsoft.com/office/drawing/2014/main" id="{873BF0A2-C78A-44CC-962C-CECC1F2B483D}"/>
              </a:ext>
            </a:extLst>
          </p:cNvPr>
          <p:cNvSpPr>
            <a:spLocks noGrp="1"/>
          </p:cNvSpPr>
          <p:nvPr>
            <p:ph idx="1"/>
          </p:nvPr>
        </p:nvSpPr>
        <p:spPr>
          <a:xfrm>
            <a:off x="490538" y="1842409"/>
            <a:ext cx="10003797" cy="3482975"/>
          </a:xfrm>
        </p:spPr>
        <p:txBody>
          <a:bodyPr/>
          <a:lstStyle/>
          <a:p>
            <a:pPr lvl="2">
              <a:spcBef>
                <a:spcPts val="300"/>
              </a:spcBef>
              <a:spcAft>
                <a:spcPts val="300"/>
              </a:spcAft>
            </a:pPr>
            <a:r>
              <a:rPr lang="es-ES" dirty="0">
                <a:solidFill>
                  <a:srgbClr val="230050"/>
                </a:solidFill>
                <a:latin typeface="Arial" panose="020B0604020202020204" pitchFamily="34" charset="0"/>
                <a:ea typeface="Arial" panose="020B0604020202020204" pitchFamily="34" charset="0"/>
                <a:cs typeface="Arial" panose="020B0604020202020204" pitchFamily="34" charset="0"/>
              </a:rPr>
              <a:t>Son necesarias para conocer mejor la realidad de las situaciones de SST</a:t>
            </a:r>
          </a:p>
          <a:p>
            <a:pPr lvl="2">
              <a:spcBef>
                <a:spcPts val="300"/>
              </a:spcBef>
              <a:spcAft>
                <a:spcPts val="300"/>
              </a:spcAft>
            </a:pPr>
            <a:r>
              <a:rPr lang="es-ES" dirty="0">
                <a:solidFill>
                  <a:srgbClr val="230050"/>
                </a:solidFill>
                <a:latin typeface="Arial" panose="020B0604020202020204" pitchFamily="34" charset="0"/>
                <a:ea typeface="Arial" panose="020B0604020202020204" pitchFamily="34" charset="0"/>
                <a:cs typeface="Arial" panose="020B0604020202020204" pitchFamily="34" charset="0"/>
              </a:rPr>
              <a:t>Son muy relevantes para la formulación y la actualización de la normativa, especialmente para: </a:t>
            </a:r>
          </a:p>
          <a:p>
            <a:pPr lvl="3">
              <a:spcBef>
                <a:spcPts val="300"/>
              </a:spcBef>
              <a:spcAft>
                <a:spcPts val="300"/>
              </a:spcAft>
            </a:pPr>
            <a:r>
              <a:rPr lang="es-ES" dirty="0">
                <a:solidFill>
                  <a:srgbClr val="230050"/>
                </a:solidFill>
                <a:latin typeface="Arial" panose="020B0604020202020204" pitchFamily="34" charset="0"/>
                <a:ea typeface="Arial" panose="020B0604020202020204" pitchFamily="34" charset="0"/>
                <a:cs typeface="Arial" panose="020B0604020202020204" pitchFamily="34" charset="0"/>
              </a:rPr>
              <a:t>identificar los riesgos específicos de un determinado </a:t>
            </a:r>
            <a:r>
              <a:rPr lang="es-ES" b="1" dirty="0">
                <a:solidFill>
                  <a:srgbClr val="230050"/>
                </a:solidFill>
                <a:latin typeface="Arial" panose="020B0604020202020204" pitchFamily="34" charset="0"/>
                <a:ea typeface="Arial" panose="020B0604020202020204" pitchFamily="34" charset="0"/>
                <a:cs typeface="Arial" panose="020B0604020202020204" pitchFamily="34" charset="0"/>
              </a:rPr>
              <a:t>sector</a:t>
            </a:r>
            <a:r>
              <a:rPr lang="es-ES" dirty="0">
                <a:solidFill>
                  <a:srgbClr val="230050"/>
                </a:solidFill>
                <a:latin typeface="Arial" panose="020B0604020202020204" pitchFamily="34" charset="0"/>
                <a:ea typeface="Arial" panose="020B0604020202020204" pitchFamily="34" charset="0"/>
                <a:cs typeface="Arial" panose="020B0604020202020204" pitchFamily="34" charset="0"/>
              </a:rPr>
              <a:t> o industria (tanto la exposición al virus como otros riesgos asociados) y las soluciones eficaces para mitigarlos o eliminarlos</a:t>
            </a:r>
          </a:p>
          <a:p>
            <a:pPr lvl="3">
              <a:spcBef>
                <a:spcPts val="300"/>
              </a:spcBef>
              <a:spcAft>
                <a:spcPts val="300"/>
              </a:spcAft>
            </a:pPr>
            <a:r>
              <a:rPr lang="es-ES" dirty="0">
                <a:solidFill>
                  <a:srgbClr val="230050"/>
                </a:solidFill>
                <a:latin typeface="Arial" panose="020B0604020202020204" pitchFamily="34" charset="0"/>
                <a:ea typeface="Arial" panose="020B0604020202020204" pitchFamily="34" charset="0"/>
                <a:cs typeface="Arial" panose="020B0604020202020204" pitchFamily="34" charset="0"/>
              </a:rPr>
              <a:t>profundizar en el conocimiento de la </a:t>
            </a:r>
            <a:r>
              <a:rPr lang="es-ES" b="1" dirty="0">
                <a:solidFill>
                  <a:srgbClr val="230050"/>
                </a:solidFill>
                <a:latin typeface="Arial" panose="020B0604020202020204" pitchFamily="34" charset="0"/>
                <a:ea typeface="Arial" panose="020B0604020202020204" pitchFamily="34" charset="0"/>
                <a:cs typeface="Arial" panose="020B0604020202020204" pitchFamily="34" charset="0"/>
              </a:rPr>
              <a:t>situación de determinados grupos de trabajadores</a:t>
            </a:r>
            <a:r>
              <a:rPr lang="es-ES" dirty="0">
                <a:solidFill>
                  <a:srgbClr val="230050"/>
                </a:solidFill>
                <a:latin typeface="Arial" panose="020B0604020202020204" pitchFamily="34" charset="0"/>
                <a:ea typeface="Arial" panose="020B0604020202020204" pitchFamily="34" charset="0"/>
                <a:cs typeface="Arial" panose="020B0604020202020204" pitchFamily="34" charset="0"/>
              </a:rPr>
              <a:t> que se presume están expuestos a riesgos especiales o inusualmente graves</a:t>
            </a:r>
          </a:p>
          <a:p>
            <a:pPr lvl="3">
              <a:spcBef>
                <a:spcPts val="300"/>
              </a:spcBef>
              <a:spcAft>
                <a:spcPts val="300"/>
              </a:spcAft>
            </a:pPr>
            <a:r>
              <a:rPr lang="es-ES" dirty="0">
                <a:solidFill>
                  <a:srgbClr val="230050"/>
                </a:solidFill>
                <a:latin typeface="Arial" panose="020B0604020202020204" pitchFamily="34" charset="0"/>
                <a:ea typeface="Arial" panose="020B0604020202020204" pitchFamily="34" charset="0"/>
                <a:cs typeface="Arial" panose="020B0604020202020204" pitchFamily="34" charset="0"/>
              </a:rPr>
              <a:t>identificar y evaluar </a:t>
            </a:r>
            <a:r>
              <a:rPr lang="es-ES" b="1" dirty="0">
                <a:solidFill>
                  <a:srgbClr val="230050"/>
                </a:solidFill>
                <a:latin typeface="Arial" panose="020B0604020202020204" pitchFamily="34" charset="0"/>
                <a:ea typeface="Arial" panose="020B0604020202020204" pitchFamily="34" charset="0"/>
                <a:cs typeface="Arial" panose="020B0604020202020204" pitchFamily="34" charset="0"/>
              </a:rPr>
              <a:t>las consecuencias para la salud </a:t>
            </a:r>
            <a:r>
              <a:rPr lang="es-ES" dirty="0">
                <a:solidFill>
                  <a:srgbClr val="230050"/>
                </a:solidFill>
                <a:latin typeface="Arial" panose="020B0604020202020204" pitchFamily="34" charset="0"/>
                <a:ea typeface="Arial" panose="020B0604020202020204" pitchFamily="34" charset="0"/>
                <a:cs typeface="Arial" panose="020B0604020202020204" pitchFamily="34" charset="0"/>
              </a:rPr>
              <a:t>a corto y largo plazo (incluidas las derivadas de otros riesgos y situaciones de trabajo relacionados)</a:t>
            </a:r>
          </a:p>
          <a:p>
            <a:pPr lvl="3">
              <a:spcBef>
                <a:spcPts val="300"/>
              </a:spcBef>
              <a:spcAft>
                <a:spcPts val="300"/>
              </a:spcAft>
            </a:pPr>
            <a:r>
              <a:rPr lang="es-ES" dirty="0">
                <a:solidFill>
                  <a:srgbClr val="230050"/>
                </a:solidFill>
                <a:latin typeface="Arial" panose="020B0604020202020204" pitchFamily="34" charset="0"/>
                <a:ea typeface="Arial" panose="020B0604020202020204" pitchFamily="34" charset="0"/>
                <a:cs typeface="Arial" panose="020B0604020202020204" pitchFamily="34" charset="0"/>
              </a:rPr>
              <a:t>evaluar </a:t>
            </a:r>
            <a:r>
              <a:rPr lang="es-ES" b="1" dirty="0">
                <a:solidFill>
                  <a:srgbClr val="230050"/>
                </a:solidFill>
                <a:latin typeface="Arial" panose="020B0604020202020204" pitchFamily="34" charset="0"/>
                <a:ea typeface="Arial" panose="020B0604020202020204" pitchFamily="34" charset="0"/>
                <a:cs typeface="Arial" panose="020B0604020202020204" pitchFamily="34" charset="0"/>
              </a:rPr>
              <a:t>el cumplimiento</a:t>
            </a:r>
            <a:r>
              <a:rPr lang="es-ES" dirty="0">
                <a:solidFill>
                  <a:srgbClr val="230050"/>
                </a:solidFill>
                <a:latin typeface="Arial" panose="020B0604020202020204" pitchFamily="34" charset="0"/>
                <a:ea typeface="Arial" panose="020B0604020202020204" pitchFamily="34" charset="0"/>
                <a:cs typeface="Arial" panose="020B0604020202020204" pitchFamily="34" charset="0"/>
              </a:rPr>
              <a:t> y determinar la eficacia de las disposiciones legales por sector, región y tipo de empresa, con el fin de aumentar la adhesión de los titulares de derechos</a:t>
            </a:r>
          </a:p>
        </p:txBody>
      </p:sp>
      <p:sp>
        <p:nvSpPr>
          <p:cNvPr id="4" name="Date Placeholder 3">
            <a:extLst>
              <a:ext uri="{FF2B5EF4-FFF2-40B4-BE49-F238E27FC236}">
                <a16:creationId xmlns:a16="http://schemas.microsoft.com/office/drawing/2014/main" id="{819F67AE-AD29-43B9-B5F7-90DF3FDF294F}"/>
              </a:ext>
            </a:extLst>
          </p:cNvPr>
          <p:cNvSpPr>
            <a:spLocks noGrp="1"/>
          </p:cNvSpPr>
          <p:nvPr>
            <p:ph type="dt" sz="half" idx="10"/>
          </p:nvPr>
        </p:nvSpPr>
        <p:spPr/>
        <p:txBody>
          <a:bodyPr/>
          <a:lstStyle/>
          <a:p>
            <a:r>
              <a:rPr lang="es-ES"/>
              <a:t>Fecha: Lunes / 01 / Octubre / 2019</a:t>
            </a:r>
          </a:p>
        </p:txBody>
      </p:sp>
      <p:sp>
        <p:nvSpPr>
          <p:cNvPr id="6" name="Slide Number Placeholder 5">
            <a:extLst>
              <a:ext uri="{FF2B5EF4-FFF2-40B4-BE49-F238E27FC236}">
                <a16:creationId xmlns:a16="http://schemas.microsoft.com/office/drawing/2014/main" id="{54C47DD6-35E5-4D6E-9BE9-8441396FFDDC}"/>
              </a:ext>
            </a:extLst>
          </p:cNvPr>
          <p:cNvSpPr>
            <a:spLocks noGrp="1"/>
          </p:cNvSpPr>
          <p:nvPr>
            <p:ph type="sldNum" sz="quarter" idx="12"/>
          </p:nvPr>
        </p:nvSpPr>
        <p:spPr/>
        <p:txBody>
          <a:bodyPr/>
          <a:lstStyle/>
          <a:p>
            <a:fld id="{856227C0-AD57-4F9B-BAE3-EEFB0D0EE427}" type="slidenum">
              <a:rPr lang="en-GB" smtClean="0"/>
              <a:t>42</a:t>
            </a:fld>
            <a:endParaRPr lang="en-GB"/>
          </a:p>
        </p:txBody>
      </p:sp>
    </p:spTree>
    <p:extLst>
      <p:ext uri="{BB962C8B-B14F-4D97-AF65-F5344CB8AC3E}">
        <p14:creationId xmlns:p14="http://schemas.microsoft.com/office/powerpoint/2010/main" val="29978051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0DBA226-488B-434F-86EF-689E079560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AC2E0E9-AD43-4E38-8D5B-E608E83A94CA}"/>
              </a:ext>
            </a:extLst>
          </p:cNvPr>
          <p:cNvSpPr>
            <a:spLocks noGrp="1"/>
          </p:cNvSpPr>
          <p:nvPr>
            <p:ph type="title"/>
          </p:nvPr>
        </p:nvSpPr>
        <p:spPr>
          <a:xfrm>
            <a:off x="6540683" y="3785049"/>
            <a:ext cx="5160779" cy="2623842"/>
          </a:xfrm>
        </p:spPr>
        <p:txBody>
          <a:bodyPr/>
          <a:lstStyle/>
          <a:p>
            <a:r>
              <a:rPr lang="es-ES" dirty="0"/>
              <a:t>6. Fortalecimiento de los sistemas de gestión de la SST a nivel de empresa</a:t>
            </a:r>
            <a:endParaRPr lang="en-GB" dirty="0"/>
          </a:p>
        </p:txBody>
      </p:sp>
      <p:sp>
        <p:nvSpPr>
          <p:cNvPr id="4" name="Date Placeholder 3">
            <a:extLst>
              <a:ext uri="{FF2B5EF4-FFF2-40B4-BE49-F238E27FC236}">
                <a16:creationId xmlns:a16="http://schemas.microsoft.com/office/drawing/2014/main" id="{20683D1D-DF22-4A61-A831-40883F0C9812}"/>
              </a:ext>
            </a:extLst>
          </p:cNvPr>
          <p:cNvSpPr>
            <a:spLocks noGrp="1"/>
          </p:cNvSpPr>
          <p:nvPr>
            <p:ph type="dt" sz="half" idx="10"/>
          </p:nvPr>
        </p:nvSpPr>
        <p:spPr/>
        <p:txBody>
          <a:bodyPr/>
          <a:lstStyle/>
          <a:p>
            <a:r>
              <a:rPr lang="en-GB"/>
              <a:t>Date: Monday / 01 / October / 2019</a:t>
            </a:r>
          </a:p>
        </p:txBody>
      </p:sp>
      <p:sp>
        <p:nvSpPr>
          <p:cNvPr id="5" name="Footer Placeholder 4">
            <a:extLst>
              <a:ext uri="{FF2B5EF4-FFF2-40B4-BE49-F238E27FC236}">
                <a16:creationId xmlns:a16="http://schemas.microsoft.com/office/drawing/2014/main" id="{138DF580-6A93-4614-9886-9A8362B6FDCF}"/>
              </a:ext>
            </a:extLst>
          </p:cNvPr>
          <p:cNvSpPr>
            <a:spLocks noGrp="1"/>
          </p:cNvSpPr>
          <p:nvPr>
            <p:ph type="ftr" sz="quarter" idx="11"/>
          </p:nvPr>
        </p:nvSpPr>
        <p:spPr/>
        <p:txBody>
          <a:bodyPr/>
          <a:lstStyle/>
          <a:p>
            <a:r>
              <a:rPr lang="en-GB"/>
              <a:t>Advancing social justice, promoting decent work</a:t>
            </a:r>
          </a:p>
        </p:txBody>
      </p:sp>
      <p:sp>
        <p:nvSpPr>
          <p:cNvPr id="6" name="Slide Number Placeholder 5">
            <a:extLst>
              <a:ext uri="{FF2B5EF4-FFF2-40B4-BE49-F238E27FC236}">
                <a16:creationId xmlns:a16="http://schemas.microsoft.com/office/drawing/2014/main" id="{40CD0BD0-B20F-4076-93E4-45ABEB747DE0}"/>
              </a:ext>
            </a:extLst>
          </p:cNvPr>
          <p:cNvSpPr>
            <a:spLocks noGrp="1"/>
          </p:cNvSpPr>
          <p:nvPr>
            <p:ph type="sldNum" sz="quarter" idx="12"/>
          </p:nvPr>
        </p:nvSpPr>
        <p:spPr/>
        <p:txBody>
          <a:bodyPr/>
          <a:lstStyle/>
          <a:p>
            <a:fld id="{856227C0-AD57-4F9B-BAE3-EEFB0D0EE427}" type="slidenum">
              <a:rPr lang="en-GB" smtClean="0"/>
              <a:pPr/>
              <a:t>43</a:t>
            </a:fld>
            <a:endParaRPr lang="en-GB"/>
          </a:p>
        </p:txBody>
      </p:sp>
      <p:pic>
        <p:nvPicPr>
          <p:cNvPr id="13" name="Picture 12">
            <a:extLst>
              <a:ext uri="{FF2B5EF4-FFF2-40B4-BE49-F238E27FC236}">
                <a16:creationId xmlns:a16="http://schemas.microsoft.com/office/drawing/2014/main" id="{1F5A363B-8B85-8944-A7ED-16DBE82673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538" y="491298"/>
            <a:ext cx="1368545" cy="495401"/>
          </a:xfrm>
          <a:prstGeom prst="rect">
            <a:avLst/>
          </a:prstGeom>
        </p:spPr>
      </p:pic>
    </p:spTree>
    <p:extLst>
      <p:ext uri="{BB962C8B-B14F-4D97-AF65-F5344CB8AC3E}">
        <p14:creationId xmlns:p14="http://schemas.microsoft.com/office/powerpoint/2010/main" val="38688596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8BDF3-A9F0-4694-BC37-132020367833}"/>
              </a:ext>
            </a:extLst>
          </p:cNvPr>
          <p:cNvSpPr>
            <a:spLocks noGrp="1"/>
          </p:cNvSpPr>
          <p:nvPr>
            <p:ph type="title"/>
          </p:nvPr>
        </p:nvSpPr>
        <p:spPr/>
        <p:txBody>
          <a:bodyPr/>
          <a:lstStyle/>
          <a:p>
            <a:r>
              <a:rPr lang="es-ES"/>
              <a:t>Prevención, preparación y respuesta respecto de situaciones de emergencia</a:t>
            </a:r>
          </a:p>
        </p:txBody>
      </p:sp>
      <p:sp>
        <p:nvSpPr>
          <p:cNvPr id="3" name="Content Placeholder 2">
            <a:extLst>
              <a:ext uri="{FF2B5EF4-FFF2-40B4-BE49-F238E27FC236}">
                <a16:creationId xmlns:a16="http://schemas.microsoft.com/office/drawing/2014/main" id="{117ECB20-4085-437C-BD17-4B6872EAD82C}"/>
              </a:ext>
            </a:extLst>
          </p:cNvPr>
          <p:cNvSpPr>
            <a:spLocks noGrp="1"/>
          </p:cNvSpPr>
          <p:nvPr>
            <p:ph idx="1"/>
          </p:nvPr>
        </p:nvSpPr>
        <p:spPr>
          <a:xfrm>
            <a:off x="490537" y="2223829"/>
            <a:ext cx="11790067" cy="3482975"/>
          </a:xfrm>
        </p:spPr>
        <p:txBody>
          <a:bodyPr/>
          <a:lstStyle/>
          <a:p>
            <a:pPr lvl="2"/>
            <a:r>
              <a:rPr lang="es-ES" dirty="0">
                <a:latin typeface="Arial" panose="020B0604020202020204" pitchFamily="34" charset="0"/>
                <a:ea typeface="Arial" panose="020B0604020202020204" pitchFamily="34" charset="0"/>
                <a:cs typeface="Arial" panose="020B0604020202020204" pitchFamily="34" charset="0"/>
              </a:rPr>
              <a:t>Un sistema de gestión de la SST eficaz debe incluir la adopción y el mantenimiento de disposiciones de prevención, preparación y respuesta respecto de situaciones de emergencia</a:t>
            </a:r>
          </a:p>
          <a:p>
            <a:pPr lvl="3"/>
            <a:r>
              <a:rPr lang="es-ES" sz="1800" dirty="0">
                <a:latin typeface="Arial" panose="020B0604020202020204" pitchFamily="34" charset="0"/>
                <a:ea typeface="Arial" panose="020B0604020202020204" pitchFamily="34" charset="0"/>
                <a:cs typeface="Arial" panose="020B0604020202020204" pitchFamily="34" charset="0"/>
              </a:rPr>
              <a:t>determinar las situaciones de emergencia que pueden producirse y abordar los riesgos para la SST que se derivan de estas situaciones</a:t>
            </a:r>
          </a:p>
          <a:p>
            <a:pPr lvl="3"/>
            <a:r>
              <a:rPr lang="es-ES" sz="1800" dirty="0">
                <a:latin typeface="Arial" panose="020B0604020202020204" pitchFamily="34" charset="0"/>
                <a:ea typeface="Arial" panose="020B0604020202020204" pitchFamily="34" charset="0"/>
                <a:cs typeface="Arial" panose="020B0604020202020204" pitchFamily="34" charset="0"/>
              </a:rPr>
              <a:t>adecuarse al tamaño y al tipo de actividad de la empresa</a:t>
            </a:r>
          </a:p>
          <a:p>
            <a:pPr lvl="3"/>
            <a:r>
              <a:rPr lang="es-ES" sz="1800" dirty="0">
                <a:latin typeface="Arial" panose="020B0604020202020204" pitchFamily="34" charset="0"/>
                <a:ea typeface="Arial" panose="020B0604020202020204" pitchFamily="34" charset="0"/>
                <a:cs typeface="Arial" panose="020B0604020202020204" pitchFamily="34" charset="0"/>
              </a:rPr>
              <a:t>garantizar que se ofrecen la información, los medios de comunicación y la coordinación necesarios para proteger a todas las personas en situaciones de emergencia en el lugar de trabajo</a:t>
            </a:r>
          </a:p>
          <a:p>
            <a:pPr lvl="3"/>
            <a:r>
              <a:rPr lang="es-ES" sz="1800" dirty="0">
                <a:latin typeface="Arial" panose="020B0604020202020204" pitchFamily="34" charset="0"/>
                <a:ea typeface="Arial" panose="020B0604020202020204" pitchFamily="34" charset="0"/>
                <a:cs typeface="Arial" panose="020B0604020202020204" pitchFamily="34" charset="0"/>
              </a:rPr>
              <a:t>proporcionar información y comunicación a las autoridades competentes interesadas, la vecindad y los servicios de intervención en situaciones de emergencia;</a:t>
            </a:r>
          </a:p>
          <a:p>
            <a:pPr lvl="3"/>
            <a:r>
              <a:rPr lang="es-ES" sz="1800" dirty="0">
                <a:latin typeface="Arial" panose="020B0604020202020204" pitchFamily="34" charset="0"/>
                <a:ea typeface="Arial" panose="020B0604020202020204" pitchFamily="34" charset="0"/>
                <a:cs typeface="Arial" panose="020B0604020202020204" pitchFamily="34" charset="0"/>
              </a:rPr>
              <a:t>abordar los primeros auxilios y la asistencia médica, la lucha contra los incendios y la evacuación</a:t>
            </a:r>
          </a:p>
          <a:p>
            <a:pPr lvl="3"/>
            <a:r>
              <a:rPr lang="es-ES" sz="1800" dirty="0">
                <a:latin typeface="Arial" panose="020B0604020202020204" pitchFamily="34" charset="0"/>
                <a:ea typeface="Arial" panose="020B0604020202020204" pitchFamily="34" charset="0"/>
                <a:cs typeface="Arial" panose="020B0604020202020204" pitchFamily="34" charset="0"/>
              </a:rPr>
              <a:t>proporcionar información y formación pertinente a todos los miembros de la empresa</a:t>
            </a:r>
          </a:p>
          <a:p>
            <a:pPr lvl="3"/>
            <a:r>
              <a:rPr lang="es-ES" sz="1800" dirty="0">
                <a:latin typeface="Arial" panose="020B0604020202020204" pitchFamily="34" charset="0"/>
                <a:ea typeface="Arial" panose="020B0604020202020204" pitchFamily="34" charset="0"/>
                <a:cs typeface="Arial" panose="020B0604020202020204" pitchFamily="34" charset="0"/>
              </a:rPr>
              <a:t>establecerse en cooperación con los servicios de emergencia externos y otros organismos</a:t>
            </a:r>
          </a:p>
        </p:txBody>
      </p:sp>
      <p:sp>
        <p:nvSpPr>
          <p:cNvPr id="4" name="Date Placeholder 3">
            <a:extLst>
              <a:ext uri="{FF2B5EF4-FFF2-40B4-BE49-F238E27FC236}">
                <a16:creationId xmlns:a16="http://schemas.microsoft.com/office/drawing/2014/main" id="{6C9ACA0C-3B9F-4AF5-832F-B478E530C0C8}"/>
              </a:ext>
            </a:extLst>
          </p:cNvPr>
          <p:cNvSpPr>
            <a:spLocks noGrp="1"/>
          </p:cNvSpPr>
          <p:nvPr>
            <p:ph type="dt" sz="half" idx="10"/>
          </p:nvPr>
        </p:nvSpPr>
        <p:spPr/>
        <p:txBody>
          <a:bodyPr/>
          <a:lstStyle/>
          <a:p>
            <a:r>
              <a:rPr lang="es-ES"/>
              <a:t>Fecha: Lunes / 01 / Octubre / 2019</a:t>
            </a:r>
          </a:p>
        </p:txBody>
      </p:sp>
      <p:sp>
        <p:nvSpPr>
          <p:cNvPr id="5" name="Footer Placeholder 4">
            <a:extLst>
              <a:ext uri="{FF2B5EF4-FFF2-40B4-BE49-F238E27FC236}">
                <a16:creationId xmlns:a16="http://schemas.microsoft.com/office/drawing/2014/main" id="{A1689A0C-4688-4519-9BC7-2F513036BA9B}"/>
              </a:ext>
            </a:extLst>
          </p:cNvPr>
          <p:cNvSpPr>
            <a:spLocks noGrp="1"/>
          </p:cNvSpPr>
          <p:nvPr>
            <p:ph type="ftr" sz="quarter" idx="11"/>
          </p:nvPr>
        </p:nvSpPr>
        <p:spPr/>
        <p:txBody>
          <a:bodyPr/>
          <a:lstStyle/>
          <a:p>
            <a:r>
              <a:rPr lang="es-ES"/>
              <a:t>Promover la justicia social y el trabajo decente</a:t>
            </a:r>
          </a:p>
        </p:txBody>
      </p:sp>
      <p:sp>
        <p:nvSpPr>
          <p:cNvPr id="6" name="Slide Number Placeholder 5">
            <a:extLst>
              <a:ext uri="{FF2B5EF4-FFF2-40B4-BE49-F238E27FC236}">
                <a16:creationId xmlns:a16="http://schemas.microsoft.com/office/drawing/2014/main" id="{194686B8-63BA-4655-B432-EEE4ADEA888C}"/>
              </a:ext>
            </a:extLst>
          </p:cNvPr>
          <p:cNvSpPr>
            <a:spLocks noGrp="1"/>
          </p:cNvSpPr>
          <p:nvPr>
            <p:ph type="sldNum" sz="quarter" idx="12"/>
          </p:nvPr>
        </p:nvSpPr>
        <p:spPr/>
        <p:txBody>
          <a:bodyPr/>
          <a:lstStyle/>
          <a:p>
            <a:fld id="{856227C0-AD57-4F9B-BAE3-EEFB0D0EE427}" type="slidenum">
              <a:rPr lang="en-GB" smtClean="0"/>
              <a:t>44</a:t>
            </a:fld>
            <a:endParaRPr lang="en-GB"/>
          </a:p>
        </p:txBody>
      </p:sp>
    </p:spTree>
    <p:extLst>
      <p:ext uri="{BB962C8B-B14F-4D97-AF65-F5344CB8AC3E}">
        <p14:creationId xmlns:p14="http://schemas.microsoft.com/office/powerpoint/2010/main" val="1476418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94124-A764-4CA6-A68B-10D1BDACF416}"/>
              </a:ext>
            </a:extLst>
          </p:cNvPr>
          <p:cNvSpPr>
            <a:spLocks noGrp="1"/>
          </p:cNvSpPr>
          <p:nvPr>
            <p:ph type="title"/>
          </p:nvPr>
        </p:nvSpPr>
        <p:spPr/>
        <p:txBody>
          <a:bodyPr/>
          <a:lstStyle/>
          <a:p>
            <a:r>
              <a:rPr lang="es-ES" dirty="0"/>
              <a:t>Promoción de la cooperación entre la dirección y los trabajadores o sus representantes en el lugar de trabajo </a:t>
            </a:r>
          </a:p>
        </p:txBody>
      </p:sp>
      <p:sp>
        <p:nvSpPr>
          <p:cNvPr id="3" name="Content Placeholder 2">
            <a:extLst>
              <a:ext uri="{FF2B5EF4-FFF2-40B4-BE49-F238E27FC236}">
                <a16:creationId xmlns:a16="http://schemas.microsoft.com/office/drawing/2014/main" id="{F1D0F8A9-F8DD-47A2-985A-0D18639A518E}"/>
              </a:ext>
            </a:extLst>
          </p:cNvPr>
          <p:cNvSpPr>
            <a:spLocks noGrp="1"/>
          </p:cNvSpPr>
          <p:nvPr>
            <p:ph idx="1"/>
          </p:nvPr>
        </p:nvSpPr>
        <p:spPr>
          <a:xfrm>
            <a:off x="490538" y="2393950"/>
            <a:ext cx="10035695" cy="3482975"/>
          </a:xfrm>
        </p:spPr>
        <p:txBody>
          <a:bodyPr/>
          <a:lstStyle/>
          <a:p>
            <a:pPr lvl="2">
              <a:spcAft>
                <a:spcPts val="0"/>
              </a:spcAft>
            </a:pPr>
            <a:r>
              <a:rPr lang="es-ES" sz="1800" dirty="0">
                <a:latin typeface="Arial" panose="020B0604020202020204" pitchFamily="34" charset="0"/>
                <a:ea typeface="Arial" panose="020B0604020202020204" pitchFamily="34" charset="0"/>
                <a:cs typeface="Arial" panose="020B0604020202020204" pitchFamily="34" charset="0"/>
              </a:rPr>
              <a:t>La participación de los trabajadores es un elemento esencial del sistema de gestión de la SST en el lugar de trabajo</a:t>
            </a:r>
          </a:p>
          <a:p>
            <a:pPr lvl="2">
              <a:spcAft>
                <a:spcPts val="0"/>
              </a:spcAft>
            </a:pPr>
            <a:r>
              <a:rPr lang="es-ES" sz="1800" dirty="0">
                <a:latin typeface="Arial" panose="020B0604020202020204" pitchFamily="34" charset="0"/>
                <a:ea typeface="Times New Roman" panose="02020603050405020304" pitchFamily="18" charset="0"/>
                <a:cs typeface="Arial" panose="020B0604020202020204" pitchFamily="34" charset="0"/>
              </a:rPr>
              <a:t>Es especialmente relevante durante las emergencias (peligros y riesgos nuevos o aumentados, gran incertidumbre, cambios rápidos)</a:t>
            </a:r>
          </a:p>
          <a:p>
            <a:pPr lvl="3"/>
            <a:r>
              <a:rPr lang="es-ES" sz="1800" dirty="0">
                <a:latin typeface="Arial" panose="020B0604020202020204" pitchFamily="34" charset="0"/>
                <a:ea typeface="Times New Roman" panose="02020603050405020304" pitchFamily="18" charset="0"/>
                <a:cs typeface="Arial" panose="020B0604020202020204" pitchFamily="34" charset="0"/>
              </a:rPr>
              <a:t>implicar a los trabajadores y transmitirles un sentimiento de pertenencia en la respuesta ayuda a garantizar la aplicación de soluciones sostenibles y adecuadas</a:t>
            </a:r>
          </a:p>
          <a:p>
            <a:pPr lvl="2"/>
            <a:r>
              <a:rPr lang="es-ES" sz="1800" dirty="0">
                <a:latin typeface="Arial" panose="020B0604020202020204" pitchFamily="34" charset="0"/>
                <a:ea typeface="Arial" panose="020B0604020202020204" pitchFamily="34" charset="0"/>
                <a:cs typeface="Arial" panose="020B0604020202020204" pitchFamily="34" charset="0"/>
              </a:rPr>
              <a:t>El empleador debe garantizar:</a:t>
            </a:r>
          </a:p>
          <a:p>
            <a:pPr lvl="3"/>
            <a:r>
              <a:rPr lang="es-ES" sz="1800" dirty="0">
                <a:latin typeface="Arial" panose="020B0604020202020204" pitchFamily="34" charset="0"/>
                <a:ea typeface="Arial" panose="020B0604020202020204" pitchFamily="34" charset="0"/>
                <a:cs typeface="Arial" panose="020B0604020202020204" pitchFamily="34" charset="0"/>
              </a:rPr>
              <a:t>la consulta con los trabajadores o sus representantes y la prestación de información y formación a los trabajadores y sus representantes sobre todos los aspectos de la SST, incluidos los dispositivos de emergencia relacionados con su trabajo </a:t>
            </a:r>
          </a:p>
          <a:p>
            <a:pPr lvl="3"/>
            <a:r>
              <a:rPr lang="es-ES" sz="1800" dirty="0">
                <a:latin typeface="Arial" panose="020B0604020202020204" pitchFamily="34" charset="0"/>
                <a:ea typeface="Arial" panose="020B0604020202020204" pitchFamily="34" charset="0"/>
                <a:cs typeface="Arial" panose="020B0604020202020204" pitchFamily="34" charset="0"/>
              </a:rPr>
              <a:t>la cooperación entre la dirección y los trabajadores cuando trabajan desde casa (mantener </a:t>
            </a:r>
            <a:r>
              <a:rPr lang="es-ES" sz="1800" dirty="0">
                <a:latin typeface="Arial" panose="020B0604020202020204" pitchFamily="34" charset="0"/>
                <a:ea typeface="Times New Roman" panose="02020603050405020304" pitchFamily="18" charset="0"/>
                <a:cs typeface="Arial" panose="020B0604020202020204" pitchFamily="34" charset="0"/>
              </a:rPr>
              <a:t>una comunicación regular)</a:t>
            </a:r>
          </a:p>
        </p:txBody>
      </p:sp>
      <p:sp>
        <p:nvSpPr>
          <p:cNvPr id="4" name="Date Placeholder 3">
            <a:extLst>
              <a:ext uri="{FF2B5EF4-FFF2-40B4-BE49-F238E27FC236}">
                <a16:creationId xmlns:a16="http://schemas.microsoft.com/office/drawing/2014/main" id="{DAC172CD-FF26-4506-A6FE-5A429FD3F11B}"/>
              </a:ext>
            </a:extLst>
          </p:cNvPr>
          <p:cNvSpPr>
            <a:spLocks noGrp="1"/>
          </p:cNvSpPr>
          <p:nvPr>
            <p:ph type="dt" sz="half" idx="10"/>
          </p:nvPr>
        </p:nvSpPr>
        <p:spPr/>
        <p:txBody>
          <a:bodyPr/>
          <a:lstStyle/>
          <a:p>
            <a:r>
              <a:rPr lang="es-ES"/>
              <a:t>Fecha: Lunes / 01 / Octubre / 2019</a:t>
            </a:r>
          </a:p>
        </p:txBody>
      </p:sp>
      <p:sp>
        <p:nvSpPr>
          <p:cNvPr id="5" name="Footer Placeholder 4">
            <a:extLst>
              <a:ext uri="{FF2B5EF4-FFF2-40B4-BE49-F238E27FC236}">
                <a16:creationId xmlns:a16="http://schemas.microsoft.com/office/drawing/2014/main" id="{C4C157C0-A38B-4084-802F-F97F50422CFF}"/>
              </a:ext>
            </a:extLst>
          </p:cNvPr>
          <p:cNvSpPr>
            <a:spLocks noGrp="1"/>
          </p:cNvSpPr>
          <p:nvPr>
            <p:ph type="ftr" sz="quarter" idx="11"/>
          </p:nvPr>
        </p:nvSpPr>
        <p:spPr/>
        <p:txBody>
          <a:bodyPr/>
          <a:lstStyle/>
          <a:p>
            <a:r>
              <a:rPr lang="es-ES"/>
              <a:t>Promover la justicia social y el trabajo decente</a:t>
            </a:r>
          </a:p>
        </p:txBody>
      </p:sp>
      <p:sp>
        <p:nvSpPr>
          <p:cNvPr id="6" name="Slide Number Placeholder 5">
            <a:extLst>
              <a:ext uri="{FF2B5EF4-FFF2-40B4-BE49-F238E27FC236}">
                <a16:creationId xmlns:a16="http://schemas.microsoft.com/office/drawing/2014/main" id="{7C224344-F10A-40F0-AC00-AADFE32F090A}"/>
              </a:ext>
            </a:extLst>
          </p:cNvPr>
          <p:cNvSpPr>
            <a:spLocks noGrp="1"/>
          </p:cNvSpPr>
          <p:nvPr>
            <p:ph type="sldNum" sz="quarter" idx="12"/>
          </p:nvPr>
        </p:nvSpPr>
        <p:spPr/>
        <p:txBody>
          <a:bodyPr/>
          <a:lstStyle/>
          <a:p>
            <a:fld id="{856227C0-AD57-4F9B-BAE3-EEFB0D0EE427}" type="slidenum">
              <a:rPr lang="en-GB" smtClean="0"/>
              <a:t>45</a:t>
            </a:fld>
            <a:endParaRPr lang="en-GB"/>
          </a:p>
        </p:txBody>
      </p:sp>
    </p:spTree>
    <p:extLst>
      <p:ext uri="{BB962C8B-B14F-4D97-AF65-F5344CB8AC3E}">
        <p14:creationId xmlns:p14="http://schemas.microsoft.com/office/powerpoint/2010/main" val="32595671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2263B-1841-4CD0-BC48-C0A10771386A}"/>
              </a:ext>
            </a:extLst>
          </p:cNvPr>
          <p:cNvSpPr>
            <a:spLocks noGrp="1"/>
          </p:cNvSpPr>
          <p:nvPr>
            <p:ph type="title"/>
          </p:nvPr>
        </p:nvSpPr>
        <p:spPr/>
        <p:txBody>
          <a:bodyPr/>
          <a:lstStyle/>
          <a:p>
            <a:r>
              <a:rPr lang="es-ES"/>
              <a:t>Identificación de los peligros y gestión de los riesgos</a:t>
            </a:r>
          </a:p>
        </p:txBody>
      </p:sp>
      <p:sp>
        <p:nvSpPr>
          <p:cNvPr id="3" name="Content Placeholder 2">
            <a:extLst>
              <a:ext uri="{FF2B5EF4-FFF2-40B4-BE49-F238E27FC236}">
                <a16:creationId xmlns:a16="http://schemas.microsoft.com/office/drawing/2014/main" id="{93037A8F-7821-420E-BF2B-6B9873CFAAEA}"/>
              </a:ext>
            </a:extLst>
          </p:cNvPr>
          <p:cNvSpPr>
            <a:spLocks noGrp="1"/>
          </p:cNvSpPr>
          <p:nvPr>
            <p:ph sz="half" idx="1"/>
          </p:nvPr>
        </p:nvSpPr>
        <p:spPr>
          <a:xfrm>
            <a:off x="490538" y="2161692"/>
            <a:ext cx="5360400" cy="3482976"/>
          </a:xfrm>
        </p:spPr>
        <p:txBody>
          <a:bodyPr/>
          <a:lstStyle/>
          <a:p>
            <a:pPr lvl="2"/>
            <a:r>
              <a:rPr lang="es-ES" sz="1800" dirty="0"/>
              <a:t>Identificar </a:t>
            </a:r>
            <a:r>
              <a:rPr lang="es-ES" sz="1800" dirty="0">
                <a:solidFill>
                  <a:srgbClr val="FF0000"/>
                </a:solidFill>
              </a:rPr>
              <a:t>todos </a:t>
            </a:r>
            <a:r>
              <a:rPr lang="es-ES" sz="1800" dirty="0"/>
              <a:t>los riesgos profesionales y evaluar los riesgos asociados de manera </a:t>
            </a:r>
            <a:r>
              <a:rPr lang="es-ES" sz="1800" dirty="0">
                <a:solidFill>
                  <a:srgbClr val="FF0000"/>
                </a:solidFill>
              </a:rPr>
              <a:t>constante:</a:t>
            </a:r>
          </a:p>
          <a:p>
            <a:pPr marL="504000" lvl="2" indent="-216000">
              <a:spcBef>
                <a:spcPts val="0"/>
              </a:spcBef>
              <a:buClr>
                <a:schemeClr val="accent1"/>
              </a:buClr>
              <a:buFont typeface="Wingdings 3" panose="05040102010807070707" pitchFamily="18" charset="2"/>
              <a:buChar char="w"/>
            </a:pPr>
            <a:r>
              <a:rPr lang="es-ES" sz="1800" dirty="0"/>
              <a:t>exposición al virus</a:t>
            </a:r>
          </a:p>
          <a:p>
            <a:pPr marL="504000" lvl="2" indent="-216000">
              <a:spcBef>
                <a:spcPts val="0"/>
              </a:spcBef>
              <a:buClr>
                <a:schemeClr val="accent1"/>
              </a:buClr>
              <a:buFont typeface="Wingdings 3" panose="05040102010807070707" pitchFamily="18" charset="2"/>
              <a:buChar char="w"/>
            </a:pPr>
            <a:r>
              <a:rPr lang="es-ES" sz="1800" dirty="0">
                <a:latin typeface="Arial" panose="020B0604020202020204" pitchFamily="34" charset="0"/>
                <a:ea typeface="Arial" panose="020B0604020202020204" pitchFamily="34" charset="0"/>
                <a:cs typeface="Arial" panose="020B0604020202020204" pitchFamily="34" charset="0"/>
              </a:rPr>
              <a:t>exposición a otros peligros (biológicos, químicos, físicos, psicosociales, incluidos la violencia y el acoso)</a:t>
            </a:r>
          </a:p>
          <a:p>
            <a:pPr lvl="2"/>
            <a:r>
              <a:rPr lang="es-ES" sz="1800" dirty="0">
                <a:solidFill>
                  <a:srgbClr val="230050"/>
                </a:solidFill>
                <a:latin typeface="Arial" panose="020B0604020202020204" pitchFamily="34" charset="0"/>
                <a:ea typeface="Arial" panose="020B0604020202020204" pitchFamily="34" charset="0"/>
                <a:cs typeface="Arial" panose="020B0604020202020204" pitchFamily="34" charset="0"/>
              </a:rPr>
              <a:t>Tomar en consideración el </a:t>
            </a:r>
            <a:r>
              <a:rPr lang="es-ES" sz="1800" dirty="0">
                <a:solidFill>
                  <a:srgbClr val="FF0000"/>
                </a:solidFill>
                <a:latin typeface="Arial" panose="020B0604020202020204" pitchFamily="34" charset="0"/>
                <a:ea typeface="Arial" panose="020B0604020202020204" pitchFamily="34" charset="0"/>
                <a:cs typeface="Arial" panose="020B0604020202020204" pitchFamily="34" charset="0"/>
              </a:rPr>
              <a:t>medio ambiente </a:t>
            </a:r>
            <a:r>
              <a:rPr lang="es-ES" sz="1800" dirty="0">
                <a:solidFill>
                  <a:srgbClr val="230050"/>
                </a:solidFill>
                <a:latin typeface="Arial" panose="020B0604020202020204" pitchFamily="34" charset="0"/>
                <a:ea typeface="Arial" panose="020B0604020202020204" pitchFamily="34" charset="0"/>
                <a:cs typeface="Arial" panose="020B0604020202020204" pitchFamily="34" charset="0"/>
              </a:rPr>
              <a:t>de trabajo, las </a:t>
            </a:r>
            <a:r>
              <a:rPr lang="es-ES" sz="1800" dirty="0">
                <a:solidFill>
                  <a:srgbClr val="FF0000"/>
                </a:solidFill>
                <a:latin typeface="Arial" panose="020B0604020202020204" pitchFamily="34" charset="0"/>
                <a:ea typeface="Arial" panose="020B0604020202020204" pitchFamily="34" charset="0"/>
                <a:cs typeface="Arial" panose="020B0604020202020204" pitchFamily="34" charset="0"/>
              </a:rPr>
              <a:t>tareas</a:t>
            </a:r>
            <a:r>
              <a:rPr lang="es-ES" sz="1800" dirty="0">
                <a:solidFill>
                  <a:srgbClr val="230050"/>
                </a:solidFill>
                <a:latin typeface="Arial" panose="020B0604020202020204" pitchFamily="34" charset="0"/>
                <a:ea typeface="Arial" panose="020B0604020202020204" pitchFamily="34" charset="0"/>
                <a:cs typeface="Arial" panose="020B0604020202020204" pitchFamily="34" charset="0"/>
              </a:rPr>
              <a:t> y las </a:t>
            </a:r>
            <a:r>
              <a:rPr lang="es-ES" sz="1800" dirty="0">
                <a:solidFill>
                  <a:srgbClr val="FF0000"/>
                </a:solidFill>
                <a:latin typeface="Arial" panose="020B0604020202020204" pitchFamily="34" charset="0"/>
                <a:ea typeface="Arial" panose="020B0604020202020204" pitchFamily="34" charset="0"/>
                <a:cs typeface="Arial" panose="020B0604020202020204" pitchFamily="34" charset="0"/>
              </a:rPr>
              <a:t>medidas </a:t>
            </a:r>
            <a:r>
              <a:rPr lang="es-ES" sz="1800" dirty="0">
                <a:solidFill>
                  <a:srgbClr val="230050"/>
                </a:solidFill>
                <a:latin typeface="Arial" panose="020B0604020202020204" pitchFamily="34" charset="0"/>
                <a:ea typeface="Arial" panose="020B0604020202020204" pitchFamily="34" charset="0"/>
                <a:cs typeface="Arial" panose="020B0604020202020204" pitchFamily="34" charset="0"/>
              </a:rPr>
              <a:t>ya disponibles</a:t>
            </a:r>
          </a:p>
          <a:p>
            <a:pPr lvl="2"/>
            <a:r>
              <a:rPr lang="es-ES" sz="1800" dirty="0">
                <a:latin typeface="Arial" panose="020B0604020202020204" pitchFamily="34" charset="0"/>
                <a:ea typeface="Arial" panose="020B0604020202020204" pitchFamily="34" charset="0"/>
                <a:cs typeface="Arial" panose="020B0604020202020204" pitchFamily="34" charset="0"/>
              </a:rPr>
              <a:t>Tomar en consideración </a:t>
            </a:r>
            <a:r>
              <a:rPr lang="es-ES" sz="1800" dirty="0">
                <a:solidFill>
                  <a:srgbClr val="230050"/>
                </a:solidFill>
                <a:latin typeface="Arial" panose="020B0604020202020204" pitchFamily="34" charset="0"/>
                <a:ea typeface="Arial" panose="020B0604020202020204" pitchFamily="34" charset="0"/>
                <a:cs typeface="Arial" panose="020B0604020202020204" pitchFamily="34" charset="0"/>
              </a:rPr>
              <a:t>la </a:t>
            </a:r>
            <a:r>
              <a:rPr lang="es-ES" sz="1800" dirty="0">
                <a:solidFill>
                  <a:srgbClr val="FF0000"/>
                </a:solidFill>
                <a:latin typeface="Arial" panose="020B0604020202020204" pitchFamily="34" charset="0"/>
                <a:ea typeface="Arial" panose="020B0604020202020204" pitchFamily="34" charset="0"/>
                <a:cs typeface="Arial" panose="020B0604020202020204" pitchFamily="34" charset="0"/>
              </a:rPr>
              <a:t>jornada laboral completa</a:t>
            </a:r>
            <a:r>
              <a:rPr lang="es-ES" sz="1800" dirty="0">
                <a:solidFill>
                  <a:srgbClr val="230050"/>
                </a:solidFill>
                <a:latin typeface="Arial" panose="020B0604020202020204" pitchFamily="34" charset="0"/>
                <a:ea typeface="Arial" panose="020B0604020202020204" pitchFamily="34" charset="0"/>
                <a:cs typeface="Arial" panose="020B0604020202020204" pitchFamily="34" charset="0"/>
              </a:rPr>
              <a:t>, incluido el acceso a zonas comunes como dormitorios, transporte, cafeterías, instalaciones sanitarias o zonas de circulación</a:t>
            </a:r>
          </a:p>
          <a:p>
            <a:endParaRPr lang="en-GB" dirty="0"/>
          </a:p>
        </p:txBody>
      </p:sp>
      <p:sp>
        <p:nvSpPr>
          <p:cNvPr id="4" name="Content Placeholder 3">
            <a:extLst>
              <a:ext uri="{FF2B5EF4-FFF2-40B4-BE49-F238E27FC236}">
                <a16:creationId xmlns:a16="http://schemas.microsoft.com/office/drawing/2014/main" id="{F99D6739-A880-4C7F-88D8-A4E0AFE0E27B}"/>
              </a:ext>
            </a:extLst>
          </p:cNvPr>
          <p:cNvSpPr>
            <a:spLocks noGrp="1"/>
          </p:cNvSpPr>
          <p:nvPr>
            <p:ph sz="half" idx="2"/>
          </p:nvPr>
        </p:nvSpPr>
        <p:spPr>
          <a:xfrm>
            <a:off x="6341062" y="2161692"/>
            <a:ext cx="5142101" cy="3482977"/>
          </a:xfrm>
        </p:spPr>
        <p:txBody>
          <a:bodyPr/>
          <a:lstStyle/>
          <a:p>
            <a:pPr lvl="2">
              <a:spcBef>
                <a:spcPts val="600"/>
              </a:spcBef>
              <a:spcAft>
                <a:spcPts val="0"/>
              </a:spcAft>
            </a:pPr>
            <a:r>
              <a:rPr lang="es-ES" sz="1800" dirty="0">
                <a:latin typeface="Arial" panose="020B0604020202020204" pitchFamily="34" charset="0"/>
                <a:ea typeface="Arial" panose="020B0604020202020204" pitchFamily="34" charset="0"/>
                <a:cs typeface="Arial" panose="020B0604020202020204" pitchFamily="34" charset="0"/>
              </a:rPr>
              <a:t>Deben realizarse </a:t>
            </a:r>
            <a:r>
              <a:rPr lang="es-ES" sz="1800" dirty="0">
                <a:solidFill>
                  <a:srgbClr val="FF0000"/>
                </a:solidFill>
                <a:latin typeface="Arial" panose="020B0604020202020204" pitchFamily="34" charset="0"/>
                <a:ea typeface="Arial" panose="020B0604020202020204" pitchFamily="34" charset="0"/>
                <a:cs typeface="Arial" panose="020B0604020202020204" pitchFamily="34" charset="0"/>
              </a:rPr>
              <a:t>antes de cualquier modificación/introducción </a:t>
            </a:r>
            <a:r>
              <a:rPr lang="es-ES" sz="1800" dirty="0">
                <a:latin typeface="Arial" panose="020B0604020202020204" pitchFamily="34" charset="0"/>
                <a:ea typeface="Arial" panose="020B0604020202020204" pitchFamily="34" charset="0"/>
                <a:cs typeface="Arial" panose="020B0604020202020204" pitchFamily="34" charset="0"/>
              </a:rPr>
              <a:t>de nuevos métodos/procesos/equipos de trabajo</a:t>
            </a:r>
          </a:p>
          <a:p>
            <a:pPr lvl="2">
              <a:spcBef>
                <a:spcPts val="600"/>
              </a:spcBef>
              <a:spcAft>
                <a:spcPts val="0"/>
              </a:spcAft>
            </a:pPr>
            <a:r>
              <a:rPr lang="es-ES" sz="1800" dirty="0">
                <a:latin typeface="Arial" panose="020B0604020202020204" pitchFamily="34" charset="0"/>
                <a:ea typeface="Arial" panose="020B0604020202020204" pitchFamily="34" charset="0"/>
                <a:cs typeface="Arial" panose="020B0604020202020204" pitchFamily="34" charset="0"/>
              </a:rPr>
              <a:t>Debe tomarse en consideración a </a:t>
            </a:r>
            <a:r>
              <a:rPr lang="es-ES" sz="1800" dirty="0">
                <a:solidFill>
                  <a:srgbClr val="FF0000"/>
                </a:solidFill>
                <a:latin typeface="Arial" panose="020B0604020202020204" pitchFamily="34" charset="0"/>
                <a:ea typeface="Arial" panose="020B0604020202020204" pitchFamily="34" charset="0"/>
                <a:cs typeface="Arial" panose="020B0604020202020204" pitchFamily="34" charset="0"/>
              </a:rPr>
              <a:t>todos los trabajadores</a:t>
            </a:r>
            <a:r>
              <a:rPr lang="es-ES" sz="1800" dirty="0">
                <a:solidFill>
                  <a:srgbClr val="230050"/>
                </a:solidFill>
                <a:latin typeface="Arial" panose="020B0604020202020204" pitchFamily="34" charset="0"/>
                <a:ea typeface="Arial" panose="020B0604020202020204" pitchFamily="34" charset="0"/>
                <a:cs typeface="Arial" panose="020B0604020202020204" pitchFamily="34" charset="0"/>
              </a:rPr>
              <a:t>, así como a los </a:t>
            </a:r>
            <a:r>
              <a:rPr lang="es-ES" sz="1800" dirty="0">
                <a:solidFill>
                  <a:srgbClr val="FF0000"/>
                </a:solidFill>
                <a:latin typeface="Arial" panose="020B0604020202020204" pitchFamily="34" charset="0"/>
                <a:ea typeface="Arial" panose="020B0604020202020204" pitchFamily="34" charset="0"/>
                <a:cs typeface="Arial" panose="020B0604020202020204" pitchFamily="34" charset="0"/>
              </a:rPr>
              <a:t>proveedores</a:t>
            </a:r>
            <a:r>
              <a:rPr lang="es-ES" sz="1800" dirty="0">
                <a:solidFill>
                  <a:srgbClr val="230050"/>
                </a:solidFill>
                <a:latin typeface="Arial" panose="020B0604020202020204" pitchFamily="34" charset="0"/>
                <a:ea typeface="Arial" panose="020B0604020202020204" pitchFamily="34" charset="0"/>
                <a:cs typeface="Arial" panose="020B0604020202020204" pitchFamily="34" charset="0"/>
              </a:rPr>
              <a:t>, </a:t>
            </a:r>
            <a:r>
              <a:rPr lang="es-ES" sz="1800" dirty="0">
                <a:solidFill>
                  <a:srgbClr val="FF0000"/>
                </a:solidFill>
                <a:latin typeface="Arial" panose="020B0604020202020204" pitchFamily="34" charset="0"/>
                <a:ea typeface="Arial" panose="020B0604020202020204" pitchFamily="34" charset="0"/>
                <a:cs typeface="Arial" panose="020B0604020202020204" pitchFamily="34" charset="0"/>
              </a:rPr>
              <a:t>clientes</a:t>
            </a:r>
            <a:r>
              <a:rPr lang="es-ES" sz="1800" dirty="0">
                <a:solidFill>
                  <a:srgbClr val="230050"/>
                </a:solidFill>
                <a:latin typeface="Arial" panose="020B0604020202020204" pitchFamily="34" charset="0"/>
                <a:ea typeface="Arial" panose="020B0604020202020204" pitchFamily="34" charset="0"/>
                <a:cs typeface="Arial" panose="020B0604020202020204" pitchFamily="34" charset="0"/>
              </a:rPr>
              <a:t> y </a:t>
            </a:r>
            <a:r>
              <a:rPr lang="es-ES" sz="1800" dirty="0">
                <a:solidFill>
                  <a:srgbClr val="FF0000"/>
                </a:solidFill>
                <a:latin typeface="Arial" panose="020B0604020202020204" pitchFamily="34" charset="0"/>
                <a:ea typeface="Arial" panose="020B0604020202020204" pitchFamily="34" charset="0"/>
                <a:cs typeface="Arial" panose="020B0604020202020204" pitchFamily="34" charset="0"/>
              </a:rPr>
              <a:t>visitantes</a:t>
            </a:r>
          </a:p>
          <a:p>
            <a:pPr lvl="2">
              <a:spcBef>
                <a:spcPts val="600"/>
              </a:spcBef>
              <a:spcAft>
                <a:spcPts val="0"/>
              </a:spcAft>
            </a:pPr>
            <a:r>
              <a:rPr lang="es-ES" sz="1800" dirty="0">
                <a:latin typeface="Arial" panose="020B0604020202020204" pitchFamily="34" charset="0"/>
                <a:ea typeface="Arial" panose="020B0604020202020204" pitchFamily="34" charset="0"/>
                <a:cs typeface="Arial" panose="020B0604020202020204" pitchFamily="34" charset="0"/>
              </a:rPr>
              <a:t>Deben tenerse </a:t>
            </a:r>
            <a:r>
              <a:rPr lang="es-ES" sz="1800" dirty="0">
                <a:solidFill>
                  <a:srgbClr val="230050"/>
                </a:solidFill>
                <a:latin typeface="Arial" panose="020B0604020202020204" pitchFamily="34" charset="0"/>
                <a:ea typeface="Arial" panose="020B0604020202020204" pitchFamily="34" charset="0"/>
                <a:cs typeface="Arial" panose="020B0604020202020204" pitchFamily="34" charset="0"/>
              </a:rPr>
              <a:t>en cuenta </a:t>
            </a:r>
            <a:r>
              <a:rPr lang="es-ES" sz="1800" dirty="0">
                <a:solidFill>
                  <a:srgbClr val="FF0000"/>
                </a:solidFill>
                <a:latin typeface="Arial" panose="020B0604020202020204" pitchFamily="34" charset="0"/>
                <a:ea typeface="Arial" panose="020B0604020202020204" pitchFamily="34" charset="0"/>
                <a:cs typeface="Arial" panose="020B0604020202020204" pitchFamily="34" charset="0"/>
              </a:rPr>
              <a:t>las características individuales de los trabajadores: </a:t>
            </a:r>
          </a:p>
          <a:p>
            <a:pPr marL="504000" lvl="2" indent="-216000">
              <a:spcBef>
                <a:spcPts val="0"/>
              </a:spcBef>
              <a:spcAft>
                <a:spcPts val="0"/>
              </a:spcAft>
              <a:buClr>
                <a:schemeClr val="accent1"/>
              </a:buClr>
              <a:buFont typeface="Wingdings 3" panose="05040102010807070707" pitchFamily="18" charset="2"/>
              <a:buChar char="w"/>
            </a:pPr>
            <a:r>
              <a:rPr lang="es-ES" sz="1800" dirty="0">
                <a:solidFill>
                  <a:srgbClr val="230050"/>
                </a:solidFill>
                <a:ea typeface="Arial" panose="020B0604020202020204" pitchFamily="34" charset="0"/>
                <a:cs typeface="Arial" panose="020B0604020202020204" pitchFamily="34" charset="0"/>
              </a:rPr>
              <a:t>los adultos mayores y las personas con enfermedades graves subyacentes (mayor riesgo de enfermedad grave por COVID-19) </a:t>
            </a:r>
          </a:p>
          <a:p>
            <a:pPr marL="504000" lvl="2" indent="-216000">
              <a:spcBef>
                <a:spcPts val="0"/>
              </a:spcBef>
              <a:spcAft>
                <a:spcPts val="0"/>
              </a:spcAft>
              <a:buClr>
                <a:schemeClr val="accent1"/>
              </a:buClr>
              <a:buFont typeface="Wingdings 3" panose="05040102010807070707" pitchFamily="18" charset="2"/>
              <a:buChar char="w"/>
            </a:pPr>
            <a:r>
              <a:rPr lang="es-ES" sz="1800" dirty="0"/>
              <a:t>trabajadores con discapacidad y trabajadores migrantes (mayor riesgo de contraer la COVID-19 en el trabajo)</a:t>
            </a:r>
          </a:p>
          <a:p>
            <a:endParaRPr lang="en-GB" dirty="0"/>
          </a:p>
        </p:txBody>
      </p:sp>
      <p:sp>
        <p:nvSpPr>
          <p:cNvPr id="5" name="Date Placeholder 4">
            <a:extLst>
              <a:ext uri="{FF2B5EF4-FFF2-40B4-BE49-F238E27FC236}">
                <a16:creationId xmlns:a16="http://schemas.microsoft.com/office/drawing/2014/main" id="{29F30628-9EEB-4987-931A-0D59F28520E7}"/>
              </a:ext>
            </a:extLst>
          </p:cNvPr>
          <p:cNvSpPr>
            <a:spLocks noGrp="1"/>
          </p:cNvSpPr>
          <p:nvPr>
            <p:ph type="dt" sz="half" idx="10"/>
          </p:nvPr>
        </p:nvSpPr>
        <p:spPr/>
        <p:txBody>
          <a:bodyPr/>
          <a:lstStyle/>
          <a:p>
            <a:r>
              <a:rPr lang="es-ES"/>
              <a:t>Fecha: Lunes / 01 / Octubre / 2019</a:t>
            </a:r>
          </a:p>
        </p:txBody>
      </p:sp>
      <p:sp>
        <p:nvSpPr>
          <p:cNvPr id="6" name="Footer Placeholder 5">
            <a:extLst>
              <a:ext uri="{FF2B5EF4-FFF2-40B4-BE49-F238E27FC236}">
                <a16:creationId xmlns:a16="http://schemas.microsoft.com/office/drawing/2014/main" id="{6E9568AB-4577-472A-9CAF-4C0F8C64B3B3}"/>
              </a:ext>
            </a:extLst>
          </p:cNvPr>
          <p:cNvSpPr>
            <a:spLocks noGrp="1"/>
          </p:cNvSpPr>
          <p:nvPr>
            <p:ph type="ftr" sz="quarter" idx="11"/>
          </p:nvPr>
        </p:nvSpPr>
        <p:spPr/>
        <p:txBody>
          <a:bodyPr/>
          <a:lstStyle/>
          <a:p>
            <a:r>
              <a:rPr lang="es-ES"/>
              <a:t>Promover la justicia social y el trabajo decente</a:t>
            </a:r>
          </a:p>
        </p:txBody>
      </p:sp>
      <p:sp>
        <p:nvSpPr>
          <p:cNvPr id="7" name="Slide Number Placeholder 6">
            <a:extLst>
              <a:ext uri="{FF2B5EF4-FFF2-40B4-BE49-F238E27FC236}">
                <a16:creationId xmlns:a16="http://schemas.microsoft.com/office/drawing/2014/main" id="{C80248CC-50EF-45FE-A217-1267180893C2}"/>
              </a:ext>
            </a:extLst>
          </p:cNvPr>
          <p:cNvSpPr>
            <a:spLocks noGrp="1"/>
          </p:cNvSpPr>
          <p:nvPr>
            <p:ph type="sldNum" sz="quarter" idx="12"/>
          </p:nvPr>
        </p:nvSpPr>
        <p:spPr/>
        <p:txBody>
          <a:bodyPr/>
          <a:lstStyle/>
          <a:p>
            <a:fld id="{856227C0-AD57-4F9B-BAE3-EEFB0D0EE427}" type="slidenum">
              <a:rPr lang="en-GB" smtClean="0"/>
              <a:t>46</a:t>
            </a:fld>
            <a:endParaRPr lang="en-GB"/>
          </a:p>
        </p:txBody>
      </p:sp>
    </p:spTree>
    <p:extLst>
      <p:ext uri="{BB962C8B-B14F-4D97-AF65-F5344CB8AC3E}">
        <p14:creationId xmlns:p14="http://schemas.microsoft.com/office/powerpoint/2010/main" val="34920881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FC88C-263C-4CEE-A564-A8D7F8571EB1}"/>
              </a:ext>
            </a:extLst>
          </p:cNvPr>
          <p:cNvSpPr>
            <a:spLocks noGrp="1"/>
          </p:cNvSpPr>
          <p:nvPr>
            <p:ph type="title"/>
          </p:nvPr>
        </p:nvSpPr>
        <p:spPr/>
        <p:txBody>
          <a:bodyPr/>
          <a:lstStyle/>
          <a:p>
            <a:r>
              <a:rPr lang="es-ES" dirty="0"/>
              <a:t>Adopción de medidas de SST para prevenir la transmisión de la COVID-19 en el lugar de trabajo</a:t>
            </a:r>
          </a:p>
        </p:txBody>
      </p:sp>
      <p:sp>
        <p:nvSpPr>
          <p:cNvPr id="3" name="Content Placeholder 2">
            <a:extLst>
              <a:ext uri="{FF2B5EF4-FFF2-40B4-BE49-F238E27FC236}">
                <a16:creationId xmlns:a16="http://schemas.microsoft.com/office/drawing/2014/main" id="{15C1606F-9CA8-4AF7-B8E1-14C8B71D6EF4}"/>
              </a:ext>
            </a:extLst>
          </p:cNvPr>
          <p:cNvSpPr>
            <a:spLocks noGrp="1"/>
          </p:cNvSpPr>
          <p:nvPr>
            <p:ph idx="1"/>
          </p:nvPr>
        </p:nvSpPr>
        <p:spPr>
          <a:xfrm>
            <a:off x="490538" y="2143196"/>
            <a:ext cx="11210924" cy="4194106"/>
          </a:xfrm>
        </p:spPr>
        <p:txBody>
          <a:bodyPr/>
          <a:lstStyle/>
          <a:p>
            <a:pPr marL="0" lvl="2" indent="0">
              <a:buNone/>
            </a:pPr>
            <a:r>
              <a:rPr lang="es-ES" dirty="0">
                <a:latin typeface="Arial" panose="020B0604020202020204" pitchFamily="34" charset="0"/>
                <a:ea typeface="Arial" panose="020B0604020202020204" pitchFamily="34" charset="0"/>
                <a:cs typeface="Arial" panose="020B0604020202020204" pitchFamily="34" charset="0"/>
              </a:rPr>
              <a:t>Las medidas deben:</a:t>
            </a:r>
          </a:p>
          <a:p>
            <a:pPr lvl="2"/>
            <a:r>
              <a:rPr lang="es-ES" dirty="0">
                <a:latin typeface="Arial" panose="020B0604020202020204" pitchFamily="34" charset="0"/>
                <a:ea typeface="Arial" panose="020B0604020202020204" pitchFamily="34" charset="0"/>
                <a:cs typeface="Arial" panose="020B0604020202020204" pitchFamily="34" charset="0"/>
              </a:rPr>
              <a:t>estar basadas en evaluaciones exhaustivas de los riesgos de SST </a:t>
            </a:r>
          </a:p>
          <a:p>
            <a:pPr lvl="2"/>
            <a:r>
              <a:rPr lang="es-ES" dirty="0">
                <a:latin typeface="Arial" panose="020B0604020202020204" pitchFamily="34" charset="0"/>
                <a:ea typeface="Arial" panose="020B0604020202020204" pitchFamily="34" charset="0"/>
                <a:cs typeface="Arial" panose="020B0604020202020204" pitchFamily="34" charset="0"/>
              </a:rPr>
              <a:t>seguir la jerarquía de los controles</a:t>
            </a:r>
          </a:p>
          <a:p>
            <a:pPr lvl="2"/>
            <a:r>
              <a:rPr lang="es-ES" dirty="0">
                <a:latin typeface="Arial" panose="020B0604020202020204" pitchFamily="34" charset="0"/>
                <a:ea typeface="Arial" panose="020B0604020202020204" pitchFamily="34" charset="0"/>
                <a:cs typeface="Arial" panose="020B0604020202020204" pitchFamily="34" charset="0"/>
              </a:rPr>
              <a:t>estar adaptadas a los peligros y los riesgos que existan en la empresa</a:t>
            </a:r>
          </a:p>
          <a:p>
            <a:pPr lvl="2"/>
            <a:r>
              <a:rPr lang="es-ES" dirty="0">
                <a:latin typeface="Arial" panose="020B0604020202020204" pitchFamily="34" charset="0"/>
                <a:ea typeface="Arial" panose="020B0604020202020204" pitchFamily="34" charset="0"/>
                <a:cs typeface="Arial" panose="020B0604020202020204" pitchFamily="34" charset="0"/>
              </a:rPr>
              <a:t>revisarse y modificarse periódicamente en caso de necesidad</a:t>
            </a:r>
          </a:p>
          <a:p>
            <a:pPr lvl="2"/>
            <a:r>
              <a:rPr lang="es-ES" dirty="0">
                <a:latin typeface="Arial" panose="020B0604020202020204" pitchFamily="34" charset="0"/>
                <a:ea typeface="Arial" panose="020B0604020202020204" pitchFamily="34" charset="0"/>
                <a:cs typeface="Arial" panose="020B0604020202020204" pitchFamily="34" charset="0"/>
              </a:rPr>
              <a:t>cumplir las disposiciones de las leyes y los reglamentos nacionales</a:t>
            </a:r>
          </a:p>
          <a:p>
            <a:pPr lvl="2"/>
            <a:r>
              <a:rPr lang="es-ES" dirty="0">
                <a:latin typeface="Arial" panose="020B0604020202020204" pitchFamily="34" charset="0"/>
                <a:ea typeface="Arial" panose="020B0604020202020204" pitchFamily="34" charset="0"/>
                <a:cs typeface="Arial" panose="020B0604020202020204" pitchFamily="34" charset="0"/>
              </a:rPr>
              <a:t>reflejar las buenas prácticas</a:t>
            </a:r>
          </a:p>
          <a:p>
            <a:pPr lvl="2"/>
            <a:r>
              <a:rPr lang="es-ES" dirty="0">
                <a:latin typeface="Arial" panose="020B0604020202020204" pitchFamily="34" charset="0"/>
                <a:ea typeface="Arial" panose="020B0604020202020204" pitchFamily="34" charset="0"/>
                <a:cs typeface="Arial" panose="020B0604020202020204" pitchFamily="34" charset="0"/>
              </a:rPr>
              <a:t>tomar en consideración el estado actual de los conocimientos</a:t>
            </a:r>
          </a:p>
        </p:txBody>
      </p:sp>
      <p:sp>
        <p:nvSpPr>
          <p:cNvPr id="4" name="Date Placeholder 3">
            <a:extLst>
              <a:ext uri="{FF2B5EF4-FFF2-40B4-BE49-F238E27FC236}">
                <a16:creationId xmlns:a16="http://schemas.microsoft.com/office/drawing/2014/main" id="{62AEF1CE-D5AF-4A8E-97E5-3586B45D6992}"/>
              </a:ext>
            </a:extLst>
          </p:cNvPr>
          <p:cNvSpPr>
            <a:spLocks noGrp="1"/>
          </p:cNvSpPr>
          <p:nvPr>
            <p:ph type="dt" sz="half" idx="10"/>
          </p:nvPr>
        </p:nvSpPr>
        <p:spPr/>
        <p:txBody>
          <a:bodyPr/>
          <a:lstStyle/>
          <a:p>
            <a:r>
              <a:rPr lang="es-ES"/>
              <a:t>Fecha: Lunes / 01 / Octubre / 2019</a:t>
            </a:r>
          </a:p>
        </p:txBody>
      </p:sp>
      <p:sp>
        <p:nvSpPr>
          <p:cNvPr id="5" name="Footer Placeholder 4">
            <a:extLst>
              <a:ext uri="{FF2B5EF4-FFF2-40B4-BE49-F238E27FC236}">
                <a16:creationId xmlns:a16="http://schemas.microsoft.com/office/drawing/2014/main" id="{2944C47C-622C-4CD7-AA4D-A98DFF9EFB19}"/>
              </a:ext>
            </a:extLst>
          </p:cNvPr>
          <p:cNvSpPr>
            <a:spLocks noGrp="1"/>
          </p:cNvSpPr>
          <p:nvPr>
            <p:ph type="ftr" sz="quarter" idx="11"/>
          </p:nvPr>
        </p:nvSpPr>
        <p:spPr/>
        <p:txBody>
          <a:bodyPr/>
          <a:lstStyle/>
          <a:p>
            <a:r>
              <a:rPr lang="es-ES"/>
              <a:t>Promover la justicia social y el trabajo decente</a:t>
            </a:r>
          </a:p>
        </p:txBody>
      </p:sp>
      <p:sp>
        <p:nvSpPr>
          <p:cNvPr id="6" name="Slide Number Placeholder 5">
            <a:extLst>
              <a:ext uri="{FF2B5EF4-FFF2-40B4-BE49-F238E27FC236}">
                <a16:creationId xmlns:a16="http://schemas.microsoft.com/office/drawing/2014/main" id="{17F9E830-CFED-443A-BC6E-A4BF31A09AA5}"/>
              </a:ext>
            </a:extLst>
          </p:cNvPr>
          <p:cNvSpPr>
            <a:spLocks noGrp="1"/>
          </p:cNvSpPr>
          <p:nvPr>
            <p:ph type="sldNum" sz="quarter" idx="12"/>
          </p:nvPr>
        </p:nvSpPr>
        <p:spPr/>
        <p:txBody>
          <a:bodyPr/>
          <a:lstStyle/>
          <a:p>
            <a:fld id="{856227C0-AD57-4F9B-BAE3-EEFB0D0EE427}" type="slidenum">
              <a:rPr lang="en-GB" smtClean="0"/>
              <a:t>47</a:t>
            </a:fld>
            <a:endParaRPr lang="en-GB"/>
          </a:p>
        </p:txBody>
      </p:sp>
    </p:spTree>
    <p:extLst>
      <p:ext uri="{BB962C8B-B14F-4D97-AF65-F5344CB8AC3E}">
        <p14:creationId xmlns:p14="http://schemas.microsoft.com/office/powerpoint/2010/main" val="744988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C3F56-BEF4-4B4F-A6EF-A413051F6B96}"/>
              </a:ext>
            </a:extLst>
          </p:cNvPr>
          <p:cNvSpPr>
            <a:spLocks noGrp="1"/>
          </p:cNvSpPr>
          <p:nvPr>
            <p:ph type="title"/>
          </p:nvPr>
        </p:nvSpPr>
        <p:spPr/>
        <p:txBody>
          <a:bodyPr/>
          <a:lstStyle/>
          <a:p>
            <a:r>
              <a:rPr lang="es-ES"/>
              <a:t>Tratamiento de los riesgos psicosociales durante la pandemia de COVID-19</a:t>
            </a:r>
          </a:p>
        </p:txBody>
      </p:sp>
      <p:sp>
        <p:nvSpPr>
          <p:cNvPr id="3" name="Content Placeholder 2">
            <a:extLst>
              <a:ext uri="{FF2B5EF4-FFF2-40B4-BE49-F238E27FC236}">
                <a16:creationId xmlns:a16="http://schemas.microsoft.com/office/drawing/2014/main" id="{06CAAC5F-3006-4E09-9DDD-82A243080273}"/>
              </a:ext>
            </a:extLst>
          </p:cNvPr>
          <p:cNvSpPr>
            <a:spLocks noGrp="1"/>
          </p:cNvSpPr>
          <p:nvPr>
            <p:ph idx="1"/>
          </p:nvPr>
        </p:nvSpPr>
        <p:spPr/>
        <p:txBody>
          <a:bodyPr/>
          <a:lstStyle/>
          <a:p>
            <a:pPr lvl="2"/>
            <a:r>
              <a:rPr lang="es-ES"/>
              <a:t>La ansiedad producida por los riesgos para la salud derivados del coronavirus, la incertidumbre sobre la duración de la crisis y la posibilidad de perder el puesto de trabajo o verse obligados a cerrar empresas, entre otros</a:t>
            </a:r>
          </a:p>
          <a:p>
            <a:pPr lvl="2"/>
            <a:r>
              <a:rPr lang="es-ES"/>
              <a:t>Los riesgos psicosociales derivados de cambios radicales en la organización, los procesos y las condiciones de trabajo (incluido el teletrabajo)</a:t>
            </a:r>
          </a:p>
          <a:p>
            <a:pPr lvl="3"/>
            <a:r>
              <a:rPr lang="es-ES"/>
              <a:t>por ejemplo, el aislamiento, los cambios en la carga y el ritmo de trabajo, el solapamiento de las obligaciones profesionales y familiares, la violencia y el acoso, etc.</a:t>
            </a:r>
          </a:p>
          <a:p>
            <a:endParaRPr lang="en-GB" dirty="0"/>
          </a:p>
        </p:txBody>
      </p:sp>
      <p:sp>
        <p:nvSpPr>
          <p:cNvPr id="4" name="Date Placeholder 3">
            <a:extLst>
              <a:ext uri="{FF2B5EF4-FFF2-40B4-BE49-F238E27FC236}">
                <a16:creationId xmlns:a16="http://schemas.microsoft.com/office/drawing/2014/main" id="{C3E0C158-80AF-4628-8CBB-D2704C2A5FD1}"/>
              </a:ext>
            </a:extLst>
          </p:cNvPr>
          <p:cNvSpPr>
            <a:spLocks noGrp="1"/>
          </p:cNvSpPr>
          <p:nvPr>
            <p:ph type="dt" sz="half" idx="10"/>
          </p:nvPr>
        </p:nvSpPr>
        <p:spPr/>
        <p:txBody>
          <a:bodyPr/>
          <a:lstStyle/>
          <a:p>
            <a:r>
              <a:rPr lang="es-ES"/>
              <a:t>Fecha: Lunes / 01 / Octubre / 2019</a:t>
            </a:r>
          </a:p>
        </p:txBody>
      </p:sp>
      <p:sp>
        <p:nvSpPr>
          <p:cNvPr id="5" name="Footer Placeholder 4">
            <a:extLst>
              <a:ext uri="{FF2B5EF4-FFF2-40B4-BE49-F238E27FC236}">
                <a16:creationId xmlns:a16="http://schemas.microsoft.com/office/drawing/2014/main" id="{6F52B719-D319-4ECB-9CDF-641EF50F1B55}"/>
              </a:ext>
            </a:extLst>
          </p:cNvPr>
          <p:cNvSpPr>
            <a:spLocks noGrp="1"/>
          </p:cNvSpPr>
          <p:nvPr>
            <p:ph type="ftr" sz="quarter" idx="11"/>
          </p:nvPr>
        </p:nvSpPr>
        <p:spPr/>
        <p:txBody>
          <a:bodyPr/>
          <a:lstStyle/>
          <a:p>
            <a:r>
              <a:rPr lang="es-ES"/>
              <a:t>Promover la justicia social y el trabajo decente</a:t>
            </a:r>
          </a:p>
        </p:txBody>
      </p:sp>
      <p:sp>
        <p:nvSpPr>
          <p:cNvPr id="6" name="Slide Number Placeholder 5">
            <a:extLst>
              <a:ext uri="{FF2B5EF4-FFF2-40B4-BE49-F238E27FC236}">
                <a16:creationId xmlns:a16="http://schemas.microsoft.com/office/drawing/2014/main" id="{7768B4DF-8D91-44B3-A143-B063BB312033}"/>
              </a:ext>
            </a:extLst>
          </p:cNvPr>
          <p:cNvSpPr>
            <a:spLocks noGrp="1"/>
          </p:cNvSpPr>
          <p:nvPr>
            <p:ph type="sldNum" sz="quarter" idx="12"/>
          </p:nvPr>
        </p:nvSpPr>
        <p:spPr/>
        <p:txBody>
          <a:bodyPr/>
          <a:lstStyle/>
          <a:p>
            <a:fld id="{856227C0-AD57-4F9B-BAE3-EEFB0D0EE427}" type="slidenum">
              <a:rPr lang="en-GB" smtClean="0"/>
              <a:t>48</a:t>
            </a:fld>
            <a:endParaRPr lang="en-GB"/>
          </a:p>
        </p:txBody>
      </p:sp>
    </p:spTree>
    <p:extLst>
      <p:ext uri="{BB962C8B-B14F-4D97-AF65-F5344CB8AC3E}">
        <p14:creationId xmlns:p14="http://schemas.microsoft.com/office/powerpoint/2010/main" val="39966774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B7DA5-7FFF-45E8-A7FD-042755721DD5}"/>
              </a:ext>
            </a:extLst>
          </p:cNvPr>
          <p:cNvSpPr>
            <a:spLocks noGrp="1"/>
          </p:cNvSpPr>
          <p:nvPr>
            <p:ph type="title"/>
          </p:nvPr>
        </p:nvSpPr>
        <p:spPr/>
        <p:txBody>
          <a:bodyPr/>
          <a:lstStyle/>
          <a:p>
            <a:r>
              <a:rPr lang="es-ES"/>
              <a:t>Mecanismos de apoyo para la mejora progresiva de las condiciones de SST en las MIPYME y en la economía informal</a:t>
            </a:r>
          </a:p>
        </p:txBody>
      </p:sp>
      <p:sp>
        <p:nvSpPr>
          <p:cNvPr id="3" name="Content Placeholder 2">
            <a:extLst>
              <a:ext uri="{FF2B5EF4-FFF2-40B4-BE49-F238E27FC236}">
                <a16:creationId xmlns:a16="http://schemas.microsoft.com/office/drawing/2014/main" id="{E390A342-8D6F-4472-9B0E-AA78EFCBFE5D}"/>
              </a:ext>
            </a:extLst>
          </p:cNvPr>
          <p:cNvSpPr>
            <a:spLocks noGrp="1"/>
          </p:cNvSpPr>
          <p:nvPr>
            <p:ph idx="1"/>
          </p:nvPr>
        </p:nvSpPr>
        <p:spPr/>
        <p:txBody>
          <a:bodyPr/>
          <a:lstStyle/>
          <a:p>
            <a:pPr marL="0" lvl="2" indent="0">
              <a:spcBef>
                <a:spcPts val="300"/>
              </a:spcBef>
              <a:spcAft>
                <a:spcPts val="300"/>
              </a:spcAft>
              <a:buNone/>
            </a:pPr>
            <a:r>
              <a:rPr lang="es-ES" dirty="0">
                <a:solidFill>
                  <a:srgbClr val="230050"/>
                </a:solidFill>
                <a:latin typeface="Arial" panose="020B0604020202020204" pitchFamily="34" charset="0"/>
                <a:ea typeface="Times New Roman" panose="02020603050405020304" pitchFamily="18" charset="0"/>
                <a:cs typeface="Arial" panose="020B0604020202020204" pitchFamily="34" charset="0"/>
              </a:rPr>
              <a:t>Las MIPYME y la economía informal:</a:t>
            </a:r>
          </a:p>
          <a:p>
            <a:pPr lvl="2">
              <a:spcBef>
                <a:spcPts val="300"/>
              </a:spcBef>
              <a:spcAft>
                <a:spcPts val="300"/>
              </a:spcAft>
            </a:pPr>
            <a:r>
              <a:rPr lang="es-ES" dirty="0">
                <a:solidFill>
                  <a:srgbClr val="230050"/>
                </a:solidFill>
                <a:latin typeface="Arial" panose="020B0604020202020204" pitchFamily="34" charset="0"/>
                <a:ea typeface="Times New Roman" panose="02020603050405020304" pitchFamily="18" charset="0"/>
                <a:cs typeface="Arial" panose="020B0604020202020204" pitchFamily="34" charset="0"/>
              </a:rPr>
              <a:t>se han visto especialmente afectadas por los efectos de la pandemia </a:t>
            </a:r>
          </a:p>
          <a:p>
            <a:pPr lvl="2">
              <a:spcBef>
                <a:spcPts val="300"/>
              </a:spcBef>
              <a:spcAft>
                <a:spcPts val="300"/>
              </a:spcAft>
            </a:pPr>
            <a:r>
              <a:rPr lang="es-ES" dirty="0">
                <a:solidFill>
                  <a:srgbClr val="230050"/>
                </a:solidFill>
                <a:latin typeface="Arial" panose="020B0604020202020204" pitchFamily="34" charset="0"/>
                <a:ea typeface="Times New Roman" panose="02020603050405020304" pitchFamily="18" charset="0"/>
                <a:cs typeface="Arial" panose="020B0604020202020204" pitchFamily="34" charset="0"/>
              </a:rPr>
              <a:t>carecen de recursos para invertir en SST</a:t>
            </a:r>
          </a:p>
          <a:p>
            <a:pPr lvl="2">
              <a:spcBef>
                <a:spcPts val="300"/>
              </a:spcBef>
              <a:spcAft>
                <a:spcPts val="300"/>
              </a:spcAft>
            </a:pPr>
            <a:r>
              <a:rPr lang="es-ES" dirty="0">
                <a:solidFill>
                  <a:srgbClr val="230050"/>
                </a:solidFill>
                <a:latin typeface="Arial" panose="020B0604020202020204" pitchFamily="34" charset="0"/>
                <a:ea typeface="Times New Roman" panose="02020603050405020304" pitchFamily="18" charset="0"/>
                <a:cs typeface="Arial" panose="020B0604020202020204" pitchFamily="34" charset="0"/>
              </a:rPr>
              <a:t>se caracterizan, entre otras cosas, porque muchos de sus trabajadores ya corren un mayor riesgo de sufrir accidentes del trabajo o enfermedades profesionales</a:t>
            </a:r>
            <a:endParaRPr lang="en-GB" dirty="0">
              <a:solidFill>
                <a:srgbClr val="230050"/>
              </a:solidFill>
              <a:effectLst/>
              <a:latin typeface="Arial" panose="020B0604020202020204" pitchFamily="34" charset="0"/>
              <a:ea typeface="Times New Roman" panose="02020603050405020304" pitchFamily="18" charset="0"/>
              <a:cs typeface="Arial" panose="020B0604020202020204" pitchFamily="34" charset="0"/>
            </a:endParaRPr>
          </a:p>
          <a:p>
            <a:pPr lvl="2">
              <a:spcBef>
                <a:spcPts val="300"/>
              </a:spcBef>
              <a:spcAft>
                <a:spcPts val="300"/>
              </a:spcAft>
            </a:pPr>
            <a:r>
              <a:rPr lang="es-ES" dirty="0">
                <a:solidFill>
                  <a:srgbClr val="230050"/>
                </a:solidFill>
                <a:latin typeface="Arial" panose="020B0604020202020204" pitchFamily="34" charset="0"/>
                <a:ea typeface="Arial" panose="020B0604020202020204" pitchFamily="34" charset="0"/>
                <a:cs typeface="Arial" panose="020B0604020202020204" pitchFamily="34" charset="0"/>
              </a:rPr>
              <a:t>necesitan adoptar iniciativas especiales, por ejemplo:</a:t>
            </a:r>
          </a:p>
          <a:p>
            <a:pPr lvl="3">
              <a:spcBef>
                <a:spcPts val="300"/>
              </a:spcBef>
              <a:spcAft>
                <a:spcPts val="300"/>
              </a:spcAft>
            </a:pPr>
            <a:r>
              <a:rPr lang="es-ES" dirty="0">
                <a:solidFill>
                  <a:srgbClr val="230050"/>
                </a:solidFill>
                <a:latin typeface="Arial" panose="020B0604020202020204" pitchFamily="34" charset="0"/>
                <a:ea typeface="Arial" panose="020B0604020202020204" pitchFamily="34" charset="0"/>
                <a:cs typeface="Arial" panose="020B0604020202020204" pitchFamily="34" charset="0"/>
              </a:rPr>
              <a:t>fortalecer las asociaciones con los interlocutores sociales y otros actores estratégicos (por ejemplo, los sistemas públicos de salud, las instituciones de seguridad social, las ONG, las instituciones educativas, etc.) </a:t>
            </a:r>
          </a:p>
          <a:p>
            <a:pPr lvl="3">
              <a:spcBef>
                <a:spcPts val="300"/>
              </a:spcBef>
              <a:spcAft>
                <a:spcPts val="300"/>
              </a:spcAft>
            </a:pPr>
            <a:r>
              <a:rPr lang="es-ES" dirty="0">
                <a:solidFill>
                  <a:srgbClr val="230050"/>
                </a:solidFill>
                <a:latin typeface="Arial" panose="020B0604020202020204" pitchFamily="34" charset="0"/>
                <a:ea typeface="Arial" panose="020B0604020202020204" pitchFamily="34" charset="0"/>
                <a:cs typeface="Arial" panose="020B0604020202020204" pitchFamily="34" charset="0"/>
              </a:rPr>
              <a:t>promover la tutoría por parte de las grandes empresas y desarrollar redes de MIPYME</a:t>
            </a:r>
          </a:p>
          <a:p>
            <a:pPr>
              <a:spcBef>
                <a:spcPts val="300"/>
              </a:spcBef>
              <a:spcAft>
                <a:spcPts val="300"/>
              </a:spcAft>
            </a:pPr>
            <a:endParaRPr lang="en-GB" sz="2000" dirty="0">
              <a:solidFill>
                <a:srgbClr val="230050"/>
              </a:solidFill>
              <a:effectLst/>
              <a:latin typeface="Arial" panose="020B0604020202020204" pitchFamily="34" charset="0"/>
              <a:ea typeface="Arial" panose="020B0604020202020204" pitchFamily="34" charset="0"/>
              <a:cs typeface="Arial" panose="020B0604020202020204" pitchFamily="34" charset="0"/>
            </a:endParaRPr>
          </a:p>
          <a:p>
            <a:endParaRPr lang="en-GB" sz="2000" dirty="0"/>
          </a:p>
        </p:txBody>
      </p:sp>
      <p:sp>
        <p:nvSpPr>
          <p:cNvPr id="4" name="Date Placeholder 3">
            <a:extLst>
              <a:ext uri="{FF2B5EF4-FFF2-40B4-BE49-F238E27FC236}">
                <a16:creationId xmlns:a16="http://schemas.microsoft.com/office/drawing/2014/main" id="{35857621-D5F0-4B16-9104-A2FD0DB678AB}"/>
              </a:ext>
            </a:extLst>
          </p:cNvPr>
          <p:cNvSpPr>
            <a:spLocks noGrp="1"/>
          </p:cNvSpPr>
          <p:nvPr>
            <p:ph type="dt" sz="half" idx="10"/>
          </p:nvPr>
        </p:nvSpPr>
        <p:spPr/>
        <p:txBody>
          <a:bodyPr/>
          <a:lstStyle/>
          <a:p>
            <a:r>
              <a:rPr lang="es-ES"/>
              <a:t>Fecha: Lunes / 01 / Octubre / 2019</a:t>
            </a:r>
          </a:p>
        </p:txBody>
      </p:sp>
      <p:sp>
        <p:nvSpPr>
          <p:cNvPr id="5" name="Footer Placeholder 4">
            <a:extLst>
              <a:ext uri="{FF2B5EF4-FFF2-40B4-BE49-F238E27FC236}">
                <a16:creationId xmlns:a16="http://schemas.microsoft.com/office/drawing/2014/main" id="{E53A4423-1CB4-414D-8366-5B8B136F942D}"/>
              </a:ext>
            </a:extLst>
          </p:cNvPr>
          <p:cNvSpPr>
            <a:spLocks noGrp="1"/>
          </p:cNvSpPr>
          <p:nvPr>
            <p:ph type="ftr" sz="quarter" idx="11"/>
          </p:nvPr>
        </p:nvSpPr>
        <p:spPr/>
        <p:txBody>
          <a:bodyPr/>
          <a:lstStyle/>
          <a:p>
            <a:r>
              <a:rPr lang="es-ES"/>
              <a:t>Promover la justicia social y el trabajo decente</a:t>
            </a:r>
          </a:p>
        </p:txBody>
      </p:sp>
      <p:sp>
        <p:nvSpPr>
          <p:cNvPr id="6" name="Slide Number Placeholder 5">
            <a:extLst>
              <a:ext uri="{FF2B5EF4-FFF2-40B4-BE49-F238E27FC236}">
                <a16:creationId xmlns:a16="http://schemas.microsoft.com/office/drawing/2014/main" id="{9A89D8A9-1139-40A5-BCAA-0486CEA55808}"/>
              </a:ext>
            </a:extLst>
          </p:cNvPr>
          <p:cNvSpPr>
            <a:spLocks noGrp="1"/>
          </p:cNvSpPr>
          <p:nvPr>
            <p:ph type="sldNum" sz="quarter" idx="12"/>
          </p:nvPr>
        </p:nvSpPr>
        <p:spPr/>
        <p:txBody>
          <a:bodyPr/>
          <a:lstStyle/>
          <a:p>
            <a:fld id="{856227C0-AD57-4F9B-BAE3-EEFB0D0EE427}" type="slidenum">
              <a:rPr lang="en-GB" smtClean="0"/>
              <a:t>49</a:t>
            </a:fld>
            <a:endParaRPr lang="en-GB"/>
          </a:p>
        </p:txBody>
      </p:sp>
    </p:spTree>
    <p:extLst>
      <p:ext uri="{BB962C8B-B14F-4D97-AF65-F5344CB8AC3E}">
        <p14:creationId xmlns:p14="http://schemas.microsoft.com/office/powerpoint/2010/main" val="1319201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3C92C-5ACC-4107-A8D4-A21E9EB8220E}"/>
              </a:ext>
            </a:extLst>
          </p:cNvPr>
          <p:cNvSpPr>
            <a:spLocks noGrp="1"/>
          </p:cNvSpPr>
          <p:nvPr>
            <p:ph type="title"/>
          </p:nvPr>
        </p:nvSpPr>
        <p:spPr/>
        <p:txBody>
          <a:bodyPr/>
          <a:lstStyle/>
          <a:p>
            <a:r>
              <a:rPr lang="es-ES" dirty="0"/>
              <a:t>Normas internacionales del trabajo: </a:t>
            </a:r>
            <a:br>
              <a:rPr lang="es-ES" dirty="0"/>
            </a:br>
            <a:r>
              <a:rPr lang="es-ES" dirty="0"/>
              <a:t>un recurso clave en la respuesta a la crisis de la COVID-19</a:t>
            </a:r>
          </a:p>
        </p:txBody>
      </p:sp>
      <p:sp>
        <p:nvSpPr>
          <p:cNvPr id="3" name="Date Placeholder 2">
            <a:extLst>
              <a:ext uri="{FF2B5EF4-FFF2-40B4-BE49-F238E27FC236}">
                <a16:creationId xmlns:a16="http://schemas.microsoft.com/office/drawing/2014/main" id="{5E107C98-9901-4370-AC57-C7D80DC3A432}"/>
              </a:ext>
            </a:extLst>
          </p:cNvPr>
          <p:cNvSpPr>
            <a:spLocks noGrp="1"/>
          </p:cNvSpPr>
          <p:nvPr>
            <p:ph type="dt" sz="half" idx="10"/>
          </p:nvPr>
        </p:nvSpPr>
        <p:spPr/>
        <p:txBody>
          <a:bodyPr/>
          <a:lstStyle/>
          <a:p>
            <a:r>
              <a:rPr lang="es-ES"/>
              <a:t>Fecha: Lunes / 01 / Octubre / 2019</a:t>
            </a:r>
          </a:p>
        </p:txBody>
      </p:sp>
      <p:sp>
        <p:nvSpPr>
          <p:cNvPr id="4" name="Footer Placeholder 3">
            <a:extLst>
              <a:ext uri="{FF2B5EF4-FFF2-40B4-BE49-F238E27FC236}">
                <a16:creationId xmlns:a16="http://schemas.microsoft.com/office/drawing/2014/main" id="{C65AD9F1-1CB5-47B9-B131-50486A2CD441}"/>
              </a:ext>
            </a:extLst>
          </p:cNvPr>
          <p:cNvSpPr>
            <a:spLocks noGrp="1"/>
          </p:cNvSpPr>
          <p:nvPr>
            <p:ph type="ftr" sz="quarter" idx="11"/>
          </p:nvPr>
        </p:nvSpPr>
        <p:spPr/>
        <p:txBody>
          <a:bodyPr/>
          <a:lstStyle/>
          <a:p>
            <a:r>
              <a:rPr lang="es-ES"/>
              <a:t>Promover la justicia social y el trabajo decente</a:t>
            </a:r>
          </a:p>
        </p:txBody>
      </p:sp>
      <p:sp>
        <p:nvSpPr>
          <p:cNvPr id="5" name="Slide Number Placeholder 4">
            <a:extLst>
              <a:ext uri="{FF2B5EF4-FFF2-40B4-BE49-F238E27FC236}">
                <a16:creationId xmlns:a16="http://schemas.microsoft.com/office/drawing/2014/main" id="{AC7808AA-D902-4051-8357-1B1C13101A9F}"/>
              </a:ext>
            </a:extLst>
          </p:cNvPr>
          <p:cNvSpPr>
            <a:spLocks noGrp="1"/>
          </p:cNvSpPr>
          <p:nvPr>
            <p:ph type="sldNum" sz="quarter" idx="12"/>
          </p:nvPr>
        </p:nvSpPr>
        <p:spPr/>
        <p:txBody>
          <a:bodyPr/>
          <a:lstStyle/>
          <a:p>
            <a:fld id="{856227C0-AD57-4F9B-BAE3-EEFB0D0EE427}" type="slidenum">
              <a:rPr lang="en-GB" smtClean="0"/>
              <a:t>5</a:t>
            </a:fld>
            <a:endParaRPr lang="en-GB"/>
          </a:p>
        </p:txBody>
      </p:sp>
      <p:sp>
        <p:nvSpPr>
          <p:cNvPr id="6" name="Text Placeholder 5">
            <a:extLst>
              <a:ext uri="{FF2B5EF4-FFF2-40B4-BE49-F238E27FC236}">
                <a16:creationId xmlns:a16="http://schemas.microsoft.com/office/drawing/2014/main" id="{51EF75B5-49A8-46A9-95D0-476B870884F4}"/>
              </a:ext>
            </a:extLst>
          </p:cNvPr>
          <p:cNvSpPr>
            <a:spLocks noGrp="1"/>
          </p:cNvSpPr>
          <p:nvPr>
            <p:ph type="body" sz="quarter" idx="13"/>
          </p:nvPr>
        </p:nvSpPr>
        <p:spPr>
          <a:xfrm>
            <a:off x="490537" y="2393950"/>
            <a:ext cx="11210921" cy="1512982"/>
          </a:xfrm>
        </p:spPr>
        <p:txBody>
          <a:bodyPr/>
          <a:lstStyle/>
          <a:p>
            <a:r>
              <a:rPr lang="es-ES" sz="2400" dirty="0"/>
              <a:t>Las normas internacionales del trabajo proporcionan una base de probada eficacia para las respuestas políticas que se centran en una recuperación sostenible y equitativa</a:t>
            </a:r>
          </a:p>
          <a:p>
            <a:pPr marL="0" indent="0" algn="r">
              <a:spcBef>
                <a:spcPts val="1200"/>
              </a:spcBef>
              <a:spcAft>
                <a:spcPts val="600"/>
              </a:spcAft>
              <a:buNone/>
            </a:pPr>
            <a:r>
              <a:rPr lang="es-ES" sz="1800" i="1" dirty="0">
                <a:solidFill>
                  <a:srgbClr val="230050"/>
                </a:solidFill>
                <a:latin typeface="Arial" panose="020B0604020202020204" pitchFamily="34" charset="0"/>
                <a:ea typeface="Arial" panose="020B0604020202020204" pitchFamily="34" charset="0"/>
                <a:cs typeface="Arial" panose="020B0604020202020204" pitchFamily="34" charset="0"/>
              </a:rPr>
              <a:t>Guy Ryder,  Director General de la OIT</a:t>
            </a:r>
          </a:p>
          <a:p>
            <a:pPr marL="180000" lvl="2"/>
            <a:endParaRPr lang="en-GB"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Content Placeholder 2">
            <a:extLst>
              <a:ext uri="{FF2B5EF4-FFF2-40B4-BE49-F238E27FC236}">
                <a16:creationId xmlns:a16="http://schemas.microsoft.com/office/drawing/2014/main" id="{79A86472-97C8-4A9B-B1F9-6781A1FB1EEA}"/>
              </a:ext>
            </a:extLst>
          </p:cNvPr>
          <p:cNvSpPr txBox="1">
            <a:spLocks/>
          </p:cNvSpPr>
          <p:nvPr/>
        </p:nvSpPr>
        <p:spPr>
          <a:xfrm>
            <a:off x="490538" y="4363943"/>
            <a:ext cx="11210922" cy="1512982"/>
          </a:xfrm>
          <a:prstGeom prst="rect">
            <a:avLst/>
          </a:prstGeom>
        </p:spPr>
        <p:txBody>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22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20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8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8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s-ES"/>
              <a:t>Promoción del </a:t>
            </a:r>
            <a:r>
              <a:rPr lang="es-ES" b="1">
                <a:solidFill>
                  <a:schemeClr val="accent2"/>
                </a:solidFill>
              </a:rPr>
              <a:t>diálogo social </a:t>
            </a:r>
            <a:r>
              <a:rPr lang="es-ES"/>
              <a:t>y de la cooperación en el lugar de trabajo</a:t>
            </a:r>
          </a:p>
          <a:p>
            <a:pPr lvl="2"/>
            <a:r>
              <a:rPr lang="es-ES"/>
              <a:t>Orientaciones para salvaguardar el </a:t>
            </a:r>
            <a:r>
              <a:rPr lang="es-ES" b="1">
                <a:solidFill>
                  <a:schemeClr val="accent2"/>
                </a:solidFill>
              </a:rPr>
              <a:t>trabajo decente </a:t>
            </a:r>
            <a:r>
              <a:rPr lang="es-ES"/>
              <a:t>en las respuestas a las crisis y la recuperación</a:t>
            </a:r>
          </a:p>
          <a:p>
            <a:pPr lvl="2"/>
            <a:r>
              <a:rPr lang="es-ES"/>
              <a:t>Protección de la </a:t>
            </a:r>
            <a:r>
              <a:rPr lang="es-ES" b="1">
                <a:solidFill>
                  <a:schemeClr val="accent2"/>
                </a:solidFill>
              </a:rPr>
              <a:t>salud y la seguridad </a:t>
            </a:r>
            <a:r>
              <a:rPr lang="es-ES"/>
              <a:t>de los trabajadores</a:t>
            </a:r>
          </a:p>
          <a:p>
            <a:endParaRPr lang="en-GB" sz="2000" dirty="0"/>
          </a:p>
        </p:txBody>
      </p:sp>
    </p:spTree>
    <p:extLst>
      <p:ext uri="{BB962C8B-B14F-4D97-AF65-F5344CB8AC3E}">
        <p14:creationId xmlns:p14="http://schemas.microsoft.com/office/powerpoint/2010/main" val="26579428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856C0A-0BF6-E74D-BF49-990AA248DF3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E0B894E0-B73E-44BA-BFE1-D9ACB36E6D2A}"/>
              </a:ext>
            </a:extLst>
          </p:cNvPr>
          <p:cNvSpPr>
            <a:spLocks noGrp="1"/>
          </p:cNvSpPr>
          <p:nvPr>
            <p:ph type="dt" sz="half" idx="10"/>
          </p:nvPr>
        </p:nvSpPr>
        <p:spPr/>
        <p:txBody>
          <a:bodyPr/>
          <a:lstStyle/>
          <a:p>
            <a:r>
              <a:rPr lang="en-GB"/>
              <a:t>Date: Monday / 01 / October / 2019</a:t>
            </a:r>
          </a:p>
        </p:txBody>
      </p:sp>
      <p:sp>
        <p:nvSpPr>
          <p:cNvPr id="5" name="Footer Placeholder 4">
            <a:extLst>
              <a:ext uri="{FF2B5EF4-FFF2-40B4-BE49-F238E27FC236}">
                <a16:creationId xmlns:a16="http://schemas.microsoft.com/office/drawing/2014/main" id="{43EE5895-2916-4BDF-B87D-3E9D7E273590}"/>
              </a:ext>
            </a:extLst>
          </p:cNvPr>
          <p:cNvSpPr>
            <a:spLocks noGrp="1"/>
          </p:cNvSpPr>
          <p:nvPr>
            <p:ph type="ftr" sz="quarter" idx="11"/>
          </p:nvPr>
        </p:nvSpPr>
        <p:spPr/>
        <p:txBody>
          <a:bodyPr/>
          <a:lstStyle/>
          <a:p>
            <a:r>
              <a:rPr lang="en-GB"/>
              <a:t>Advancing social justice, promoting decent work</a:t>
            </a:r>
          </a:p>
        </p:txBody>
      </p:sp>
      <p:sp>
        <p:nvSpPr>
          <p:cNvPr id="6" name="Slide Number Placeholder 5">
            <a:extLst>
              <a:ext uri="{FF2B5EF4-FFF2-40B4-BE49-F238E27FC236}">
                <a16:creationId xmlns:a16="http://schemas.microsoft.com/office/drawing/2014/main" id="{A8D44CC8-1BBF-4283-9212-2BC62D99A2BF}"/>
              </a:ext>
            </a:extLst>
          </p:cNvPr>
          <p:cNvSpPr>
            <a:spLocks noGrp="1"/>
          </p:cNvSpPr>
          <p:nvPr>
            <p:ph type="sldNum" sz="quarter" idx="12"/>
          </p:nvPr>
        </p:nvSpPr>
        <p:spPr/>
        <p:txBody>
          <a:bodyPr/>
          <a:lstStyle/>
          <a:p>
            <a:fld id="{856227C0-AD57-4F9B-BAE3-EEFB0D0EE427}" type="slidenum">
              <a:rPr lang="en-GB" smtClean="0"/>
              <a:pPr/>
              <a:t>50</a:t>
            </a:fld>
            <a:endParaRPr lang="en-GB"/>
          </a:p>
        </p:txBody>
      </p:sp>
      <p:sp>
        <p:nvSpPr>
          <p:cNvPr id="10" name="Title 1">
            <a:extLst>
              <a:ext uri="{FF2B5EF4-FFF2-40B4-BE49-F238E27FC236}">
                <a16:creationId xmlns:a16="http://schemas.microsoft.com/office/drawing/2014/main" id="{2D492300-14BF-F141-9A19-84A9B90E4A3C}"/>
              </a:ext>
            </a:extLst>
          </p:cNvPr>
          <p:cNvSpPr>
            <a:spLocks noGrp="1"/>
          </p:cNvSpPr>
          <p:nvPr>
            <p:ph type="title"/>
          </p:nvPr>
        </p:nvSpPr>
        <p:spPr>
          <a:xfrm>
            <a:off x="6509284" y="3561765"/>
            <a:ext cx="4652178" cy="2749271"/>
          </a:xfrm>
        </p:spPr>
        <p:txBody>
          <a:bodyPr/>
          <a:lstStyle/>
          <a:p>
            <a:r>
              <a:rPr lang="es-ES" dirty="0">
                <a:solidFill>
                  <a:srgbClr val="392958"/>
                </a:solidFill>
              </a:rPr>
              <a:t>Mirando hacia el futuro: Sistemas de SST </a:t>
            </a:r>
            <a:r>
              <a:rPr lang="es-ES" dirty="0" err="1">
                <a:solidFill>
                  <a:srgbClr val="392958"/>
                </a:solidFill>
              </a:rPr>
              <a:t>resilientes</a:t>
            </a:r>
            <a:r>
              <a:rPr lang="es-ES" dirty="0">
                <a:solidFill>
                  <a:srgbClr val="392958"/>
                </a:solidFill>
              </a:rPr>
              <a:t> para afrontar las próximas crisis </a:t>
            </a:r>
            <a:endParaRPr lang="en-GB" dirty="0">
              <a:solidFill>
                <a:srgbClr val="392958"/>
              </a:solidFill>
            </a:endParaRPr>
          </a:p>
        </p:txBody>
      </p:sp>
      <p:pic>
        <p:nvPicPr>
          <p:cNvPr id="11" name="Picture 10">
            <a:extLst>
              <a:ext uri="{FF2B5EF4-FFF2-40B4-BE49-F238E27FC236}">
                <a16:creationId xmlns:a16="http://schemas.microsoft.com/office/drawing/2014/main" id="{A7305FE9-6979-5E47-8D77-236D7571ED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538" y="491298"/>
            <a:ext cx="1368545" cy="495401"/>
          </a:xfrm>
          <a:prstGeom prst="rect">
            <a:avLst/>
          </a:prstGeom>
        </p:spPr>
      </p:pic>
    </p:spTree>
    <p:extLst>
      <p:ext uri="{BB962C8B-B14F-4D97-AF65-F5344CB8AC3E}">
        <p14:creationId xmlns:p14="http://schemas.microsoft.com/office/powerpoint/2010/main" val="14560703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F1500E-12EB-4497-84E5-78255A4FB165}"/>
              </a:ext>
            </a:extLst>
          </p:cNvPr>
          <p:cNvSpPr>
            <a:spLocks noGrp="1"/>
          </p:cNvSpPr>
          <p:nvPr>
            <p:ph idx="1"/>
          </p:nvPr>
        </p:nvSpPr>
        <p:spPr>
          <a:xfrm>
            <a:off x="490538" y="1423196"/>
            <a:ext cx="11210924" cy="4453730"/>
          </a:xfrm>
        </p:spPr>
        <p:txBody>
          <a:bodyPr/>
          <a:lstStyle/>
          <a:p>
            <a:pPr lvl="1">
              <a:spcBef>
                <a:spcPts val="1200"/>
              </a:spcBef>
            </a:pPr>
            <a:r>
              <a:rPr lang="es-ES" sz="2200" b="0" dirty="0">
                <a:solidFill>
                  <a:srgbClr val="230050"/>
                </a:solidFill>
                <a:latin typeface="Arial" panose="020B0604020202020204" pitchFamily="34" charset="0"/>
                <a:ea typeface="Times New Roman" panose="02020603050405020304" pitchFamily="18" charset="0"/>
                <a:cs typeface="Arial" panose="020B0604020202020204" pitchFamily="34" charset="0"/>
              </a:rPr>
              <a:t>Las crisis recientes (explosión en Beirut, catástrofes naturales, amenazas para la salud pública) han puesto a prueba la solidez de los sistemas de respuesta a las crisis</a:t>
            </a:r>
          </a:p>
          <a:p>
            <a:pPr lvl="1">
              <a:spcBef>
                <a:spcPts val="1200"/>
              </a:spcBef>
            </a:pPr>
            <a:r>
              <a:rPr lang="es-ES" sz="2200" b="0" dirty="0">
                <a:solidFill>
                  <a:srgbClr val="230050"/>
                </a:solidFill>
                <a:latin typeface="Arial" panose="020B0604020202020204" pitchFamily="34" charset="0"/>
                <a:ea typeface="Times New Roman" panose="02020603050405020304" pitchFamily="18" charset="0"/>
                <a:cs typeface="Arial" panose="020B0604020202020204" pitchFamily="34" charset="0"/>
              </a:rPr>
              <a:t>Invertir en el fortalecimiento de los sistemas de SST ayudará a los gobiernos, a los empleadores y a los trabajadores a:</a:t>
            </a:r>
          </a:p>
          <a:p>
            <a:pPr lvl="2">
              <a:spcBef>
                <a:spcPts val="0"/>
              </a:spcBef>
            </a:pPr>
            <a:r>
              <a:rPr lang="es-ES" sz="2200" b="0" dirty="0">
                <a:solidFill>
                  <a:srgbClr val="230050"/>
                </a:solidFill>
                <a:latin typeface="Arial" panose="020B0604020202020204" pitchFamily="34" charset="0"/>
                <a:ea typeface="Times New Roman" panose="02020603050405020304" pitchFamily="18" charset="0"/>
                <a:cs typeface="Arial" panose="020B0604020202020204" pitchFamily="34" charset="0"/>
              </a:rPr>
              <a:t>responder a la pandemia actual</a:t>
            </a:r>
          </a:p>
          <a:p>
            <a:pPr lvl="2">
              <a:spcBef>
                <a:spcPts val="0"/>
              </a:spcBef>
            </a:pPr>
            <a:r>
              <a:rPr lang="es-ES" sz="2200" b="0" dirty="0">
                <a:solidFill>
                  <a:srgbClr val="230050"/>
                </a:solidFill>
                <a:latin typeface="Arial" panose="020B0604020202020204" pitchFamily="34" charset="0"/>
                <a:ea typeface="Times New Roman" panose="02020603050405020304" pitchFamily="18" charset="0"/>
                <a:cs typeface="Arial" panose="020B0604020202020204" pitchFamily="34" charset="0"/>
              </a:rPr>
              <a:t>salvaguardar la salud en el lugar de trabajo</a:t>
            </a:r>
          </a:p>
          <a:p>
            <a:pPr lvl="2">
              <a:spcBef>
                <a:spcPts val="0"/>
              </a:spcBef>
            </a:pPr>
            <a:r>
              <a:rPr lang="es-ES" sz="2200" b="0" dirty="0">
                <a:solidFill>
                  <a:srgbClr val="230050"/>
                </a:solidFill>
                <a:latin typeface="Arial" panose="020B0604020202020204" pitchFamily="34" charset="0"/>
                <a:ea typeface="Times New Roman" panose="02020603050405020304" pitchFamily="18" charset="0"/>
                <a:cs typeface="Arial" panose="020B0604020202020204" pitchFamily="34" charset="0"/>
              </a:rPr>
              <a:t>recuperarse más rápidamente evitando un mayor contagio</a:t>
            </a:r>
          </a:p>
          <a:p>
            <a:pPr lvl="2">
              <a:spcBef>
                <a:spcPts val="0"/>
              </a:spcBef>
            </a:pPr>
            <a:endParaRPr lang="en-US" sz="2200" dirty="0">
              <a:solidFill>
                <a:srgbClr val="230050"/>
              </a:solidFill>
              <a:latin typeface="Arial" panose="020B0604020202020204" pitchFamily="34" charset="0"/>
              <a:ea typeface="Times New Roman" panose="02020603050405020304" pitchFamily="18" charset="0"/>
              <a:cs typeface="Arial" panose="020B0604020202020204" pitchFamily="34" charset="0"/>
            </a:endParaRPr>
          </a:p>
          <a:p>
            <a:pPr lvl="1">
              <a:spcBef>
                <a:spcPts val="1200"/>
              </a:spcBef>
            </a:pPr>
            <a:r>
              <a:rPr lang="es-ES" sz="2200" b="0" dirty="0">
                <a:solidFill>
                  <a:srgbClr val="230050"/>
                </a:solidFill>
                <a:latin typeface="Arial" panose="020B0604020202020204" pitchFamily="34" charset="0"/>
                <a:ea typeface="Times New Roman" panose="02020603050405020304" pitchFamily="18" charset="0"/>
                <a:cs typeface="Arial" panose="020B0604020202020204" pitchFamily="34" charset="0"/>
              </a:rPr>
              <a:t>La creación de sistemas resilientes también servirá de base para responder a otros acontecimientos y crisis imprevistos que puedan producirse en el futuro</a:t>
            </a:r>
          </a:p>
        </p:txBody>
      </p:sp>
      <p:sp>
        <p:nvSpPr>
          <p:cNvPr id="4" name="Date Placeholder 3">
            <a:extLst>
              <a:ext uri="{FF2B5EF4-FFF2-40B4-BE49-F238E27FC236}">
                <a16:creationId xmlns:a16="http://schemas.microsoft.com/office/drawing/2014/main" id="{249903E2-A4FE-4D77-9A51-5EB7CCFD7C23}"/>
              </a:ext>
            </a:extLst>
          </p:cNvPr>
          <p:cNvSpPr>
            <a:spLocks noGrp="1"/>
          </p:cNvSpPr>
          <p:nvPr>
            <p:ph type="dt" sz="half" idx="10"/>
          </p:nvPr>
        </p:nvSpPr>
        <p:spPr/>
        <p:txBody>
          <a:bodyPr/>
          <a:lstStyle/>
          <a:p>
            <a:r>
              <a:rPr lang="es-ES"/>
              <a:t>Fecha: Lunes / 01 / Octubre / 2019</a:t>
            </a:r>
          </a:p>
        </p:txBody>
      </p:sp>
      <p:sp>
        <p:nvSpPr>
          <p:cNvPr id="5" name="Footer Placeholder 4">
            <a:extLst>
              <a:ext uri="{FF2B5EF4-FFF2-40B4-BE49-F238E27FC236}">
                <a16:creationId xmlns:a16="http://schemas.microsoft.com/office/drawing/2014/main" id="{6B71793A-F7CC-4C75-B94F-9A2B574C1D8C}"/>
              </a:ext>
            </a:extLst>
          </p:cNvPr>
          <p:cNvSpPr>
            <a:spLocks noGrp="1"/>
          </p:cNvSpPr>
          <p:nvPr>
            <p:ph type="ftr" sz="quarter" idx="11"/>
          </p:nvPr>
        </p:nvSpPr>
        <p:spPr/>
        <p:txBody>
          <a:bodyPr/>
          <a:lstStyle/>
          <a:p>
            <a:r>
              <a:rPr lang="es-ES"/>
              <a:t>Promover la justicia social y el trabajo decente</a:t>
            </a:r>
          </a:p>
        </p:txBody>
      </p:sp>
      <p:sp>
        <p:nvSpPr>
          <p:cNvPr id="6" name="Slide Number Placeholder 5">
            <a:extLst>
              <a:ext uri="{FF2B5EF4-FFF2-40B4-BE49-F238E27FC236}">
                <a16:creationId xmlns:a16="http://schemas.microsoft.com/office/drawing/2014/main" id="{315347EF-1EF1-47CE-9627-F742F573854E}"/>
              </a:ext>
            </a:extLst>
          </p:cNvPr>
          <p:cNvSpPr>
            <a:spLocks noGrp="1"/>
          </p:cNvSpPr>
          <p:nvPr>
            <p:ph type="sldNum" sz="quarter" idx="12"/>
          </p:nvPr>
        </p:nvSpPr>
        <p:spPr/>
        <p:txBody>
          <a:bodyPr/>
          <a:lstStyle/>
          <a:p>
            <a:fld id="{856227C0-AD57-4F9B-BAE3-EEFB0D0EE427}" type="slidenum">
              <a:rPr lang="en-GB" smtClean="0"/>
              <a:t>51</a:t>
            </a:fld>
            <a:endParaRPr lang="en-GB"/>
          </a:p>
        </p:txBody>
      </p:sp>
    </p:spTree>
    <p:extLst>
      <p:ext uri="{BB962C8B-B14F-4D97-AF65-F5344CB8AC3E}">
        <p14:creationId xmlns:p14="http://schemas.microsoft.com/office/powerpoint/2010/main" val="3802616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nip Single Corner Rectangle 9">
            <a:extLst>
              <a:ext uri="{FF2B5EF4-FFF2-40B4-BE49-F238E27FC236}">
                <a16:creationId xmlns:a16="http://schemas.microsoft.com/office/drawing/2014/main" id="{C5C08BA6-CED5-444A-B415-EC7885A363EB}"/>
              </a:ext>
            </a:extLst>
          </p:cNvPr>
          <p:cNvSpPr/>
          <p:nvPr/>
        </p:nvSpPr>
        <p:spPr>
          <a:xfrm flipH="1" flipV="1">
            <a:off x="0" y="0"/>
            <a:ext cx="12192000" cy="6870450"/>
          </a:xfrm>
          <a:prstGeom prst="snip1Rect">
            <a:avLst/>
          </a:prstGeom>
          <a:solidFill>
            <a:srgbClr val="FBC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4DF549-673C-470D-AACA-D45E303EE9BA}"/>
              </a:ext>
            </a:extLst>
          </p:cNvPr>
          <p:cNvSpPr>
            <a:spLocks noGrp="1"/>
          </p:cNvSpPr>
          <p:nvPr>
            <p:ph type="title"/>
          </p:nvPr>
        </p:nvSpPr>
        <p:spPr>
          <a:xfrm>
            <a:off x="823167" y="1423195"/>
            <a:ext cx="9415986" cy="720000"/>
          </a:xfrm>
        </p:spPr>
        <p:txBody>
          <a:bodyPr/>
          <a:lstStyle/>
          <a:p>
            <a:r>
              <a:rPr lang="es-ES" dirty="0"/>
              <a:t>Herramientas de OIT para proteger la seguridad y la salud de los trabajadores durante la crisis de la COVID -19</a:t>
            </a:r>
            <a:endParaRPr lang="en-GB" b="0" dirty="0"/>
          </a:p>
        </p:txBody>
      </p:sp>
      <p:sp>
        <p:nvSpPr>
          <p:cNvPr id="3" name="Content Placeholder 2">
            <a:extLst>
              <a:ext uri="{FF2B5EF4-FFF2-40B4-BE49-F238E27FC236}">
                <a16:creationId xmlns:a16="http://schemas.microsoft.com/office/drawing/2014/main" id="{91870312-3090-4FE5-AFEF-6CD9A1AB445E}"/>
              </a:ext>
            </a:extLst>
          </p:cNvPr>
          <p:cNvSpPr>
            <a:spLocks noGrp="1"/>
          </p:cNvSpPr>
          <p:nvPr>
            <p:ph idx="1"/>
          </p:nvPr>
        </p:nvSpPr>
        <p:spPr>
          <a:xfrm>
            <a:off x="823167" y="2393950"/>
            <a:ext cx="10943230" cy="3482975"/>
          </a:xfrm>
        </p:spPr>
        <p:txBody>
          <a:bodyPr/>
          <a:lstStyle/>
          <a:p>
            <a:pPr marL="252000" lvl="0" indent="-252000">
              <a:spcBef>
                <a:spcPts val="200"/>
              </a:spcBef>
              <a:spcAft>
                <a:spcPts val="200"/>
              </a:spcAft>
              <a:buClr>
                <a:schemeClr val="accent2"/>
              </a:buClr>
              <a:buSzPct val="70000"/>
              <a:buFont typeface="Wingdings 3" panose="05040102010807070707" pitchFamily="18" charset="2"/>
              <a:buChar char=""/>
            </a:pPr>
            <a:r>
              <a:rPr lang="es-ES" sz="1800" b="0" u="sng" dirty="0">
                <a:solidFill>
                  <a:srgbClr val="230050"/>
                </a:solidFill>
                <a:latin typeface="Arial" panose="020B0604020202020204" pitchFamily="34" charset="0"/>
                <a:ea typeface="Arial" panose="020B0604020202020204" pitchFamily="34" charset="0"/>
                <a:cs typeface="Arial" panose="020B0604020202020204" pitchFamily="34" charset="0"/>
                <a:hlinkClick r:id="rId2"/>
              </a:rPr>
              <a:t>Prevención y mitigación del COVID-19 en el trabajo: </a:t>
            </a:r>
            <a:r>
              <a:rPr lang="es-ES" sz="1800" b="0" u="sng" dirty="0">
                <a:solidFill>
                  <a:srgbClr val="230050"/>
                </a:solidFill>
                <a:latin typeface="Arial" panose="020B0604020202020204" pitchFamily="34" charset="0"/>
                <a:ea typeface="Arial" panose="020B0604020202020204" pitchFamily="34" charset="0"/>
                <a:cs typeface="Arial" panose="020B0604020202020204" pitchFamily="34" charset="0"/>
              </a:rPr>
              <a:t>LISTA DE COMPROBACIÓN (abril de 2020)</a:t>
            </a:r>
          </a:p>
          <a:p>
            <a:pPr marL="252000" lvl="0" indent="-252000">
              <a:spcBef>
                <a:spcPts val="200"/>
              </a:spcBef>
              <a:spcAft>
                <a:spcPts val="200"/>
              </a:spcAft>
              <a:buClr>
                <a:schemeClr val="accent2"/>
              </a:buClr>
              <a:buSzPct val="70000"/>
              <a:buFont typeface="Wingdings 3" panose="05040102010807070707" pitchFamily="18" charset="2"/>
              <a:buChar char=""/>
            </a:pPr>
            <a:r>
              <a:rPr lang="es-ES" sz="1800" b="0" u="sng" dirty="0">
                <a:solidFill>
                  <a:srgbClr val="230050"/>
                </a:solidFill>
                <a:latin typeface="Arial" panose="020B0604020202020204" pitchFamily="34" charset="0"/>
                <a:ea typeface="Arial" panose="020B0604020202020204" pitchFamily="34" charset="0"/>
                <a:cs typeface="Arial" panose="020B0604020202020204" pitchFamily="34" charset="0"/>
              </a:rPr>
              <a:t>Frente a la pandemia: Garantizar la Seguridad y Salud en el Trabajo - Informe para el Día Mundial de la Seguridad y Salud en el Trabajo (abril de 2020)</a:t>
            </a:r>
          </a:p>
          <a:p>
            <a:pPr marL="252000" lvl="0" indent="-252000">
              <a:spcBef>
                <a:spcPts val="200"/>
              </a:spcBef>
              <a:spcAft>
                <a:spcPts val="200"/>
              </a:spcAft>
              <a:buClr>
                <a:schemeClr val="accent2"/>
              </a:buClr>
              <a:buSzPct val="70000"/>
              <a:buFont typeface="Wingdings 3" panose="05040102010807070707" pitchFamily="18" charset="2"/>
              <a:buChar char=""/>
            </a:pPr>
            <a:r>
              <a:rPr lang="es-ES" sz="1800" b="0" u="sng" dirty="0">
                <a:solidFill>
                  <a:srgbClr val="230050"/>
                </a:solidFill>
                <a:latin typeface="Arial" panose="020B0604020202020204" pitchFamily="34" charset="0"/>
                <a:ea typeface="Arial" panose="020B0604020202020204" pitchFamily="34" charset="0"/>
                <a:cs typeface="Arial" panose="020B0604020202020204" pitchFamily="34" charset="0"/>
                <a:hlinkClick r:id="rId3"/>
              </a:rPr>
              <a:t>Un regreso seguro y saludable al trabajo durante la pandemia de COVID-19–</a:t>
            </a:r>
            <a:r>
              <a:rPr lang="es-ES" sz="1800" b="0" u="sng" dirty="0">
                <a:solidFill>
                  <a:srgbClr val="230050"/>
                </a:solidFill>
                <a:latin typeface="Arial" panose="020B0604020202020204" pitchFamily="34" charset="0"/>
                <a:ea typeface="Arial" panose="020B0604020202020204" pitchFamily="34" charset="0"/>
                <a:cs typeface="Arial" panose="020B0604020202020204" pitchFamily="34" charset="0"/>
              </a:rPr>
              <a:t> Reseña de políticas (mayo de 2020)</a:t>
            </a:r>
            <a:r>
              <a:rPr lang="es-ES" sz="1800" b="0" dirty="0">
                <a:solidFill>
                  <a:srgbClr val="230050"/>
                </a:solidFill>
                <a:latin typeface="Arial" panose="020B0604020202020204" pitchFamily="34" charset="0"/>
                <a:ea typeface="Arial" panose="020B0604020202020204" pitchFamily="34" charset="0"/>
                <a:cs typeface="Arial" panose="020B0604020202020204" pitchFamily="34" charset="0"/>
              </a:rPr>
              <a:t> </a:t>
            </a:r>
          </a:p>
          <a:p>
            <a:pPr marL="252000" lvl="0" indent="-252000">
              <a:spcBef>
                <a:spcPts val="200"/>
              </a:spcBef>
              <a:spcAft>
                <a:spcPts val="200"/>
              </a:spcAft>
              <a:buClr>
                <a:schemeClr val="accent2"/>
              </a:buClr>
              <a:buSzPct val="70000"/>
              <a:buFont typeface="Wingdings 3" panose="05040102010807070707" pitchFamily="18" charset="2"/>
              <a:buChar char=""/>
            </a:pPr>
            <a:r>
              <a:rPr lang="es-ES" sz="1800" b="0" u="sng" dirty="0">
                <a:solidFill>
                  <a:srgbClr val="230050"/>
                </a:solidFill>
                <a:latin typeface="Arial" panose="020B0604020202020204" pitchFamily="34" charset="0"/>
                <a:ea typeface="Arial" panose="020B0604020202020204" pitchFamily="34" charset="0"/>
                <a:cs typeface="Arial" panose="020B0604020202020204" pitchFamily="34" charset="0"/>
                <a:hlinkClick r:id="rId4"/>
              </a:rPr>
              <a:t>Regresar al trabajo de forma segura: </a:t>
            </a:r>
            <a:r>
              <a:rPr lang="es-ES" sz="1800" b="0" u="sng" dirty="0">
                <a:solidFill>
                  <a:srgbClr val="230050"/>
                </a:solidFill>
                <a:latin typeface="Arial" panose="020B0604020202020204" pitchFamily="34" charset="0"/>
                <a:ea typeface="Arial" panose="020B0604020202020204" pitchFamily="34" charset="0"/>
                <a:cs typeface="Arial" panose="020B0604020202020204" pitchFamily="34" charset="0"/>
              </a:rPr>
              <a:t>Diez medidas de acción (mayo de 2020) </a:t>
            </a:r>
          </a:p>
          <a:p>
            <a:pPr marL="252000" lvl="0" indent="-252000">
              <a:spcBef>
                <a:spcPts val="200"/>
              </a:spcBef>
              <a:spcAft>
                <a:spcPts val="200"/>
              </a:spcAft>
              <a:buClr>
                <a:schemeClr val="accent2"/>
              </a:buClr>
              <a:buSzPct val="70000"/>
              <a:buFont typeface="Wingdings 3" panose="05040102010807070707" pitchFamily="18" charset="2"/>
              <a:buChar char=""/>
            </a:pPr>
            <a:r>
              <a:rPr lang="es-ES" sz="1800" b="0" dirty="0">
                <a:solidFill>
                  <a:srgbClr val="230050"/>
                </a:solidFill>
                <a:latin typeface="Arial" panose="020B0604020202020204" pitchFamily="34" charset="0"/>
                <a:ea typeface="Arial" panose="020B0604020202020204" pitchFamily="34" charset="0"/>
                <a:cs typeface="Arial" panose="020B0604020202020204" pitchFamily="34" charset="0"/>
              </a:rPr>
              <a:t>Gestión de los riesgos psicosociales relacionados con el trabajo durante la pandemia de COVID-19 - Material de enseñanza (junio de 2020)</a:t>
            </a:r>
          </a:p>
          <a:p>
            <a:pPr marL="252000" lvl="0" indent="-252000">
              <a:spcBef>
                <a:spcPts val="200"/>
              </a:spcBef>
              <a:spcAft>
                <a:spcPts val="200"/>
              </a:spcAft>
              <a:buClr>
                <a:schemeClr val="accent2"/>
              </a:buClr>
              <a:buSzPct val="70000"/>
              <a:buFont typeface="Wingdings 3" panose="05040102010807070707" pitchFamily="18" charset="2"/>
              <a:buChar char=""/>
            </a:pPr>
            <a:r>
              <a:rPr lang="es-ES" sz="1800" b="0" u="sng" dirty="0">
                <a:solidFill>
                  <a:srgbClr val="230050"/>
                </a:solidFill>
                <a:latin typeface="Arial" panose="020B0604020202020204" pitchFamily="34" charset="0"/>
                <a:ea typeface="Arial" panose="020B0604020202020204" pitchFamily="34" charset="0"/>
                <a:cs typeface="Arial" panose="020B0604020202020204" pitchFamily="34" charset="0"/>
                <a:hlinkClick r:id="rId5"/>
              </a:rPr>
              <a:t>El teletrabajo durante la pandemia de COVID-19 y después de ella: Guía práctica</a:t>
            </a:r>
            <a:r>
              <a:rPr lang="es-ES" sz="1800" b="0" dirty="0">
                <a:solidFill>
                  <a:srgbClr val="230050"/>
                </a:solidFill>
                <a:latin typeface="Arial" panose="020B0604020202020204" pitchFamily="34" charset="0"/>
                <a:ea typeface="Arial" panose="020B0604020202020204" pitchFamily="34" charset="0"/>
                <a:cs typeface="Arial" panose="020B0604020202020204" pitchFamily="34" charset="0"/>
              </a:rPr>
              <a:t> (julio 2020) </a:t>
            </a:r>
          </a:p>
          <a:p>
            <a:pPr marL="252000" lvl="0" indent="-252000">
              <a:spcBef>
                <a:spcPts val="200"/>
              </a:spcBef>
              <a:spcAft>
                <a:spcPts val="200"/>
              </a:spcAft>
              <a:buClr>
                <a:schemeClr val="accent2"/>
              </a:buClr>
              <a:buSzPct val="70000"/>
              <a:buFont typeface="Wingdings 3" panose="05040102010807070707" pitchFamily="18" charset="2"/>
              <a:buChar char=""/>
            </a:pPr>
            <a:r>
              <a:rPr lang="es-ES" sz="1800" b="0" u="sng" dirty="0">
                <a:solidFill>
                  <a:srgbClr val="230050"/>
                </a:solidFill>
                <a:latin typeface="Arial" panose="020B0604020202020204" pitchFamily="34" charset="0"/>
                <a:ea typeface="Arial" panose="020B0604020202020204" pitchFamily="34" charset="0"/>
                <a:cs typeface="Arial" panose="020B0604020202020204" pitchFamily="34" charset="0"/>
                <a:hlinkClick r:id="rId6"/>
              </a:rPr>
              <a:t>La COVID-19 y los centros de salud: Lista de medidas para aplicar en los centros de salud</a:t>
            </a:r>
            <a:r>
              <a:rPr lang="es-ES" sz="1800" b="0" u="sng" dirty="0">
                <a:solidFill>
                  <a:srgbClr val="230050"/>
                </a:solidFill>
                <a:latin typeface="Arial" panose="020B0604020202020204" pitchFamily="34" charset="0"/>
                <a:ea typeface="Arial" panose="020B0604020202020204" pitchFamily="34" charset="0"/>
                <a:cs typeface="Arial" panose="020B0604020202020204" pitchFamily="34" charset="0"/>
              </a:rPr>
              <a:t> (julio 2020)</a:t>
            </a:r>
            <a:r>
              <a:rPr lang="es-ES" sz="1800" b="0" dirty="0">
                <a:solidFill>
                  <a:srgbClr val="230050"/>
                </a:solidFill>
                <a:latin typeface="Arial" panose="020B0604020202020204" pitchFamily="34" charset="0"/>
                <a:ea typeface="Arial" panose="020B0604020202020204" pitchFamily="34" charset="0"/>
                <a:cs typeface="Arial" panose="020B0604020202020204" pitchFamily="34" charset="0"/>
              </a:rPr>
              <a:t> </a:t>
            </a:r>
          </a:p>
          <a:p>
            <a:pPr marL="252000" lvl="0" indent="-252000">
              <a:spcBef>
                <a:spcPts val="200"/>
              </a:spcBef>
              <a:spcAft>
                <a:spcPts val="200"/>
              </a:spcAft>
              <a:buClr>
                <a:schemeClr val="accent2"/>
              </a:buClr>
              <a:buSzPct val="70000"/>
              <a:buFont typeface="Wingdings 3" panose="05040102010807070707" pitchFamily="18" charset="2"/>
              <a:buChar char=""/>
            </a:pPr>
            <a:r>
              <a:rPr lang="es-ES" sz="1800" b="0" u="sng" dirty="0">
                <a:solidFill>
                  <a:srgbClr val="230050"/>
                </a:solidFill>
                <a:latin typeface="Arial" panose="020B0604020202020204" pitchFamily="34" charset="0"/>
                <a:ea typeface="Arial" panose="020B0604020202020204" pitchFamily="34" charset="0"/>
                <a:cs typeface="Arial" panose="020B0604020202020204" pitchFamily="34" charset="0"/>
              </a:rPr>
              <a:t>La higiene de las manos en el lugar de trabajo: una medida básica de salud y seguridad en el trabajo para la prevención y el control de la COVID-19 - Nota informativa (septiembre de 2020) </a:t>
            </a:r>
          </a:p>
          <a:p>
            <a:pPr marL="252000" lvl="0" indent="-252000">
              <a:spcBef>
                <a:spcPts val="200"/>
              </a:spcBef>
              <a:spcAft>
                <a:spcPts val="200"/>
              </a:spcAft>
              <a:buClr>
                <a:schemeClr val="accent2"/>
              </a:buClr>
              <a:buSzPct val="70000"/>
              <a:buFont typeface="Wingdings 3" panose="05040102010807070707" pitchFamily="18" charset="2"/>
              <a:buChar char=""/>
            </a:pPr>
            <a:r>
              <a:rPr lang="es-ES" sz="1800" b="0" dirty="0">
                <a:solidFill>
                  <a:srgbClr val="230050"/>
                </a:solidFill>
                <a:latin typeface="Arial" panose="020B0604020202020204" pitchFamily="34" charset="0"/>
                <a:ea typeface="Arial" panose="020B0604020202020204" pitchFamily="34" charset="0"/>
                <a:cs typeface="Arial" panose="020B0604020202020204" pitchFamily="34" charset="0"/>
              </a:rPr>
              <a:t>Prevención y mitigación de COVID-19 en el trabajo para Pequeñas y Medianas Empresas: </a:t>
            </a:r>
            <a:r>
              <a:rPr lang="es-ES" sz="1800" b="0" u="sng" dirty="0">
                <a:solidFill>
                  <a:srgbClr val="230050"/>
                </a:solidFill>
                <a:latin typeface="Arial" panose="020B0604020202020204" pitchFamily="34" charset="0"/>
                <a:ea typeface="Arial" panose="020B0604020202020204" pitchFamily="34" charset="0"/>
                <a:cs typeface="Arial" panose="020B0604020202020204" pitchFamily="34" charset="0"/>
              </a:rPr>
              <a:t>LISTA DE COMPROBACIÓN</a:t>
            </a:r>
            <a:r>
              <a:rPr lang="es-ES" sz="1800" b="0" dirty="0">
                <a:solidFill>
                  <a:srgbClr val="230050"/>
                </a:solidFill>
                <a:latin typeface="Arial" panose="020B0604020202020204" pitchFamily="34" charset="0"/>
                <a:ea typeface="Arial" panose="020B0604020202020204" pitchFamily="34" charset="0"/>
                <a:cs typeface="Arial" panose="020B0604020202020204" pitchFamily="34" charset="0"/>
              </a:rPr>
              <a:t>: (agosto de 2020)  </a:t>
            </a:r>
          </a:p>
          <a:p>
            <a:endParaRPr lang="en-GB" dirty="0"/>
          </a:p>
        </p:txBody>
      </p:sp>
      <p:sp>
        <p:nvSpPr>
          <p:cNvPr id="4" name="Date Placeholder 3">
            <a:extLst>
              <a:ext uri="{FF2B5EF4-FFF2-40B4-BE49-F238E27FC236}">
                <a16:creationId xmlns:a16="http://schemas.microsoft.com/office/drawing/2014/main" id="{DCB3E43A-8337-4E58-A7FE-D5684538C784}"/>
              </a:ext>
            </a:extLst>
          </p:cNvPr>
          <p:cNvSpPr>
            <a:spLocks noGrp="1"/>
          </p:cNvSpPr>
          <p:nvPr>
            <p:ph type="dt" sz="half" idx="10"/>
          </p:nvPr>
        </p:nvSpPr>
        <p:spPr/>
        <p:txBody>
          <a:bodyPr/>
          <a:lstStyle/>
          <a:p>
            <a:r>
              <a:rPr lang="en-GB"/>
              <a:t>Date: Monday / 01 / October / 2019</a:t>
            </a:r>
          </a:p>
        </p:txBody>
      </p:sp>
      <p:sp>
        <p:nvSpPr>
          <p:cNvPr id="6" name="Slide Number Placeholder 5">
            <a:extLst>
              <a:ext uri="{FF2B5EF4-FFF2-40B4-BE49-F238E27FC236}">
                <a16:creationId xmlns:a16="http://schemas.microsoft.com/office/drawing/2014/main" id="{A6BC2256-EF4A-4D8A-BA09-C862BBCC73C1}"/>
              </a:ext>
            </a:extLst>
          </p:cNvPr>
          <p:cNvSpPr>
            <a:spLocks noGrp="1"/>
          </p:cNvSpPr>
          <p:nvPr>
            <p:ph type="sldNum" sz="quarter" idx="12"/>
          </p:nvPr>
        </p:nvSpPr>
        <p:spPr/>
        <p:txBody>
          <a:bodyPr/>
          <a:lstStyle/>
          <a:p>
            <a:fld id="{856227C0-AD57-4F9B-BAE3-EEFB0D0EE427}" type="slidenum">
              <a:rPr lang="en-GB" smtClean="0"/>
              <a:t>52</a:t>
            </a:fld>
            <a:endParaRPr lang="en-GB"/>
          </a:p>
        </p:txBody>
      </p:sp>
      <p:pic>
        <p:nvPicPr>
          <p:cNvPr id="8" name="Picture 7">
            <a:extLst>
              <a:ext uri="{FF2B5EF4-FFF2-40B4-BE49-F238E27FC236}">
                <a16:creationId xmlns:a16="http://schemas.microsoft.com/office/drawing/2014/main" id="{AE8123DD-9FCB-5140-A434-F4449D482DD8}"/>
              </a:ext>
            </a:extLst>
          </p:cNvPr>
          <p:cNvPicPr>
            <a:picLocks noChangeAspect="1"/>
          </p:cNvPicPr>
          <p:nvPr/>
        </p:nvPicPr>
        <p:blipFill>
          <a:blip r:embed="rId7"/>
          <a:stretch>
            <a:fillRect/>
          </a:stretch>
        </p:blipFill>
        <p:spPr>
          <a:xfrm>
            <a:off x="11701462" y="127250"/>
            <a:ext cx="446739" cy="500241"/>
          </a:xfrm>
          <a:prstGeom prst="rect">
            <a:avLst/>
          </a:prstGeom>
        </p:spPr>
      </p:pic>
      <p:sp>
        <p:nvSpPr>
          <p:cNvPr id="9" name="Triangle 8">
            <a:extLst>
              <a:ext uri="{FF2B5EF4-FFF2-40B4-BE49-F238E27FC236}">
                <a16:creationId xmlns:a16="http://schemas.microsoft.com/office/drawing/2014/main" id="{3730E29C-E41D-E24C-B825-13F97DBAB3A1}"/>
              </a:ext>
            </a:extLst>
          </p:cNvPr>
          <p:cNvSpPr/>
          <p:nvPr/>
        </p:nvSpPr>
        <p:spPr>
          <a:xfrm rot="5400000">
            <a:off x="-31807" y="1537232"/>
            <a:ext cx="461177" cy="397566"/>
          </a:xfrm>
          <a:prstGeom prst="triangle">
            <a:avLst/>
          </a:prstGeom>
          <a:solidFill>
            <a:srgbClr val="243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2F1ABF89-1C4C-2B4C-A45A-BBACF8ECFDE9}"/>
              </a:ext>
            </a:extLst>
          </p:cNvPr>
          <p:cNvSpPr txBox="1">
            <a:spLocks/>
          </p:cNvSpPr>
          <p:nvPr/>
        </p:nvSpPr>
        <p:spPr>
          <a:xfrm>
            <a:off x="1110739" y="6542649"/>
            <a:ext cx="4884544" cy="216000"/>
          </a:xfrm>
          <a:prstGeom prst="rect">
            <a:avLst/>
          </a:prstGeom>
        </p:spPr>
        <p:txBody>
          <a:bodyPr vert="horz" lIns="0" tIns="0" rIns="0" bIns="0" rtlCol="0" anchor="t" anchorCtr="0">
            <a:noAutofit/>
          </a:bodyPr>
          <a:lstStyle>
            <a:defPPr>
              <a:defRPr lang="en-US"/>
            </a:defPPr>
            <a:lvl1pPr marL="0" algn="l" defTabSz="914400" rtl="0" eaLnBrk="1" latinLnBrk="0" hangingPunct="1">
              <a:defRPr sz="10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0" dirty="0">
                <a:solidFill>
                  <a:srgbClr val="243BBB"/>
                </a:solidFill>
              </a:rPr>
              <a:t>Anticipate, prepare and respond to crises: Invest now in resilient OSH systems</a:t>
            </a: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4669" y="365441"/>
            <a:ext cx="1488560" cy="524099"/>
          </a:xfrm>
          <a:prstGeom prst="rect">
            <a:avLst/>
          </a:prstGeom>
        </p:spPr>
      </p:pic>
    </p:spTree>
    <p:extLst>
      <p:ext uri="{BB962C8B-B14F-4D97-AF65-F5344CB8AC3E}">
        <p14:creationId xmlns:p14="http://schemas.microsoft.com/office/powerpoint/2010/main" val="28436019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C91FB3-F891-3043-A76E-3A755E45A3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78" y="-202068"/>
            <a:ext cx="12609189" cy="7092669"/>
          </a:xfrm>
          <a:prstGeom prst="rect">
            <a:avLst/>
          </a:prstGeom>
        </p:spPr>
      </p:pic>
      <p:sp>
        <p:nvSpPr>
          <p:cNvPr id="2" name="Title 1">
            <a:extLst>
              <a:ext uri="{FF2B5EF4-FFF2-40B4-BE49-F238E27FC236}">
                <a16:creationId xmlns:a16="http://schemas.microsoft.com/office/drawing/2014/main" id="{EA7D2AF9-7960-45A8-8FA8-0A8933539EF7}"/>
              </a:ext>
            </a:extLst>
          </p:cNvPr>
          <p:cNvSpPr>
            <a:spLocks noGrp="1"/>
          </p:cNvSpPr>
          <p:nvPr>
            <p:ph type="title"/>
          </p:nvPr>
        </p:nvSpPr>
        <p:spPr>
          <a:xfrm>
            <a:off x="2496000" y="3226699"/>
            <a:ext cx="7200000" cy="608525"/>
          </a:xfrm>
        </p:spPr>
        <p:txBody>
          <a:bodyPr/>
          <a:lstStyle/>
          <a:p>
            <a:pPr algn="ctr"/>
            <a:r>
              <a:rPr lang="en-GB" b="0" dirty="0" err="1"/>
              <a:t>Gracias</a:t>
            </a:r>
            <a:endParaRPr lang="en-GB" b="0" dirty="0"/>
          </a:p>
        </p:txBody>
      </p:sp>
      <p:sp>
        <p:nvSpPr>
          <p:cNvPr id="4" name="Date Placeholder 3">
            <a:extLst>
              <a:ext uri="{FF2B5EF4-FFF2-40B4-BE49-F238E27FC236}">
                <a16:creationId xmlns:a16="http://schemas.microsoft.com/office/drawing/2014/main" id="{692F60B3-F8EC-47EF-B486-1A41FE212CCE}"/>
              </a:ext>
            </a:extLst>
          </p:cNvPr>
          <p:cNvSpPr>
            <a:spLocks noGrp="1"/>
          </p:cNvSpPr>
          <p:nvPr>
            <p:ph type="dt" sz="half" idx="10"/>
          </p:nvPr>
        </p:nvSpPr>
        <p:spPr/>
        <p:txBody>
          <a:bodyPr/>
          <a:lstStyle/>
          <a:p>
            <a:r>
              <a:rPr lang="en-GB"/>
              <a:t>Date: Monday / 01 / October / 2019</a:t>
            </a:r>
          </a:p>
        </p:txBody>
      </p:sp>
      <p:sp>
        <p:nvSpPr>
          <p:cNvPr id="5" name="Footer Placeholder 4">
            <a:extLst>
              <a:ext uri="{FF2B5EF4-FFF2-40B4-BE49-F238E27FC236}">
                <a16:creationId xmlns:a16="http://schemas.microsoft.com/office/drawing/2014/main" id="{98885332-6EAD-42DF-A165-4C8EDDF7D6F1}"/>
              </a:ext>
            </a:extLst>
          </p:cNvPr>
          <p:cNvSpPr>
            <a:spLocks noGrp="1"/>
          </p:cNvSpPr>
          <p:nvPr>
            <p:ph type="ftr" sz="quarter" idx="11"/>
          </p:nvPr>
        </p:nvSpPr>
        <p:spPr/>
        <p:txBody>
          <a:bodyPr/>
          <a:lstStyle/>
          <a:p>
            <a:r>
              <a:rPr lang="en-GB"/>
              <a:t>Advancing social justice, promoting decent work</a:t>
            </a:r>
          </a:p>
        </p:txBody>
      </p:sp>
      <p:sp>
        <p:nvSpPr>
          <p:cNvPr id="6" name="Slide Number Placeholder 5">
            <a:extLst>
              <a:ext uri="{FF2B5EF4-FFF2-40B4-BE49-F238E27FC236}">
                <a16:creationId xmlns:a16="http://schemas.microsoft.com/office/drawing/2014/main" id="{42EA6297-51B2-4C2A-A11D-7D448C9F031E}"/>
              </a:ext>
            </a:extLst>
          </p:cNvPr>
          <p:cNvSpPr>
            <a:spLocks noGrp="1"/>
          </p:cNvSpPr>
          <p:nvPr>
            <p:ph type="sldNum" sz="quarter" idx="12"/>
          </p:nvPr>
        </p:nvSpPr>
        <p:spPr/>
        <p:txBody>
          <a:bodyPr/>
          <a:lstStyle/>
          <a:p>
            <a:fld id="{856227C0-AD57-4F9B-BAE3-EEFB0D0EE427}" type="slidenum">
              <a:rPr lang="en-GB" smtClean="0"/>
              <a:pPr/>
              <a:t>53</a:t>
            </a:fld>
            <a:endParaRPr lang="en-GB"/>
          </a:p>
        </p:txBody>
      </p:sp>
      <p:pic>
        <p:nvPicPr>
          <p:cNvPr id="10" name="Picture 9">
            <a:extLst>
              <a:ext uri="{FF2B5EF4-FFF2-40B4-BE49-F238E27FC236}">
                <a16:creationId xmlns:a16="http://schemas.microsoft.com/office/drawing/2014/main" id="{A511A065-BC78-124E-8502-0D92577CDDDD}"/>
              </a:ext>
            </a:extLst>
          </p:cNvPr>
          <p:cNvPicPr>
            <a:picLocks noChangeAspect="1"/>
          </p:cNvPicPr>
          <p:nvPr/>
        </p:nvPicPr>
        <p:blipFill>
          <a:blip r:embed="rId3"/>
          <a:stretch>
            <a:fillRect/>
          </a:stretch>
        </p:blipFill>
        <p:spPr>
          <a:xfrm>
            <a:off x="3692201" y="2005946"/>
            <a:ext cx="1090191" cy="122075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669" y="365441"/>
            <a:ext cx="1488560" cy="524099"/>
          </a:xfrm>
          <a:prstGeom prst="rect">
            <a:avLst/>
          </a:prstGeom>
        </p:spPr>
      </p:pic>
    </p:spTree>
    <p:extLst>
      <p:ext uri="{BB962C8B-B14F-4D97-AF65-F5344CB8AC3E}">
        <p14:creationId xmlns:p14="http://schemas.microsoft.com/office/powerpoint/2010/main" val="978602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0670F-DF39-4880-B09B-B5FA55D3D248}"/>
              </a:ext>
            </a:extLst>
          </p:cNvPr>
          <p:cNvSpPr>
            <a:spLocks noGrp="1"/>
          </p:cNvSpPr>
          <p:nvPr>
            <p:ph type="title"/>
          </p:nvPr>
        </p:nvSpPr>
        <p:spPr/>
        <p:txBody>
          <a:bodyPr/>
          <a:lstStyle/>
          <a:p>
            <a:r>
              <a:rPr lang="es-ES" dirty="0"/>
              <a:t>Convenio sobre seguridad y salud de los trabajadores, 1981 (núm. 155) y Recomendación, núm. 164 </a:t>
            </a:r>
          </a:p>
        </p:txBody>
      </p:sp>
      <p:sp>
        <p:nvSpPr>
          <p:cNvPr id="3" name="Content Placeholder 2">
            <a:extLst>
              <a:ext uri="{FF2B5EF4-FFF2-40B4-BE49-F238E27FC236}">
                <a16:creationId xmlns:a16="http://schemas.microsoft.com/office/drawing/2014/main" id="{4CEDC7E1-3EBE-473A-8484-5C3258767C8D}"/>
              </a:ext>
            </a:extLst>
          </p:cNvPr>
          <p:cNvSpPr>
            <a:spLocks noGrp="1"/>
          </p:cNvSpPr>
          <p:nvPr>
            <p:ph idx="1"/>
          </p:nvPr>
        </p:nvSpPr>
        <p:spPr/>
        <p:txBody>
          <a:bodyPr/>
          <a:lstStyle/>
          <a:p>
            <a:pPr lvl="2"/>
            <a:r>
              <a:rPr lang="es-ES" dirty="0"/>
              <a:t>Adopción de una política nacional coherente de SST</a:t>
            </a:r>
          </a:p>
          <a:p>
            <a:pPr lvl="2"/>
            <a:r>
              <a:rPr lang="es-ES" dirty="0"/>
              <a:t>Medidas que </a:t>
            </a:r>
            <a:r>
              <a:rPr lang="es-ES" dirty="0">
                <a:solidFill>
                  <a:srgbClr val="230050"/>
                </a:solidFill>
                <a:ea typeface="Times New Roman" panose="02020603050405020304" pitchFamily="18" charset="0"/>
                <a:cs typeface="Arial" panose="020B0604020202020204" pitchFamily="34" charset="0"/>
              </a:rPr>
              <a:t>deben adoptarse tanto a nivel nacional como a nivel empresarial para promover la SST y mejorar las condiciones de trabajo</a:t>
            </a:r>
          </a:p>
          <a:p>
            <a:pPr lvl="2"/>
            <a:r>
              <a:rPr lang="es-ES" dirty="0">
                <a:solidFill>
                  <a:srgbClr val="230050"/>
                </a:solidFill>
                <a:ea typeface="Times New Roman" panose="02020603050405020304" pitchFamily="18" charset="0"/>
                <a:cs typeface="Arial" panose="020B0604020202020204" pitchFamily="34" charset="0"/>
              </a:rPr>
              <a:t>Derechos y responsabilidades básicos de los empleadores y los trabajadores en materia de SST</a:t>
            </a:r>
          </a:p>
          <a:p>
            <a:pPr lvl="2"/>
            <a:r>
              <a:rPr lang="es-ES" dirty="0"/>
              <a:t>Otros requisitos para el registro y la notificación de los accidentes del trabajo y las enfermedades profesionales que establece el Protocolo de 2002 (núm. 155) </a:t>
            </a:r>
          </a:p>
        </p:txBody>
      </p:sp>
      <p:sp>
        <p:nvSpPr>
          <p:cNvPr id="4" name="Date Placeholder 3">
            <a:extLst>
              <a:ext uri="{FF2B5EF4-FFF2-40B4-BE49-F238E27FC236}">
                <a16:creationId xmlns:a16="http://schemas.microsoft.com/office/drawing/2014/main" id="{46B7FBFC-CD10-43F4-BB75-A94EBF5A4796}"/>
              </a:ext>
            </a:extLst>
          </p:cNvPr>
          <p:cNvSpPr>
            <a:spLocks noGrp="1"/>
          </p:cNvSpPr>
          <p:nvPr>
            <p:ph type="dt" sz="half" idx="10"/>
          </p:nvPr>
        </p:nvSpPr>
        <p:spPr/>
        <p:txBody>
          <a:bodyPr/>
          <a:lstStyle/>
          <a:p>
            <a:r>
              <a:rPr lang="es-ES"/>
              <a:t>Fecha: Lunes / 01 / Octubre / 2019</a:t>
            </a:r>
          </a:p>
        </p:txBody>
      </p:sp>
      <p:sp>
        <p:nvSpPr>
          <p:cNvPr id="5" name="Footer Placeholder 4">
            <a:extLst>
              <a:ext uri="{FF2B5EF4-FFF2-40B4-BE49-F238E27FC236}">
                <a16:creationId xmlns:a16="http://schemas.microsoft.com/office/drawing/2014/main" id="{05483325-ACF1-4C5A-8F76-3E4F70E7FFF0}"/>
              </a:ext>
            </a:extLst>
          </p:cNvPr>
          <p:cNvSpPr>
            <a:spLocks noGrp="1"/>
          </p:cNvSpPr>
          <p:nvPr>
            <p:ph type="ftr" sz="quarter" idx="11"/>
          </p:nvPr>
        </p:nvSpPr>
        <p:spPr/>
        <p:txBody>
          <a:bodyPr/>
          <a:lstStyle/>
          <a:p>
            <a:r>
              <a:rPr lang="es-ES"/>
              <a:t>Promover la justicia social y el trabajo decente</a:t>
            </a:r>
          </a:p>
        </p:txBody>
      </p:sp>
      <p:sp>
        <p:nvSpPr>
          <p:cNvPr id="6" name="Slide Number Placeholder 5">
            <a:extLst>
              <a:ext uri="{FF2B5EF4-FFF2-40B4-BE49-F238E27FC236}">
                <a16:creationId xmlns:a16="http://schemas.microsoft.com/office/drawing/2014/main" id="{0D4176BC-0BB1-45A8-B8E2-6FBEF829DED9}"/>
              </a:ext>
            </a:extLst>
          </p:cNvPr>
          <p:cNvSpPr>
            <a:spLocks noGrp="1"/>
          </p:cNvSpPr>
          <p:nvPr>
            <p:ph type="sldNum" sz="quarter" idx="12"/>
          </p:nvPr>
        </p:nvSpPr>
        <p:spPr/>
        <p:txBody>
          <a:bodyPr/>
          <a:lstStyle/>
          <a:p>
            <a:fld id="{856227C0-AD57-4F9B-BAE3-EEFB0D0EE427}" type="slidenum">
              <a:rPr lang="en-GB" smtClean="0"/>
              <a:t>6</a:t>
            </a:fld>
            <a:endParaRPr lang="en-GB"/>
          </a:p>
        </p:txBody>
      </p:sp>
    </p:spTree>
    <p:extLst>
      <p:ext uri="{BB962C8B-B14F-4D97-AF65-F5344CB8AC3E}">
        <p14:creationId xmlns:p14="http://schemas.microsoft.com/office/powerpoint/2010/main" val="3145692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0670F-DF39-4880-B09B-B5FA55D3D248}"/>
              </a:ext>
            </a:extLst>
          </p:cNvPr>
          <p:cNvSpPr>
            <a:spLocks noGrp="1"/>
          </p:cNvSpPr>
          <p:nvPr>
            <p:ph type="title"/>
          </p:nvPr>
        </p:nvSpPr>
        <p:spPr/>
        <p:txBody>
          <a:bodyPr/>
          <a:lstStyle/>
          <a:p>
            <a:r>
              <a:rPr lang="es-ES" dirty="0"/>
              <a:t>Convenio sobre los servicios de salud en el trabajo, 1985 (núm. 161) y Recomendación núm. 171</a:t>
            </a:r>
          </a:p>
        </p:txBody>
      </p:sp>
      <p:sp>
        <p:nvSpPr>
          <p:cNvPr id="3" name="Content Placeholder 2">
            <a:extLst>
              <a:ext uri="{FF2B5EF4-FFF2-40B4-BE49-F238E27FC236}">
                <a16:creationId xmlns:a16="http://schemas.microsoft.com/office/drawing/2014/main" id="{4CEDC7E1-3EBE-473A-8484-5C3258767C8D}"/>
              </a:ext>
            </a:extLst>
          </p:cNvPr>
          <p:cNvSpPr>
            <a:spLocks noGrp="1"/>
          </p:cNvSpPr>
          <p:nvPr>
            <p:ph idx="1"/>
          </p:nvPr>
        </p:nvSpPr>
        <p:spPr>
          <a:xfrm>
            <a:off x="490538" y="2298257"/>
            <a:ext cx="11210924" cy="3482975"/>
          </a:xfrm>
        </p:spPr>
        <p:txBody>
          <a:bodyPr/>
          <a:lstStyle/>
          <a:p>
            <a:pPr lvl="2"/>
            <a:r>
              <a:rPr lang="es-ES" dirty="0"/>
              <a:t>Establecimiento de </a:t>
            </a:r>
            <a:r>
              <a:rPr lang="es-ES" b="1" dirty="0">
                <a:solidFill>
                  <a:schemeClr val="accent2"/>
                </a:solidFill>
              </a:rPr>
              <a:t>servicios de salud</a:t>
            </a:r>
            <a:r>
              <a:rPr lang="es-ES" dirty="0"/>
              <a:t> en el trabajo a nivel empresarial</a:t>
            </a:r>
          </a:p>
          <a:p>
            <a:pPr lvl="3"/>
            <a:r>
              <a:rPr lang="es-ES" dirty="0"/>
              <a:t>investidos de funciones esencialmente preventivas y</a:t>
            </a:r>
          </a:p>
          <a:p>
            <a:pPr lvl="3"/>
            <a:r>
              <a:rPr lang="es-ES" dirty="0"/>
              <a:t>encargados de asesorar al empleador, los trabajadores y a sus representantes en la empresa acerca de los requisitos necesarios para establecer y conservar un medio ambiente de trabajo seguro y saludable.</a:t>
            </a:r>
          </a:p>
          <a:p>
            <a:pPr lvl="3"/>
            <a:endParaRPr lang="en-GB" dirty="0"/>
          </a:p>
          <a:p>
            <a:pPr lvl="2"/>
            <a:r>
              <a:rPr lang="es-ES" dirty="0">
                <a:latin typeface="Arial" panose="020B0604020202020204" pitchFamily="34" charset="0"/>
                <a:ea typeface="Times New Roman" panose="02020603050405020304" pitchFamily="18" charset="0"/>
                <a:cs typeface="Arial" panose="020B0604020202020204" pitchFamily="34" charset="0"/>
              </a:rPr>
              <a:t>Papel fundamental durante las crisis sanitarias</a:t>
            </a:r>
          </a:p>
          <a:p>
            <a:pPr lvl="3"/>
            <a:r>
              <a:rPr lang="es-ES" dirty="0">
                <a:latin typeface="Arial" panose="020B0604020202020204" pitchFamily="34" charset="0"/>
                <a:ea typeface="Times New Roman" panose="02020603050405020304" pitchFamily="18" charset="0"/>
                <a:cs typeface="Arial" panose="020B0604020202020204" pitchFamily="34" charset="0"/>
              </a:rPr>
              <a:t>Ayudan a los empleadores y a los trabajadores a adoptar medidas adecuadas en el lugar de trabajo</a:t>
            </a:r>
          </a:p>
          <a:p>
            <a:pPr lvl="3"/>
            <a:r>
              <a:rPr lang="es-ES" dirty="0">
                <a:latin typeface="Arial" panose="020B0604020202020204" pitchFamily="34" charset="0"/>
                <a:ea typeface="Times New Roman" panose="02020603050405020304" pitchFamily="18" charset="0"/>
                <a:cs typeface="Arial" panose="020B0604020202020204" pitchFamily="34" charset="0"/>
              </a:rPr>
              <a:t>Apoyan la gestión de la SST en los centros de salud, garantizando la continuidad de la respuesta a las emergencias y de los servicios de salud esenciales</a:t>
            </a:r>
          </a:p>
          <a:p>
            <a:pPr lvl="3"/>
            <a:endParaRPr lang="en-GB" dirty="0"/>
          </a:p>
          <a:p>
            <a:endParaRPr lang="en-GB" dirty="0"/>
          </a:p>
          <a:p>
            <a:endParaRPr lang="en-GB" dirty="0"/>
          </a:p>
        </p:txBody>
      </p:sp>
      <p:sp>
        <p:nvSpPr>
          <p:cNvPr id="4" name="Date Placeholder 3">
            <a:extLst>
              <a:ext uri="{FF2B5EF4-FFF2-40B4-BE49-F238E27FC236}">
                <a16:creationId xmlns:a16="http://schemas.microsoft.com/office/drawing/2014/main" id="{46B7FBFC-CD10-43F4-BB75-A94EBF5A4796}"/>
              </a:ext>
            </a:extLst>
          </p:cNvPr>
          <p:cNvSpPr>
            <a:spLocks noGrp="1"/>
          </p:cNvSpPr>
          <p:nvPr>
            <p:ph type="dt" sz="half" idx="10"/>
          </p:nvPr>
        </p:nvSpPr>
        <p:spPr/>
        <p:txBody>
          <a:bodyPr/>
          <a:lstStyle/>
          <a:p>
            <a:r>
              <a:rPr lang="es-ES"/>
              <a:t>Fecha: Lunes / 01 / Octubre / 2019</a:t>
            </a:r>
          </a:p>
        </p:txBody>
      </p:sp>
      <p:sp>
        <p:nvSpPr>
          <p:cNvPr id="5" name="Footer Placeholder 4">
            <a:extLst>
              <a:ext uri="{FF2B5EF4-FFF2-40B4-BE49-F238E27FC236}">
                <a16:creationId xmlns:a16="http://schemas.microsoft.com/office/drawing/2014/main" id="{05483325-ACF1-4C5A-8F76-3E4F70E7FFF0}"/>
              </a:ext>
            </a:extLst>
          </p:cNvPr>
          <p:cNvSpPr>
            <a:spLocks noGrp="1"/>
          </p:cNvSpPr>
          <p:nvPr>
            <p:ph type="ftr" sz="quarter" idx="11"/>
          </p:nvPr>
        </p:nvSpPr>
        <p:spPr/>
        <p:txBody>
          <a:bodyPr/>
          <a:lstStyle/>
          <a:p>
            <a:r>
              <a:rPr lang="es-ES"/>
              <a:t>Promover la justicia social y el trabajo decente</a:t>
            </a:r>
          </a:p>
        </p:txBody>
      </p:sp>
      <p:sp>
        <p:nvSpPr>
          <p:cNvPr id="6" name="Slide Number Placeholder 5">
            <a:extLst>
              <a:ext uri="{FF2B5EF4-FFF2-40B4-BE49-F238E27FC236}">
                <a16:creationId xmlns:a16="http://schemas.microsoft.com/office/drawing/2014/main" id="{0D4176BC-0BB1-45A8-B8E2-6FBEF829DED9}"/>
              </a:ext>
            </a:extLst>
          </p:cNvPr>
          <p:cNvSpPr>
            <a:spLocks noGrp="1"/>
          </p:cNvSpPr>
          <p:nvPr>
            <p:ph type="sldNum" sz="quarter" idx="12"/>
          </p:nvPr>
        </p:nvSpPr>
        <p:spPr/>
        <p:txBody>
          <a:bodyPr/>
          <a:lstStyle/>
          <a:p>
            <a:fld id="{856227C0-AD57-4F9B-BAE3-EEFB0D0EE427}" type="slidenum">
              <a:rPr lang="en-GB" smtClean="0"/>
              <a:t>7</a:t>
            </a:fld>
            <a:endParaRPr lang="en-GB"/>
          </a:p>
        </p:txBody>
      </p:sp>
    </p:spTree>
    <p:extLst>
      <p:ext uri="{BB962C8B-B14F-4D97-AF65-F5344CB8AC3E}">
        <p14:creationId xmlns:p14="http://schemas.microsoft.com/office/powerpoint/2010/main" val="4239855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0670F-DF39-4880-B09B-B5FA55D3D248}"/>
              </a:ext>
            </a:extLst>
          </p:cNvPr>
          <p:cNvSpPr>
            <a:spLocks noGrp="1"/>
          </p:cNvSpPr>
          <p:nvPr>
            <p:ph type="title"/>
          </p:nvPr>
        </p:nvSpPr>
        <p:spPr/>
        <p:txBody>
          <a:bodyPr/>
          <a:lstStyle/>
          <a:p>
            <a:r>
              <a:rPr lang="es-ES" dirty="0"/>
              <a:t>Convenio sobre el marco promocional para la seguridad y salud en el trabajo, 2006 (núm. 187) y Recomendación núm. 197 </a:t>
            </a:r>
          </a:p>
        </p:txBody>
      </p:sp>
      <p:sp>
        <p:nvSpPr>
          <p:cNvPr id="3" name="Content Placeholder 2">
            <a:extLst>
              <a:ext uri="{FF2B5EF4-FFF2-40B4-BE49-F238E27FC236}">
                <a16:creationId xmlns:a16="http://schemas.microsoft.com/office/drawing/2014/main" id="{4CEDC7E1-3EBE-473A-8484-5C3258767C8D}"/>
              </a:ext>
            </a:extLst>
          </p:cNvPr>
          <p:cNvSpPr>
            <a:spLocks noGrp="1"/>
          </p:cNvSpPr>
          <p:nvPr>
            <p:ph idx="1"/>
          </p:nvPr>
        </p:nvSpPr>
        <p:spPr>
          <a:xfrm>
            <a:off x="490538" y="2143195"/>
            <a:ext cx="10014429" cy="3482975"/>
          </a:xfrm>
        </p:spPr>
        <p:txBody>
          <a:bodyPr/>
          <a:lstStyle/>
          <a:p>
            <a:pPr lvl="2">
              <a:spcBef>
                <a:spcPts val="600"/>
              </a:spcBef>
              <a:spcAft>
                <a:spcPts val="0"/>
              </a:spcAft>
            </a:pPr>
            <a:r>
              <a:rPr lang="es-ES" dirty="0">
                <a:solidFill>
                  <a:srgbClr val="230050"/>
                </a:solidFill>
                <a:latin typeface="Arial" panose="020B0604020202020204" pitchFamily="34" charset="0"/>
                <a:ea typeface="Times New Roman" panose="02020603050405020304" pitchFamily="18" charset="0"/>
                <a:cs typeface="Arial" panose="020B0604020202020204" pitchFamily="34" charset="0"/>
              </a:rPr>
              <a:t>Promoción de una </a:t>
            </a:r>
            <a:r>
              <a:rPr lang="es-ES" b="1" dirty="0">
                <a:solidFill>
                  <a:schemeClr val="accent2"/>
                </a:solidFill>
                <a:latin typeface="Arial" panose="020B0604020202020204" pitchFamily="34" charset="0"/>
                <a:ea typeface="Times New Roman" panose="02020603050405020304" pitchFamily="18" charset="0"/>
                <a:cs typeface="Arial" panose="020B0604020202020204" pitchFamily="34" charset="0"/>
              </a:rPr>
              <a:t>cultura nacional de prevención en materia de seguridad y salud </a:t>
            </a:r>
          </a:p>
          <a:p>
            <a:pPr lvl="2">
              <a:spcBef>
                <a:spcPts val="600"/>
              </a:spcBef>
              <a:spcAft>
                <a:spcPts val="0"/>
              </a:spcAft>
            </a:pPr>
            <a:r>
              <a:rPr lang="es-ES" dirty="0">
                <a:solidFill>
                  <a:srgbClr val="230050"/>
                </a:solidFill>
                <a:latin typeface="Arial" panose="020B0604020202020204" pitchFamily="34" charset="0"/>
                <a:ea typeface="Times New Roman" panose="02020603050405020304" pitchFamily="18" charset="0"/>
                <a:cs typeface="Arial" panose="020B0604020202020204" pitchFamily="34" charset="0"/>
              </a:rPr>
              <a:t>Establecimiento de un </a:t>
            </a:r>
            <a:r>
              <a:rPr lang="es-ES" b="1" dirty="0">
                <a:solidFill>
                  <a:schemeClr val="accent2"/>
                </a:solidFill>
                <a:latin typeface="Arial" panose="020B0604020202020204" pitchFamily="34" charset="0"/>
                <a:ea typeface="Times New Roman" panose="02020603050405020304" pitchFamily="18" charset="0"/>
                <a:cs typeface="Arial" panose="020B0604020202020204" pitchFamily="34" charset="0"/>
              </a:rPr>
              <a:t>sistema nacional de SST sólido</a:t>
            </a:r>
          </a:p>
          <a:p>
            <a:pPr lvl="3">
              <a:lnSpc>
                <a:spcPct val="90000"/>
              </a:lnSpc>
              <a:spcBef>
                <a:spcPts val="400"/>
              </a:spcBef>
            </a:pPr>
            <a:r>
              <a:rPr lang="es-ES" dirty="0">
                <a:solidFill>
                  <a:srgbClr val="230050"/>
                </a:solidFill>
                <a:latin typeface="Arial" panose="020B0604020202020204" pitchFamily="34" charset="0"/>
                <a:ea typeface="Times New Roman" panose="02020603050405020304" pitchFamily="18" charset="0"/>
                <a:cs typeface="Arial" panose="020B0604020202020204" pitchFamily="34" charset="0"/>
              </a:rPr>
              <a:t>Política nacional de SST y marcos normativos (leyes y reglamentos de SST, convenios colectivos y otros instrumentos pertinentes; mecanismos para garantizar su cumplimiento)</a:t>
            </a:r>
          </a:p>
          <a:p>
            <a:pPr lvl="3">
              <a:lnSpc>
                <a:spcPct val="90000"/>
              </a:lnSpc>
              <a:spcBef>
                <a:spcPts val="400"/>
              </a:spcBef>
            </a:pPr>
            <a:r>
              <a:rPr lang="es-ES" dirty="0">
                <a:solidFill>
                  <a:srgbClr val="230050"/>
                </a:solidFill>
                <a:latin typeface="Arial" panose="020B0604020202020204" pitchFamily="34" charset="0"/>
                <a:ea typeface="Times New Roman" panose="02020603050405020304" pitchFamily="18" charset="0"/>
                <a:cs typeface="Arial" panose="020B0604020202020204" pitchFamily="34" charset="0"/>
              </a:rPr>
              <a:t>Marco institucional nacional de SST (autoridad u organismo de SST; organismo consultivo tripartito nacional; colaboración con los seguros pertinentes o con la seguridad social)</a:t>
            </a:r>
          </a:p>
          <a:p>
            <a:pPr lvl="3">
              <a:lnSpc>
                <a:spcPct val="90000"/>
              </a:lnSpc>
              <a:spcBef>
                <a:spcPts val="400"/>
              </a:spcBef>
            </a:pPr>
            <a:r>
              <a:rPr lang="es-ES" dirty="0">
                <a:solidFill>
                  <a:srgbClr val="230050"/>
                </a:solidFill>
                <a:latin typeface="Arial" panose="020B0604020202020204" pitchFamily="34" charset="0"/>
                <a:ea typeface="Times New Roman" panose="02020603050405020304" pitchFamily="18" charset="0"/>
                <a:cs typeface="Arial" panose="020B0604020202020204" pitchFamily="34" charset="0"/>
              </a:rPr>
              <a:t>Servicios de salud en el trabajo</a:t>
            </a:r>
          </a:p>
          <a:p>
            <a:pPr lvl="3">
              <a:lnSpc>
                <a:spcPct val="90000"/>
              </a:lnSpc>
              <a:spcBef>
                <a:spcPts val="400"/>
              </a:spcBef>
            </a:pPr>
            <a:r>
              <a:rPr lang="es-ES" dirty="0">
                <a:solidFill>
                  <a:srgbClr val="230050"/>
                </a:solidFill>
                <a:latin typeface="Arial" panose="020B0604020202020204" pitchFamily="34" charset="0"/>
                <a:ea typeface="Times New Roman" panose="02020603050405020304" pitchFamily="18" charset="0"/>
                <a:cs typeface="Arial" panose="020B0604020202020204" pitchFamily="34" charset="0"/>
              </a:rPr>
              <a:t>Información, asesoramiento y formación sobre SST </a:t>
            </a:r>
          </a:p>
          <a:p>
            <a:pPr lvl="3">
              <a:lnSpc>
                <a:spcPct val="90000"/>
              </a:lnSpc>
              <a:spcBef>
                <a:spcPts val="400"/>
              </a:spcBef>
            </a:pPr>
            <a:r>
              <a:rPr lang="es-ES" dirty="0">
                <a:solidFill>
                  <a:srgbClr val="230050"/>
                </a:solidFill>
                <a:latin typeface="Arial" panose="020B0604020202020204" pitchFamily="34" charset="0"/>
                <a:ea typeface="Times New Roman" panose="02020603050405020304" pitchFamily="18" charset="0"/>
                <a:cs typeface="Arial" panose="020B0604020202020204" pitchFamily="34" charset="0"/>
              </a:rPr>
              <a:t>Recopilación de datos e investigaciones sobre SST</a:t>
            </a:r>
          </a:p>
          <a:p>
            <a:pPr lvl="3">
              <a:lnSpc>
                <a:spcPct val="90000"/>
              </a:lnSpc>
              <a:spcBef>
                <a:spcPts val="400"/>
              </a:spcBef>
            </a:pPr>
            <a:r>
              <a:rPr lang="es-ES" dirty="0">
                <a:solidFill>
                  <a:srgbClr val="230050"/>
                </a:solidFill>
                <a:latin typeface="Arial" panose="020B0604020202020204" pitchFamily="34" charset="0"/>
                <a:ea typeface="Times New Roman" panose="02020603050405020304" pitchFamily="18" charset="0"/>
                <a:cs typeface="Arial" panose="020B0604020202020204" pitchFamily="34" charset="0"/>
              </a:rPr>
              <a:t>Promoción de la SST en las empresas (cooperación entre la dirección, los trabajadores o sus representantes; mejora progresiva en las MIPYME y la economía informal)</a:t>
            </a:r>
          </a:p>
          <a:p>
            <a:pPr marL="0" lvl="2" indent="0">
              <a:buNone/>
            </a:pPr>
            <a:endParaRPr lang="en-GB" dirty="0"/>
          </a:p>
          <a:p>
            <a:endParaRPr lang="en-GB" sz="2000" dirty="0"/>
          </a:p>
          <a:p>
            <a:endParaRPr lang="en-GB" sz="2000" dirty="0"/>
          </a:p>
        </p:txBody>
      </p:sp>
      <p:sp>
        <p:nvSpPr>
          <p:cNvPr id="4" name="Date Placeholder 3">
            <a:extLst>
              <a:ext uri="{FF2B5EF4-FFF2-40B4-BE49-F238E27FC236}">
                <a16:creationId xmlns:a16="http://schemas.microsoft.com/office/drawing/2014/main" id="{46B7FBFC-CD10-43F4-BB75-A94EBF5A4796}"/>
              </a:ext>
            </a:extLst>
          </p:cNvPr>
          <p:cNvSpPr>
            <a:spLocks noGrp="1"/>
          </p:cNvSpPr>
          <p:nvPr>
            <p:ph type="dt" sz="half" idx="10"/>
          </p:nvPr>
        </p:nvSpPr>
        <p:spPr/>
        <p:txBody>
          <a:bodyPr/>
          <a:lstStyle/>
          <a:p>
            <a:r>
              <a:rPr lang="es-ES"/>
              <a:t>Fecha: Lunes / 01 / Octubre / 2019</a:t>
            </a:r>
          </a:p>
        </p:txBody>
      </p:sp>
      <p:sp>
        <p:nvSpPr>
          <p:cNvPr id="6" name="Slide Number Placeholder 5">
            <a:extLst>
              <a:ext uri="{FF2B5EF4-FFF2-40B4-BE49-F238E27FC236}">
                <a16:creationId xmlns:a16="http://schemas.microsoft.com/office/drawing/2014/main" id="{0D4176BC-0BB1-45A8-B8E2-6FBEF829DED9}"/>
              </a:ext>
            </a:extLst>
          </p:cNvPr>
          <p:cNvSpPr>
            <a:spLocks noGrp="1"/>
          </p:cNvSpPr>
          <p:nvPr>
            <p:ph type="sldNum" sz="quarter" idx="12"/>
          </p:nvPr>
        </p:nvSpPr>
        <p:spPr/>
        <p:txBody>
          <a:bodyPr/>
          <a:lstStyle/>
          <a:p>
            <a:fld id="{856227C0-AD57-4F9B-BAE3-EEFB0D0EE427}" type="slidenum">
              <a:rPr lang="en-GB" smtClean="0"/>
              <a:t>8</a:t>
            </a:fld>
            <a:endParaRPr lang="en-GB"/>
          </a:p>
        </p:txBody>
      </p:sp>
    </p:spTree>
    <p:extLst>
      <p:ext uri="{BB962C8B-B14F-4D97-AF65-F5344CB8AC3E}">
        <p14:creationId xmlns:p14="http://schemas.microsoft.com/office/powerpoint/2010/main" val="3019284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0DBA226-488B-434F-86EF-689E079560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AC2E0E9-AD43-4E38-8D5B-E608E83A94CA}"/>
              </a:ext>
            </a:extLst>
          </p:cNvPr>
          <p:cNvSpPr>
            <a:spLocks noGrp="1"/>
          </p:cNvSpPr>
          <p:nvPr>
            <p:ph type="title"/>
          </p:nvPr>
        </p:nvSpPr>
        <p:spPr>
          <a:xfrm>
            <a:off x="6540683" y="3785049"/>
            <a:ext cx="5160779" cy="2623842"/>
          </a:xfrm>
        </p:spPr>
        <p:txBody>
          <a:bodyPr/>
          <a:lstStyle/>
          <a:p>
            <a:r>
              <a:rPr lang="es-ES" dirty="0"/>
              <a:t>1. Marcos políticos y normativos nacionales de SST </a:t>
            </a:r>
            <a:endParaRPr lang="en-GB" dirty="0"/>
          </a:p>
        </p:txBody>
      </p:sp>
      <p:sp>
        <p:nvSpPr>
          <p:cNvPr id="4" name="Date Placeholder 3">
            <a:extLst>
              <a:ext uri="{FF2B5EF4-FFF2-40B4-BE49-F238E27FC236}">
                <a16:creationId xmlns:a16="http://schemas.microsoft.com/office/drawing/2014/main" id="{20683D1D-DF22-4A61-A831-40883F0C9812}"/>
              </a:ext>
            </a:extLst>
          </p:cNvPr>
          <p:cNvSpPr>
            <a:spLocks noGrp="1"/>
          </p:cNvSpPr>
          <p:nvPr>
            <p:ph type="dt" sz="half" idx="10"/>
          </p:nvPr>
        </p:nvSpPr>
        <p:spPr/>
        <p:txBody>
          <a:bodyPr/>
          <a:lstStyle/>
          <a:p>
            <a:r>
              <a:rPr lang="en-GB"/>
              <a:t>Date: Monday / 01 / October / 2019</a:t>
            </a:r>
          </a:p>
        </p:txBody>
      </p:sp>
      <p:sp>
        <p:nvSpPr>
          <p:cNvPr id="5" name="Footer Placeholder 4">
            <a:extLst>
              <a:ext uri="{FF2B5EF4-FFF2-40B4-BE49-F238E27FC236}">
                <a16:creationId xmlns:a16="http://schemas.microsoft.com/office/drawing/2014/main" id="{138DF580-6A93-4614-9886-9A8362B6FDCF}"/>
              </a:ext>
            </a:extLst>
          </p:cNvPr>
          <p:cNvSpPr>
            <a:spLocks noGrp="1"/>
          </p:cNvSpPr>
          <p:nvPr>
            <p:ph type="ftr" sz="quarter" idx="11"/>
          </p:nvPr>
        </p:nvSpPr>
        <p:spPr/>
        <p:txBody>
          <a:bodyPr/>
          <a:lstStyle/>
          <a:p>
            <a:r>
              <a:rPr lang="en-GB"/>
              <a:t>Advancing social justice, promoting decent work</a:t>
            </a:r>
          </a:p>
        </p:txBody>
      </p:sp>
      <p:sp>
        <p:nvSpPr>
          <p:cNvPr id="6" name="Slide Number Placeholder 5">
            <a:extLst>
              <a:ext uri="{FF2B5EF4-FFF2-40B4-BE49-F238E27FC236}">
                <a16:creationId xmlns:a16="http://schemas.microsoft.com/office/drawing/2014/main" id="{40CD0BD0-B20F-4076-93E4-45ABEB747DE0}"/>
              </a:ext>
            </a:extLst>
          </p:cNvPr>
          <p:cNvSpPr>
            <a:spLocks noGrp="1"/>
          </p:cNvSpPr>
          <p:nvPr>
            <p:ph type="sldNum" sz="quarter" idx="12"/>
          </p:nvPr>
        </p:nvSpPr>
        <p:spPr/>
        <p:txBody>
          <a:bodyPr/>
          <a:lstStyle/>
          <a:p>
            <a:fld id="{856227C0-AD57-4F9B-BAE3-EEFB0D0EE427}" type="slidenum">
              <a:rPr lang="en-GB" smtClean="0"/>
              <a:pPr/>
              <a:t>9</a:t>
            </a:fld>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669" y="365441"/>
            <a:ext cx="1488560" cy="524099"/>
          </a:xfrm>
          <a:prstGeom prst="rect">
            <a:avLst/>
          </a:prstGeom>
        </p:spPr>
      </p:pic>
    </p:spTree>
    <p:extLst>
      <p:ext uri="{BB962C8B-B14F-4D97-AF65-F5344CB8AC3E}">
        <p14:creationId xmlns:p14="http://schemas.microsoft.com/office/powerpoint/2010/main" val="2098537444"/>
      </p:ext>
    </p:extLst>
  </p:cSld>
  <p:clrMapOvr>
    <a:masterClrMapping/>
  </p:clrMapOvr>
</p:sld>
</file>

<file path=ppt/theme/theme1.xml><?xml version="1.0" encoding="utf-8"?>
<a:theme xmlns:a="http://schemas.openxmlformats.org/drawingml/2006/main" name="ILO 2020">
  <a:themeElements>
    <a:clrScheme name="ILO Jan 2020">
      <a:dk1>
        <a:srgbClr val="230050"/>
      </a:dk1>
      <a:lt1>
        <a:sysClr val="window" lastClr="FFFFFF"/>
      </a:lt1>
      <a:dk2>
        <a:srgbClr val="000000"/>
      </a:dk2>
      <a:lt2>
        <a:srgbClr val="F8FCFE"/>
      </a:lt2>
      <a:accent1>
        <a:srgbClr val="1E2DBE"/>
      </a:accent1>
      <a:accent2>
        <a:srgbClr val="FA3C4B"/>
      </a:accent2>
      <a:accent3>
        <a:srgbClr val="FFCD2D"/>
      </a:accent3>
      <a:accent4>
        <a:srgbClr val="960A55"/>
      </a:accent4>
      <a:accent5>
        <a:srgbClr val="05D2D2"/>
      </a:accent5>
      <a:accent6>
        <a:srgbClr val="8CE164"/>
      </a:accent6>
      <a:hlink>
        <a:srgbClr val="230050"/>
      </a:hlink>
      <a:folHlink>
        <a:srgbClr val="230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O Presentation 16x9.potx" id="{1B78B7CC-6F33-4AED-B988-F1824BC14DB2}" vid="{017B0592-C5E0-43A0-8804-D21738B904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English+PowerPoint+Presentation</Template>
  <TotalTime>5299</TotalTime>
  <Words>6418</Words>
  <Application>Microsoft Office PowerPoint</Application>
  <PresentationFormat>Widescreen</PresentationFormat>
  <Paragraphs>467</Paragraphs>
  <Slides>53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Wingdings 3</vt:lpstr>
      <vt:lpstr>ILO 2020</vt:lpstr>
      <vt:lpstr>Anticipate, prepare and respond to crises </vt:lpstr>
      <vt:lpstr>Introduction</vt:lpstr>
      <vt:lpstr>La pandemia de COVID -19: Un reto mundial para la seguridad y salud en el trabajo</vt:lpstr>
      <vt:lpstr>La pandemia de COVID -19: una crisis para la seguridad y salud en el trabajo</vt:lpstr>
      <vt:lpstr>Normas internacionales del trabajo:  un recurso clave en la respuesta a la crisis de la COVID-19</vt:lpstr>
      <vt:lpstr>Convenio sobre seguridad y salud de los trabajadores, 1981 (núm. 155) y Recomendación, núm. 164 </vt:lpstr>
      <vt:lpstr>Convenio sobre los servicios de salud en el trabajo, 1985 (núm. 161) y Recomendación núm. 171</vt:lpstr>
      <vt:lpstr>Convenio sobre el marco promocional para la seguridad y salud en el trabajo, 2006 (núm. 187) y Recomendación núm. 197 </vt:lpstr>
      <vt:lpstr>1. Marcos políticos y normativos nacionales de SST </vt:lpstr>
      <vt:lpstr>Fortalecimiento de las políticas y los marcos normativos nacionales de SST para responder mejor a las crisis y las emergencias</vt:lpstr>
      <vt:lpstr>Derechos y responsabilidades básicos en materia de SST (según lo dispuesto en el Convenio núm.155)</vt:lpstr>
      <vt:lpstr>Reconocimiento de los accidentes del trabajo y las enfermedades profesionales</vt:lpstr>
      <vt:lpstr>Nuevos requisitos legales para evitar la propagación del virus en el lugar de trabajo </vt:lpstr>
      <vt:lpstr>Encuesta de la Red de Expertos en SST del G20: Principales medidas adoptadas para proteger la SST de los trabajadores durante la COVID-19</vt:lpstr>
      <vt:lpstr>Adopción de disposiciones para abordar los riesgos asociados a la SST </vt:lpstr>
      <vt:lpstr>Garantía del cumplimiento de las leyes y reglamentos nacionales: el papel de la inspección del trabajo durante la crisis de COVID-19</vt:lpstr>
      <vt:lpstr>Intensificación de la inspección del trabajo: algunos ejemplos de todo el mundo</vt:lpstr>
      <vt:lpstr>Incentivos para fomentar el cumplimiento de la legislación entre los empleadores</vt:lpstr>
      <vt:lpstr>2. Marcos institucionales nacionales de SST </vt:lpstr>
      <vt:lpstr>Una autoridad u organismo responsable de la SST</vt:lpstr>
      <vt:lpstr>Un órgano consultivo tripartito nacional que aborde las cuestiones de SST y el impacto de la COVID-19</vt:lpstr>
      <vt:lpstr>Grupo de trabajo de relaciones laborales de la Comisión Nacional Australiana de Coordinación de la COVID-19</vt:lpstr>
      <vt:lpstr>Colaboración con los regímenes de seguro o los sistemas de seguridad social que incluyan las lesiones y las enfermedades profesionales</vt:lpstr>
      <vt:lpstr>3. Servicios de salud en el trabajo </vt:lpstr>
      <vt:lpstr>Funciones</vt:lpstr>
      <vt:lpstr>Control del medio ambiente de trabajo y evaluación de los riesgos</vt:lpstr>
      <vt:lpstr>Vigilancia de la salud de los trabajadores y prestación de servicios de primeros auxilios</vt:lpstr>
      <vt:lpstr>Servicios de salud en el trabajo en los Emiratos Árabes Unidos </vt:lpstr>
      <vt:lpstr>Adaptación del trabajo a los trabajadores y protección de los grupos vulnerables</vt:lpstr>
      <vt:lpstr>La función de asesoramiento</vt:lpstr>
      <vt:lpstr>Prestación de servicios de salud preventivos y curativos generales </vt:lpstr>
      <vt:lpstr>Colaboración con servicios externos</vt:lpstr>
      <vt:lpstr>4. Información, asesoramiento y formación sobre SST </vt:lpstr>
      <vt:lpstr>Servicios de información y asesoramiento sobre SST</vt:lpstr>
      <vt:lpstr>Campañas de sensibilización</vt:lpstr>
      <vt:lpstr>Campaña en las redes sociales para promover la SST durante la COVID-19 en Indonesia</vt:lpstr>
      <vt:lpstr>Prestación de formación en materia de SST</vt:lpstr>
      <vt:lpstr>5. Recopilación de datos e investigaciones sobre SST</vt:lpstr>
      <vt:lpstr>Desarrollo de un sistema completo y eficaz de recopilación y análisis de datos e información sobre SST </vt:lpstr>
      <vt:lpstr>Notificación de las lesiones y las enfermedades profesionales</vt:lpstr>
      <vt:lpstr>Recopilación de otros datos e información sobre SST en tiempos de crisis</vt:lpstr>
      <vt:lpstr>Investigaciones sobre la SST y la COVID-19</vt:lpstr>
      <vt:lpstr>6. Fortalecimiento de los sistemas de gestión de la SST a nivel de empresa</vt:lpstr>
      <vt:lpstr>Prevención, preparación y respuesta respecto de situaciones de emergencia</vt:lpstr>
      <vt:lpstr>Promoción de la cooperación entre la dirección y los trabajadores o sus representantes en el lugar de trabajo </vt:lpstr>
      <vt:lpstr>Identificación de los peligros y gestión de los riesgos</vt:lpstr>
      <vt:lpstr>Adopción de medidas de SST para prevenir la transmisión de la COVID-19 en el lugar de trabajo</vt:lpstr>
      <vt:lpstr>Tratamiento de los riesgos psicosociales durante la pandemia de COVID-19</vt:lpstr>
      <vt:lpstr>Mecanismos de apoyo para la mejora progresiva de las condiciones de SST en las MIPYME y en la economía informal</vt:lpstr>
      <vt:lpstr>Mirando hacia el futuro: Sistemas de SST resilientes para afrontar las próximas crisis </vt:lpstr>
      <vt:lpstr>PowerPoint Presentation</vt:lpstr>
      <vt:lpstr>Herramientas de OIT para proteger la seguridad y la salud de los trabajadores durante la crisis de la COVID -19</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title here 40pt</dc:title>
  <dc:creator>Dafne Papandrea</dc:creator>
  <cp:lastModifiedBy>Maldonado, Mitzli</cp:lastModifiedBy>
  <cp:revision>113</cp:revision>
  <dcterms:created xsi:type="dcterms:W3CDTF">2021-01-25T13:35:03Z</dcterms:created>
  <dcterms:modified xsi:type="dcterms:W3CDTF">2021-04-22T22:10:28Z</dcterms:modified>
</cp:coreProperties>
</file>