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2"/>
  </p:notesMasterIdLst>
  <p:sldIdLst>
    <p:sldId id="258" r:id="rId6"/>
    <p:sldId id="324" r:id="rId7"/>
    <p:sldId id="326" r:id="rId8"/>
    <p:sldId id="265" r:id="rId9"/>
    <p:sldId id="266" r:id="rId10"/>
    <p:sldId id="267" r:id="rId11"/>
    <p:sldId id="261" r:id="rId12"/>
    <p:sldId id="269" r:id="rId13"/>
    <p:sldId id="268" r:id="rId14"/>
    <p:sldId id="270" r:id="rId15"/>
    <p:sldId id="272" r:id="rId16"/>
    <p:sldId id="301" r:id="rId17"/>
    <p:sldId id="273" r:id="rId18"/>
    <p:sldId id="274" r:id="rId19"/>
    <p:sldId id="275" r:id="rId20"/>
    <p:sldId id="276" r:id="rId21"/>
    <p:sldId id="277" r:id="rId22"/>
    <p:sldId id="323" r:id="rId23"/>
    <p:sldId id="279" r:id="rId24"/>
    <p:sldId id="299" r:id="rId25"/>
    <p:sldId id="278" r:id="rId26"/>
    <p:sldId id="280" r:id="rId27"/>
    <p:sldId id="282" r:id="rId28"/>
    <p:sldId id="289" r:id="rId29"/>
    <p:sldId id="290" r:id="rId30"/>
    <p:sldId id="291" r:id="rId31"/>
    <p:sldId id="303" r:id="rId32"/>
    <p:sldId id="286" r:id="rId33"/>
    <p:sldId id="287" r:id="rId34"/>
    <p:sldId id="292" r:id="rId35"/>
    <p:sldId id="295" r:id="rId36"/>
    <p:sldId id="293" r:id="rId37"/>
    <p:sldId id="294" r:id="rId38"/>
    <p:sldId id="325" r:id="rId39"/>
    <p:sldId id="297" r:id="rId40"/>
    <p:sldId id="31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0AAC2A-5635-3413-6D8F-B4F3A7AB8B06}" name="Risueno Navarro, Lucia" initials="RL" userId="S::risuenonavarro@iloguest.org::fcac3d2d-bfb3-4513-b1b2-70dbb590df7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E2D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ABB547-98F8-4768-8573-877EAB5B6922}" v="1" dt="2025-04-16T09:05:34.512"/>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9A366-1D38-42B3-9845-C54CF530851D}" type="datetimeFigureOut">
              <a:rPr lang="es-ES" smtClean="0"/>
              <a:t>16/04/2025</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E777A-5D97-440B-8231-2A324B30F904}" type="slidenum">
              <a:rPr lang="es-ES" smtClean="0"/>
              <a:t>‹#›</a:t>
            </a:fld>
            <a:endParaRPr lang="es-ES"/>
          </a:p>
        </p:txBody>
      </p:sp>
    </p:spTree>
    <p:extLst>
      <p:ext uri="{BB962C8B-B14F-4D97-AF65-F5344CB8AC3E}">
        <p14:creationId xmlns:p14="http://schemas.microsoft.com/office/powerpoint/2010/main" val="96415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B8AD6-2A33-0F92-B991-477E3216F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1499D-5551-7147-7EBE-A35E1040B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4ACED6-6AFB-FBFA-2698-3DC79CAB2B6E}"/>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id="{5F7C27AE-BFC2-EF28-FF20-58A19458AE1E}"/>
              </a:ext>
            </a:extLst>
          </p:cNvPr>
          <p:cNvSpPr>
            <a:spLocks noGrp="1"/>
          </p:cNvSpPr>
          <p:nvPr>
            <p:ph type="sldNum" sz="quarter" idx="5"/>
          </p:nvPr>
        </p:nvSpPr>
        <p:spPr/>
        <p:txBody>
          <a:bodyPr/>
          <a:lstStyle/>
          <a:p>
            <a:fld id="{931E777A-5D97-440B-8231-2A324B30F904}" type="slidenum">
              <a:rPr lang="es-ES" smtClean="0"/>
              <a:t>4</a:t>
            </a:fld>
            <a:endParaRPr lang="es-ES"/>
          </a:p>
        </p:txBody>
      </p:sp>
    </p:spTree>
    <p:extLst>
      <p:ext uri="{BB962C8B-B14F-4D97-AF65-F5344CB8AC3E}">
        <p14:creationId xmlns:p14="http://schemas.microsoft.com/office/powerpoint/2010/main" val="81294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082CE-64A0-584D-2906-CF1AF3AC5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C43B5-B4A8-B678-C948-8769E9626F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F8A2C-B811-3F37-1CA2-1D8A7F10BEDC}"/>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id="{A03A9111-7ECF-13AF-9E0B-6AD2D9C0C1E0}"/>
              </a:ext>
            </a:extLst>
          </p:cNvPr>
          <p:cNvSpPr>
            <a:spLocks noGrp="1"/>
          </p:cNvSpPr>
          <p:nvPr>
            <p:ph type="sldNum" sz="quarter" idx="5"/>
          </p:nvPr>
        </p:nvSpPr>
        <p:spPr/>
        <p:txBody>
          <a:bodyPr/>
          <a:lstStyle/>
          <a:p>
            <a:fld id="{931E777A-5D97-440B-8231-2A324B30F904}" type="slidenum">
              <a:rPr lang="es-ES" smtClean="0"/>
              <a:t>8</a:t>
            </a:fld>
            <a:endParaRPr lang="es-ES"/>
          </a:p>
        </p:txBody>
      </p:sp>
    </p:spTree>
    <p:extLst>
      <p:ext uri="{BB962C8B-B14F-4D97-AF65-F5344CB8AC3E}">
        <p14:creationId xmlns:p14="http://schemas.microsoft.com/office/powerpoint/2010/main" val="224941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1E777A-5D97-440B-8231-2A324B30F904}" type="slidenum">
              <a:rPr lang="es-ES" smtClean="0"/>
              <a:t>9</a:t>
            </a:fld>
            <a:endParaRPr lang="es-ES"/>
          </a:p>
        </p:txBody>
      </p:sp>
    </p:spTree>
    <p:extLst>
      <p:ext uri="{BB962C8B-B14F-4D97-AF65-F5344CB8AC3E}">
        <p14:creationId xmlns:p14="http://schemas.microsoft.com/office/powerpoint/2010/main" val="187527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61F06-35C5-2324-FF3A-E9BCAF841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2A90D8-754E-5C71-D834-73D0F407E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EB633-15FB-4B35-278D-20E69B861022}"/>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id="{2217311F-DE32-2F65-0D9F-5AAAAFDF6AD5}"/>
              </a:ext>
            </a:extLst>
          </p:cNvPr>
          <p:cNvSpPr>
            <a:spLocks noGrp="1"/>
          </p:cNvSpPr>
          <p:nvPr>
            <p:ph type="sldNum" sz="quarter" idx="5"/>
          </p:nvPr>
        </p:nvSpPr>
        <p:spPr/>
        <p:txBody>
          <a:bodyPr/>
          <a:lstStyle/>
          <a:p>
            <a:fld id="{931E777A-5D97-440B-8231-2A324B30F904}" type="slidenum">
              <a:rPr lang="es-ES" smtClean="0"/>
              <a:t>10</a:t>
            </a:fld>
            <a:endParaRPr lang="es-ES"/>
          </a:p>
        </p:txBody>
      </p:sp>
    </p:spTree>
    <p:extLst>
      <p:ext uri="{BB962C8B-B14F-4D97-AF65-F5344CB8AC3E}">
        <p14:creationId xmlns:p14="http://schemas.microsoft.com/office/powerpoint/2010/main" val="213490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1E8D8-8D2E-C75A-4E61-A6A3CB1D8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7D214-CF43-7170-CD49-19A43AB79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8EEF9-854A-A3F3-D355-A3ADF8DDFF23}"/>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id="{8B1A6730-A6AC-99CD-B92B-F0220BBE29A9}"/>
              </a:ext>
            </a:extLst>
          </p:cNvPr>
          <p:cNvSpPr>
            <a:spLocks noGrp="1"/>
          </p:cNvSpPr>
          <p:nvPr>
            <p:ph type="sldNum" sz="quarter" idx="5"/>
          </p:nvPr>
        </p:nvSpPr>
        <p:spPr/>
        <p:txBody>
          <a:bodyPr/>
          <a:lstStyle/>
          <a:p>
            <a:fld id="{931E777A-5D97-440B-8231-2A324B30F904}" type="slidenum">
              <a:rPr lang="es-ES" smtClean="0"/>
              <a:t>11</a:t>
            </a:fld>
            <a:endParaRPr lang="es-ES"/>
          </a:p>
        </p:txBody>
      </p:sp>
    </p:spTree>
    <p:extLst>
      <p:ext uri="{BB962C8B-B14F-4D97-AF65-F5344CB8AC3E}">
        <p14:creationId xmlns:p14="http://schemas.microsoft.com/office/powerpoint/2010/main" val="757958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750EF-B159-9B72-1318-3BD4BAC49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97BF5-0B33-B4BA-3534-8625F262E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E729B-2717-8C25-2C2C-9397367372D5}"/>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id="{566AE515-42D4-BA9C-5A8A-6C77DC13F837}"/>
              </a:ext>
            </a:extLst>
          </p:cNvPr>
          <p:cNvSpPr>
            <a:spLocks noGrp="1"/>
          </p:cNvSpPr>
          <p:nvPr>
            <p:ph type="sldNum" sz="quarter" idx="5"/>
          </p:nvPr>
        </p:nvSpPr>
        <p:spPr/>
        <p:txBody>
          <a:bodyPr/>
          <a:lstStyle/>
          <a:p>
            <a:fld id="{931E777A-5D97-440B-8231-2A324B30F904}" type="slidenum">
              <a:rPr lang="es-ES" smtClean="0"/>
              <a:t>13</a:t>
            </a:fld>
            <a:endParaRPr lang="es-ES"/>
          </a:p>
        </p:txBody>
      </p:sp>
    </p:spTree>
    <p:extLst>
      <p:ext uri="{BB962C8B-B14F-4D97-AF65-F5344CB8AC3E}">
        <p14:creationId xmlns:p14="http://schemas.microsoft.com/office/powerpoint/2010/main" val="278753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C6AFE-3C3C-A7D9-7DCE-141E2CF25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220EC-1354-D16C-B973-614B53C809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2CE987-0E4A-BB33-3510-AF85F03F7235}"/>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id="{B9F7939F-85F4-8533-BB5D-7AB1E757773A}"/>
              </a:ext>
            </a:extLst>
          </p:cNvPr>
          <p:cNvSpPr>
            <a:spLocks noGrp="1"/>
          </p:cNvSpPr>
          <p:nvPr>
            <p:ph type="sldNum" sz="quarter" idx="5"/>
          </p:nvPr>
        </p:nvSpPr>
        <p:spPr/>
        <p:txBody>
          <a:bodyPr/>
          <a:lstStyle/>
          <a:p>
            <a:fld id="{931E777A-5D97-440B-8231-2A324B30F904}" type="slidenum">
              <a:rPr lang="es-ES" smtClean="0"/>
              <a:t>16</a:t>
            </a:fld>
            <a:endParaRPr lang="es-ES"/>
          </a:p>
        </p:txBody>
      </p:sp>
    </p:spTree>
    <p:extLst>
      <p:ext uri="{BB962C8B-B14F-4D97-AF65-F5344CB8AC3E}">
        <p14:creationId xmlns:p14="http://schemas.microsoft.com/office/powerpoint/2010/main" val="144678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931E777A-5D97-440B-8231-2A324B30F904}" type="slidenum">
              <a:rPr lang="es-ES" smtClean="0"/>
              <a:t>21</a:t>
            </a:fld>
            <a:endParaRPr lang="es-ES"/>
          </a:p>
        </p:txBody>
      </p:sp>
    </p:spTree>
    <p:extLst>
      <p:ext uri="{BB962C8B-B14F-4D97-AF65-F5344CB8AC3E}">
        <p14:creationId xmlns:p14="http://schemas.microsoft.com/office/powerpoint/2010/main" val="299502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1E777A-5D97-440B-8231-2A324B30F904}" type="slidenum">
              <a:rPr lang="es-ES" smtClean="0"/>
              <a:t>27</a:t>
            </a:fld>
            <a:endParaRPr lang="es-ES"/>
          </a:p>
        </p:txBody>
      </p:sp>
    </p:spTree>
    <p:extLst>
      <p:ext uri="{BB962C8B-B14F-4D97-AF65-F5344CB8AC3E}">
        <p14:creationId xmlns:p14="http://schemas.microsoft.com/office/powerpoint/2010/main" val="1638432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161463" y="6870450"/>
            <a:ext cx="540000" cy="288000"/>
          </a:xfrm>
          <a:prstGeom prst="rect">
            <a:avLst/>
          </a:prstGeom>
        </p:spPr>
        <p:txBody>
          <a:bodyPr>
            <a:noAutofit/>
          </a:bodyPr>
          <a:lstStyle>
            <a:lvl1pPr>
              <a:defRPr>
                <a:noFill/>
              </a:defRPr>
            </a:lvl1pPr>
          </a:lstStyle>
          <a:p>
            <a:fld id="{D186F695-A928-47D7-8759-808FBECF04B3}" type="slidenum">
              <a:rPr lang="es-ES" smtClean="0"/>
              <a:t>‹#›</a:t>
            </a:fld>
            <a:endParaRPr lang="es-ES"/>
          </a:p>
        </p:txBody>
      </p:sp>
      <p:sp>
        <p:nvSpPr>
          <p:cNvPr id="14" name="Title 15">
            <a:extLst>
              <a:ext uri="{FF2B5EF4-FFF2-40B4-BE49-F238E27FC236}">
                <a16:creationId xmlns:a16="http://schemas.microsoft.com/office/drawing/2014/main" id="{388D844A-E21A-1919-7F5B-DB8916298ABF}"/>
              </a:ext>
            </a:extLst>
          </p:cNvPr>
          <p:cNvSpPr>
            <a:spLocks noGrp="1"/>
          </p:cNvSpPr>
          <p:nvPr>
            <p:ph type="ctrTitle"/>
          </p:nvPr>
        </p:nvSpPr>
        <p:spPr>
          <a:xfrm>
            <a:off x="894349" y="2002431"/>
            <a:ext cx="6623785" cy="2253884"/>
          </a:xfrm>
          <a:ln w="19050">
            <a:noFill/>
          </a:ln>
        </p:spPr>
        <p:txBody>
          <a:bodyPr/>
          <a:lstStyle>
            <a:lvl1pPr>
              <a:defRPr sz="3300"/>
            </a:lvl1pPr>
          </a:lstStyle>
          <a:p>
            <a:r>
              <a:rPr lang="en-US" b="0"/>
              <a:t>Click to edit Master title style</a:t>
            </a:r>
            <a:endParaRPr lang="en-GB" b="0"/>
          </a:p>
        </p:txBody>
      </p:sp>
      <p:sp>
        <p:nvSpPr>
          <p:cNvPr id="15" name="Isosceles Triangle 17">
            <a:extLst>
              <a:ext uri="{FF2B5EF4-FFF2-40B4-BE49-F238E27FC236}">
                <a16:creationId xmlns:a16="http://schemas.microsoft.com/office/drawing/2014/main" id="{37138686-23B4-143D-7999-5E7ECFF715E7}"/>
              </a:ext>
            </a:extLst>
          </p:cNvPr>
          <p:cNvSpPr/>
          <p:nvPr/>
        </p:nvSpPr>
        <p:spPr>
          <a:xfrm rot="5400000">
            <a:off x="293982" y="2039763"/>
            <a:ext cx="393110" cy="318449"/>
          </a:xfrm>
          <a:prstGeom prst="triangle">
            <a:avLst>
              <a:gd name="adj" fmla="val 4767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a:extLst>
              <a:ext uri="{FF2B5EF4-FFF2-40B4-BE49-F238E27FC236}">
                <a16:creationId xmlns:a16="http://schemas.microsoft.com/office/drawing/2014/main" id="{5F83D511-0C7E-481E-AD62-93C1DF5D5E6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31312" y="529200"/>
            <a:ext cx="1828800" cy="472016"/>
          </a:xfrm>
          <a:prstGeom prst="rect">
            <a:avLst/>
          </a:prstGeom>
        </p:spPr>
      </p:pic>
      <p:pic>
        <p:nvPicPr>
          <p:cNvPr id="3" name="Picture 2" descr="A person and person with heads facing each other&#10;&#10;AI-generated content may be incorrect.">
            <a:extLst>
              <a:ext uri="{FF2B5EF4-FFF2-40B4-BE49-F238E27FC236}">
                <a16:creationId xmlns:a16="http://schemas.microsoft.com/office/drawing/2014/main" id="{3DF8F261-D863-00E9-7C86-61ABC90FCC8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47769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2469BB-A45F-AD2A-691C-566522DBCA14}"/>
              </a:ext>
            </a:extLst>
          </p:cNvPr>
          <p:cNvSpPr/>
          <p:nvPr userDrawn="1"/>
        </p:nvSpPr>
        <p:spPr>
          <a:xfrm>
            <a:off x="0" y="-1"/>
            <a:ext cx="12192000" cy="12608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346634" y="397087"/>
            <a:ext cx="10776291" cy="504841"/>
          </a:xfrm>
        </p:spPr>
        <p:txBody>
          <a:bodyPr/>
          <a:lstStyle>
            <a:lvl1pPr>
              <a:defRPr sz="2600"/>
            </a:lvl1pPr>
          </a:lstStyle>
          <a:p>
            <a:r>
              <a:rPr lang="en-US"/>
              <a:t>Click to edit Master title style</a:t>
            </a:r>
            <a:endParaRPr lang="en-GB"/>
          </a:p>
        </p:txBody>
      </p:sp>
      <p:sp>
        <p:nvSpPr>
          <p:cNvPr id="3" name="Content Placeholder 2"/>
          <p:cNvSpPr>
            <a:spLocks noGrp="1"/>
          </p:cNvSpPr>
          <p:nvPr>
            <p:ph idx="1"/>
          </p:nvPr>
        </p:nvSpPr>
        <p:spPr>
          <a:xfrm>
            <a:off x="346635" y="1551255"/>
            <a:ext cx="11522636" cy="4738532"/>
          </a:xfrm>
        </p:spPr>
        <p:txBody>
          <a:bodyPr/>
          <a:lstStyle>
            <a:lvl1pPr>
              <a:defRPr sz="2200"/>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sosceles Triangle 3">
            <a:extLst>
              <a:ext uri="{FF2B5EF4-FFF2-40B4-BE49-F238E27FC236}">
                <a16:creationId xmlns:a16="http://schemas.microsoft.com/office/drawing/2014/main" id="{2B9FE067-91EF-8B3F-BEE6-60EB1188FCAF}"/>
              </a:ext>
            </a:extLst>
          </p:cNvPr>
          <p:cNvSpPr/>
          <p:nvPr userDrawn="1"/>
        </p:nvSpPr>
        <p:spPr>
          <a:xfrm rot="16200000">
            <a:off x="11294449" y="640056"/>
            <a:ext cx="983042" cy="839356"/>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Group 5">
            <a:extLst>
              <a:ext uri="{FF2B5EF4-FFF2-40B4-BE49-F238E27FC236}">
                <a16:creationId xmlns:a16="http://schemas.microsoft.com/office/drawing/2014/main" id="{56A40E56-D57A-7412-784A-F48268B1AB7D}"/>
              </a:ext>
            </a:extLst>
          </p:cNvPr>
          <p:cNvGrpSpPr/>
          <p:nvPr userDrawn="1"/>
        </p:nvGrpSpPr>
        <p:grpSpPr>
          <a:xfrm>
            <a:off x="11222292" y="1184774"/>
            <a:ext cx="623072" cy="185002"/>
            <a:chOff x="3296535" y="542869"/>
            <a:chExt cx="623072" cy="185002"/>
          </a:xfrm>
        </p:grpSpPr>
        <p:sp>
          <p:nvSpPr>
            <p:cNvPr id="7" name="Isosceles Triangle 6">
              <a:extLst>
                <a:ext uri="{FF2B5EF4-FFF2-40B4-BE49-F238E27FC236}">
                  <a16:creationId xmlns:a16="http://schemas.microsoft.com/office/drawing/2014/main" id="{E899E51A-E73E-0F92-24CA-29DBFF818887}"/>
                </a:ext>
              </a:extLst>
            </p:cNvPr>
            <p:cNvSpPr/>
            <p:nvPr userDrawn="1"/>
          </p:nvSpPr>
          <p:spPr>
            <a:xfrm rot="5400000">
              <a:off x="3278535" y="565871"/>
              <a:ext cx="180000" cy="144000"/>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Isosceles Triangle 7">
              <a:extLst>
                <a:ext uri="{FF2B5EF4-FFF2-40B4-BE49-F238E27FC236}">
                  <a16:creationId xmlns:a16="http://schemas.microsoft.com/office/drawing/2014/main" id="{036FEB39-5F4D-07CA-7B2E-9B9A69421632}"/>
                </a:ext>
              </a:extLst>
            </p:cNvPr>
            <p:cNvSpPr/>
            <p:nvPr userDrawn="1"/>
          </p:nvSpPr>
          <p:spPr>
            <a:xfrm rot="5400000">
              <a:off x="3518071" y="565871"/>
              <a:ext cx="180000" cy="1440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Isosceles Triangle 9">
              <a:extLst>
                <a:ext uri="{FF2B5EF4-FFF2-40B4-BE49-F238E27FC236}">
                  <a16:creationId xmlns:a16="http://schemas.microsoft.com/office/drawing/2014/main" id="{C64DB5B3-5628-68FD-BCD1-12CFC441829F}"/>
                </a:ext>
              </a:extLst>
            </p:cNvPr>
            <p:cNvSpPr/>
            <p:nvPr userDrawn="1"/>
          </p:nvSpPr>
          <p:spPr>
            <a:xfrm rot="5400000">
              <a:off x="3757607" y="560869"/>
              <a:ext cx="180000" cy="144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4310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2469BB-A45F-AD2A-691C-566522DBCA14}"/>
              </a:ext>
            </a:extLst>
          </p:cNvPr>
          <p:cNvSpPr/>
          <p:nvPr userDrawn="1"/>
        </p:nvSpPr>
        <p:spPr>
          <a:xfrm>
            <a:off x="0" y="-1"/>
            <a:ext cx="12192000" cy="126086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346634" y="397087"/>
            <a:ext cx="10776291" cy="504841"/>
          </a:xfrm>
        </p:spPr>
        <p:txBody>
          <a:bodyPr/>
          <a:lstStyle>
            <a:lvl1pPr>
              <a:defRPr sz="260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346635" y="1551255"/>
            <a:ext cx="11522636" cy="4738532"/>
          </a:xfrm>
        </p:spPr>
        <p:txBody>
          <a:bodyPr/>
          <a:lstStyle>
            <a:lvl1pPr>
              <a:defRPr sz="2200">
                <a:solidFill>
                  <a:schemeClr val="accent1"/>
                </a:solidFill>
              </a:defRPr>
            </a:lvl1pPr>
            <a:lvl2pPr>
              <a:defRPr sz="1800"/>
            </a:lvl2pPr>
            <a:lvl3pPr>
              <a:defRPr sz="1800"/>
            </a:lvl3pPr>
            <a:lvl4pPr>
              <a:defRPr sz="1800"/>
            </a:lvl4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Isosceles Triangle 3">
            <a:extLst>
              <a:ext uri="{FF2B5EF4-FFF2-40B4-BE49-F238E27FC236}">
                <a16:creationId xmlns:a16="http://schemas.microsoft.com/office/drawing/2014/main" id="{2B9FE067-91EF-8B3F-BEE6-60EB1188FCAF}"/>
              </a:ext>
            </a:extLst>
          </p:cNvPr>
          <p:cNvSpPr/>
          <p:nvPr userDrawn="1"/>
        </p:nvSpPr>
        <p:spPr>
          <a:xfrm rot="16200000">
            <a:off x="11294449" y="640056"/>
            <a:ext cx="983042" cy="839356"/>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Group 5">
            <a:extLst>
              <a:ext uri="{FF2B5EF4-FFF2-40B4-BE49-F238E27FC236}">
                <a16:creationId xmlns:a16="http://schemas.microsoft.com/office/drawing/2014/main" id="{56A40E56-D57A-7412-784A-F48268B1AB7D}"/>
              </a:ext>
            </a:extLst>
          </p:cNvPr>
          <p:cNvGrpSpPr/>
          <p:nvPr userDrawn="1"/>
        </p:nvGrpSpPr>
        <p:grpSpPr>
          <a:xfrm>
            <a:off x="11222292" y="1184774"/>
            <a:ext cx="623072" cy="185002"/>
            <a:chOff x="3296535" y="542869"/>
            <a:chExt cx="623072" cy="185002"/>
          </a:xfrm>
        </p:grpSpPr>
        <p:sp>
          <p:nvSpPr>
            <p:cNvPr id="7" name="Isosceles Triangle 6">
              <a:extLst>
                <a:ext uri="{FF2B5EF4-FFF2-40B4-BE49-F238E27FC236}">
                  <a16:creationId xmlns:a16="http://schemas.microsoft.com/office/drawing/2014/main" id="{E899E51A-E73E-0F92-24CA-29DBFF818887}"/>
                </a:ext>
              </a:extLst>
            </p:cNvPr>
            <p:cNvSpPr/>
            <p:nvPr userDrawn="1"/>
          </p:nvSpPr>
          <p:spPr>
            <a:xfrm rot="5400000">
              <a:off x="3278535" y="565871"/>
              <a:ext cx="180000" cy="144000"/>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Isosceles Triangle 7">
              <a:extLst>
                <a:ext uri="{FF2B5EF4-FFF2-40B4-BE49-F238E27FC236}">
                  <a16:creationId xmlns:a16="http://schemas.microsoft.com/office/drawing/2014/main" id="{036FEB39-5F4D-07CA-7B2E-9B9A69421632}"/>
                </a:ext>
              </a:extLst>
            </p:cNvPr>
            <p:cNvSpPr/>
            <p:nvPr userDrawn="1"/>
          </p:nvSpPr>
          <p:spPr>
            <a:xfrm rot="5400000">
              <a:off x="3518071" y="565871"/>
              <a:ext cx="180000" cy="14400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Isosceles Triangle 9">
              <a:extLst>
                <a:ext uri="{FF2B5EF4-FFF2-40B4-BE49-F238E27FC236}">
                  <a16:creationId xmlns:a16="http://schemas.microsoft.com/office/drawing/2014/main" id="{C64DB5B3-5628-68FD-BCD1-12CFC441829F}"/>
                </a:ext>
              </a:extLst>
            </p:cNvPr>
            <p:cNvSpPr/>
            <p:nvPr userDrawn="1"/>
          </p:nvSpPr>
          <p:spPr>
            <a:xfrm rot="5400000">
              <a:off x="3757607" y="560869"/>
              <a:ext cx="180000" cy="144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94127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2469BB-A45F-AD2A-691C-566522DBCA14}"/>
              </a:ext>
            </a:extLst>
          </p:cNvPr>
          <p:cNvSpPr/>
          <p:nvPr userDrawn="1"/>
        </p:nvSpPr>
        <p:spPr>
          <a:xfrm>
            <a:off x="0" y="-1"/>
            <a:ext cx="12192000" cy="12608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2" name="Title 1"/>
          <p:cNvSpPr>
            <a:spLocks noGrp="1"/>
          </p:cNvSpPr>
          <p:nvPr>
            <p:ph type="title"/>
          </p:nvPr>
        </p:nvSpPr>
        <p:spPr>
          <a:xfrm>
            <a:off x="346634" y="397087"/>
            <a:ext cx="10776291" cy="504841"/>
          </a:xfrm>
        </p:spPr>
        <p:txBody>
          <a:bodyPr/>
          <a:lstStyle>
            <a:lvl1pPr>
              <a:defRPr sz="2600">
                <a:solidFill>
                  <a:schemeClr val="accent1"/>
                </a:solidFill>
              </a:defRPr>
            </a:lvl1pPr>
          </a:lstStyle>
          <a:p>
            <a:r>
              <a:rPr lang="en-GB" noProof="0"/>
              <a:t>Click to edit Master title style</a:t>
            </a:r>
          </a:p>
        </p:txBody>
      </p:sp>
      <p:sp>
        <p:nvSpPr>
          <p:cNvPr id="3" name="Content Placeholder 2"/>
          <p:cNvSpPr>
            <a:spLocks noGrp="1"/>
          </p:cNvSpPr>
          <p:nvPr>
            <p:ph idx="1"/>
          </p:nvPr>
        </p:nvSpPr>
        <p:spPr>
          <a:xfrm>
            <a:off x="346635" y="1551255"/>
            <a:ext cx="11522636" cy="4738532"/>
          </a:xfrm>
        </p:spPr>
        <p:txBody>
          <a:bodyPr/>
          <a:lstStyle>
            <a:lvl1pPr>
              <a:defRPr sz="2200">
                <a:solidFill>
                  <a:schemeClr val="accent1"/>
                </a:solidFill>
              </a:defRPr>
            </a:lvl1pPr>
            <a:lvl2pPr>
              <a:defRPr sz="1800"/>
            </a:lvl2pPr>
            <a:lvl3pPr marL="234000" indent="-234000">
              <a:defRPr sz="1800"/>
            </a:lvl3pPr>
            <a:lvl4pPr marL="234000" marR="0" indent="-234000" algn="l" defTabSz="685800" rtl="0" eaLnBrk="1" fontAlgn="auto" latinLnBrk="0" hangingPunct="1">
              <a:lnSpc>
                <a:spcPct val="90000"/>
              </a:lnSpc>
              <a:spcBef>
                <a:spcPts val="300"/>
              </a:spcBef>
              <a:spcAft>
                <a:spcPts val="600"/>
              </a:spcAft>
              <a:buClr>
                <a:schemeClr val="accent2"/>
              </a:buClr>
              <a:buSzPct val="80000"/>
              <a:buFont typeface="Wingdings 3" panose="05040102010807070707" pitchFamily="18" charset="2"/>
              <a:buChar char="u"/>
              <a:tabLst/>
              <a:defRPr sz="1800"/>
            </a:lvl4pPr>
            <a:lvl5pPr>
              <a:defRPr sz="1600"/>
            </a:lvl5pPr>
          </a:lstStyle>
          <a:p>
            <a:pPr lvl="0"/>
            <a:r>
              <a:rPr lang="en-GB" noProof="0"/>
              <a:t>Click to edit Master text styles</a:t>
            </a:r>
          </a:p>
          <a:p>
            <a:pPr lvl="1"/>
            <a:r>
              <a:rPr lang="en-GB" noProof="0"/>
              <a:t>Second level</a:t>
            </a:r>
          </a:p>
          <a:p>
            <a:pPr lvl="2"/>
            <a:r>
              <a:rPr lang="en-GB" noProof="0"/>
              <a:t>Third level</a:t>
            </a:r>
          </a:p>
          <a:p>
            <a:pPr marL="234000" marR="0" lvl="3" indent="-234000" algn="l" defTabSz="685800" rtl="0" eaLnBrk="1" fontAlgn="auto" latinLnBrk="0" hangingPunct="1">
              <a:lnSpc>
                <a:spcPct val="90000"/>
              </a:lnSpc>
              <a:spcBef>
                <a:spcPts val="300"/>
              </a:spcBef>
              <a:spcAft>
                <a:spcPts val="600"/>
              </a:spcAft>
              <a:buClr>
                <a:schemeClr val="accent2"/>
              </a:buClr>
              <a:buSzPct val="80000"/>
              <a:buFont typeface="Wingdings 3" panose="05040102010807070707" pitchFamily="18" charset="2"/>
              <a:buChar char="u"/>
              <a:tabLst/>
              <a:defRPr/>
            </a:pPr>
            <a:r>
              <a:rPr lang="en-GB" noProof="0" err="1"/>
              <a:t>FouFifth</a:t>
            </a:r>
            <a:r>
              <a:rPr lang="en-GB" noProof="0"/>
              <a:t> level</a:t>
            </a:r>
          </a:p>
          <a:p>
            <a:pPr lvl="3"/>
            <a:r>
              <a:rPr lang="en-GB" noProof="0" err="1"/>
              <a:t>rth</a:t>
            </a:r>
            <a:r>
              <a:rPr lang="en-GB" noProof="0"/>
              <a:t> level</a:t>
            </a:r>
          </a:p>
        </p:txBody>
      </p:sp>
      <p:sp>
        <p:nvSpPr>
          <p:cNvPr id="4" name="Isosceles Triangle 3">
            <a:extLst>
              <a:ext uri="{FF2B5EF4-FFF2-40B4-BE49-F238E27FC236}">
                <a16:creationId xmlns:a16="http://schemas.microsoft.com/office/drawing/2014/main" id="{2B9FE067-91EF-8B3F-BEE6-60EB1188FCAF}"/>
              </a:ext>
            </a:extLst>
          </p:cNvPr>
          <p:cNvSpPr/>
          <p:nvPr userDrawn="1"/>
        </p:nvSpPr>
        <p:spPr>
          <a:xfrm rot="16200000">
            <a:off x="11294449" y="640056"/>
            <a:ext cx="983042" cy="839356"/>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Group 5">
            <a:extLst>
              <a:ext uri="{FF2B5EF4-FFF2-40B4-BE49-F238E27FC236}">
                <a16:creationId xmlns:a16="http://schemas.microsoft.com/office/drawing/2014/main" id="{56A40E56-D57A-7412-784A-F48268B1AB7D}"/>
              </a:ext>
            </a:extLst>
          </p:cNvPr>
          <p:cNvGrpSpPr/>
          <p:nvPr userDrawn="1"/>
        </p:nvGrpSpPr>
        <p:grpSpPr>
          <a:xfrm>
            <a:off x="11222292" y="1184774"/>
            <a:ext cx="623072" cy="185002"/>
            <a:chOff x="3296535" y="542869"/>
            <a:chExt cx="623072" cy="185002"/>
          </a:xfrm>
        </p:grpSpPr>
        <p:sp>
          <p:nvSpPr>
            <p:cNvPr id="7" name="Isosceles Triangle 6">
              <a:extLst>
                <a:ext uri="{FF2B5EF4-FFF2-40B4-BE49-F238E27FC236}">
                  <a16:creationId xmlns:a16="http://schemas.microsoft.com/office/drawing/2014/main" id="{E899E51A-E73E-0F92-24CA-29DBFF818887}"/>
                </a:ext>
              </a:extLst>
            </p:cNvPr>
            <p:cNvSpPr/>
            <p:nvPr userDrawn="1"/>
          </p:nvSpPr>
          <p:spPr>
            <a:xfrm rot="5400000">
              <a:off x="3278535" y="565871"/>
              <a:ext cx="180000" cy="144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Isosceles Triangle 7">
              <a:extLst>
                <a:ext uri="{FF2B5EF4-FFF2-40B4-BE49-F238E27FC236}">
                  <a16:creationId xmlns:a16="http://schemas.microsoft.com/office/drawing/2014/main" id="{036FEB39-5F4D-07CA-7B2E-9B9A69421632}"/>
                </a:ext>
              </a:extLst>
            </p:cNvPr>
            <p:cNvSpPr/>
            <p:nvPr userDrawn="1"/>
          </p:nvSpPr>
          <p:spPr>
            <a:xfrm rot="5400000">
              <a:off x="3518071" y="565871"/>
              <a:ext cx="180000" cy="14400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Isosceles Triangle 9">
              <a:extLst>
                <a:ext uri="{FF2B5EF4-FFF2-40B4-BE49-F238E27FC236}">
                  <a16:creationId xmlns:a16="http://schemas.microsoft.com/office/drawing/2014/main" id="{C64DB5B3-5628-68FD-BCD1-12CFC441829F}"/>
                </a:ext>
              </a:extLst>
            </p:cNvPr>
            <p:cNvSpPr/>
            <p:nvPr userDrawn="1"/>
          </p:nvSpPr>
          <p:spPr>
            <a:xfrm rot="5400000">
              <a:off x="3757607" y="560869"/>
              <a:ext cx="180000" cy="1440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0401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9" name="Picture 8" descr="A person wearing a white helmet and black body suit&#10;&#10;AI-generated content may be incorrect.">
            <a:extLst>
              <a:ext uri="{FF2B5EF4-FFF2-40B4-BE49-F238E27FC236}">
                <a16:creationId xmlns:a16="http://schemas.microsoft.com/office/drawing/2014/main" id="{4CEA3C40-84E9-2E8B-95B9-2924382ADC2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84202" y="518082"/>
            <a:ext cx="4907797" cy="6355415"/>
          </a:xfrm>
          <a:prstGeom prst="rect">
            <a:avLst/>
          </a:prstGeom>
        </p:spPr>
      </p:pic>
      <p:sp>
        <p:nvSpPr>
          <p:cNvPr id="12" name="Rectangle 11">
            <a:extLst>
              <a:ext uri="{FF2B5EF4-FFF2-40B4-BE49-F238E27FC236}">
                <a16:creationId xmlns:a16="http://schemas.microsoft.com/office/drawing/2014/main" id="{432469BB-A45F-AD2A-691C-566522DBCA14}"/>
              </a:ext>
            </a:extLst>
          </p:cNvPr>
          <p:cNvSpPr/>
          <p:nvPr userDrawn="1"/>
        </p:nvSpPr>
        <p:spPr>
          <a:xfrm>
            <a:off x="0" y="-1"/>
            <a:ext cx="12192000" cy="12608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2" name="Title 1"/>
          <p:cNvSpPr>
            <a:spLocks noGrp="1"/>
          </p:cNvSpPr>
          <p:nvPr>
            <p:ph type="title"/>
          </p:nvPr>
        </p:nvSpPr>
        <p:spPr>
          <a:xfrm>
            <a:off x="346634" y="397087"/>
            <a:ext cx="10776291" cy="504841"/>
          </a:xfrm>
        </p:spPr>
        <p:txBody>
          <a:bodyPr/>
          <a:lstStyle>
            <a:lvl1pPr>
              <a:defRPr sz="2600">
                <a:solidFill>
                  <a:schemeClr val="accent1"/>
                </a:solidFill>
              </a:defRPr>
            </a:lvl1pPr>
          </a:lstStyle>
          <a:p>
            <a:r>
              <a:rPr lang="en-GB" noProof="0"/>
              <a:t>Click to edit Master title style</a:t>
            </a:r>
          </a:p>
        </p:txBody>
      </p:sp>
      <p:sp>
        <p:nvSpPr>
          <p:cNvPr id="3" name="Content Placeholder 2"/>
          <p:cNvSpPr>
            <a:spLocks noGrp="1"/>
          </p:cNvSpPr>
          <p:nvPr>
            <p:ph idx="1"/>
          </p:nvPr>
        </p:nvSpPr>
        <p:spPr>
          <a:xfrm>
            <a:off x="346635" y="1551255"/>
            <a:ext cx="11522636" cy="4738532"/>
          </a:xfrm>
        </p:spPr>
        <p:txBody>
          <a:bodyPr/>
          <a:lstStyle>
            <a:lvl1pPr>
              <a:defRPr sz="2200">
                <a:solidFill>
                  <a:schemeClr val="accent1"/>
                </a:solidFill>
              </a:defRPr>
            </a:lvl1pPr>
            <a:lvl2pPr>
              <a:defRPr sz="1800"/>
            </a:lvl2pPr>
            <a:lvl3pPr marL="234000" indent="-234000">
              <a:defRPr sz="1800"/>
            </a:lvl3pPr>
            <a:lvl4pPr marL="234000" marR="0" indent="-234000" algn="l" defTabSz="685800" rtl="0" eaLnBrk="1" fontAlgn="auto" latinLnBrk="0" hangingPunct="1">
              <a:lnSpc>
                <a:spcPct val="90000"/>
              </a:lnSpc>
              <a:spcBef>
                <a:spcPts val="300"/>
              </a:spcBef>
              <a:spcAft>
                <a:spcPts val="600"/>
              </a:spcAft>
              <a:buClr>
                <a:schemeClr val="accent2"/>
              </a:buClr>
              <a:buSzPct val="80000"/>
              <a:buFont typeface="Wingdings 3" panose="05040102010807070707" pitchFamily="18" charset="2"/>
              <a:buChar char="u"/>
              <a:tabLst/>
              <a:defRPr sz="1800"/>
            </a:lvl4pPr>
            <a:lvl5pPr>
              <a:defRPr sz="1600"/>
            </a:lvl5pPr>
          </a:lstStyle>
          <a:p>
            <a:pPr lvl="0"/>
            <a:r>
              <a:rPr lang="en-GB" noProof="0"/>
              <a:t>Click to edit Master text styles</a:t>
            </a:r>
          </a:p>
          <a:p>
            <a:pPr lvl="1"/>
            <a:r>
              <a:rPr lang="en-GB" noProof="0"/>
              <a:t>Second level</a:t>
            </a:r>
          </a:p>
          <a:p>
            <a:pPr lvl="2"/>
            <a:r>
              <a:rPr lang="en-GB" noProof="0"/>
              <a:t>Third level</a:t>
            </a:r>
          </a:p>
          <a:p>
            <a:pPr marL="234000" marR="0" lvl="3" indent="-234000" algn="l" defTabSz="685800" rtl="0" eaLnBrk="1" fontAlgn="auto" latinLnBrk="0" hangingPunct="1">
              <a:lnSpc>
                <a:spcPct val="90000"/>
              </a:lnSpc>
              <a:spcBef>
                <a:spcPts val="300"/>
              </a:spcBef>
              <a:spcAft>
                <a:spcPts val="600"/>
              </a:spcAft>
              <a:buClr>
                <a:schemeClr val="accent2"/>
              </a:buClr>
              <a:buSzPct val="80000"/>
              <a:buFont typeface="Wingdings 3" panose="05040102010807070707" pitchFamily="18" charset="2"/>
              <a:buChar char="u"/>
              <a:tabLst/>
              <a:defRPr/>
            </a:pPr>
            <a:r>
              <a:rPr lang="en-GB" noProof="0" err="1"/>
              <a:t>FouFifth</a:t>
            </a:r>
            <a:r>
              <a:rPr lang="en-GB" noProof="0"/>
              <a:t> level</a:t>
            </a:r>
          </a:p>
          <a:p>
            <a:pPr lvl="3"/>
            <a:r>
              <a:rPr lang="en-GB" noProof="0" err="1"/>
              <a:t>rth</a:t>
            </a:r>
            <a:r>
              <a:rPr lang="en-GB" noProof="0"/>
              <a:t> level</a:t>
            </a:r>
          </a:p>
        </p:txBody>
      </p:sp>
      <p:sp>
        <p:nvSpPr>
          <p:cNvPr id="4" name="Isosceles Triangle 3">
            <a:extLst>
              <a:ext uri="{FF2B5EF4-FFF2-40B4-BE49-F238E27FC236}">
                <a16:creationId xmlns:a16="http://schemas.microsoft.com/office/drawing/2014/main" id="{2B9FE067-91EF-8B3F-BEE6-60EB1188FCAF}"/>
              </a:ext>
            </a:extLst>
          </p:cNvPr>
          <p:cNvSpPr/>
          <p:nvPr userDrawn="1"/>
        </p:nvSpPr>
        <p:spPr>
          <a:xfrm rot="16200000">
            <a:off x="11294449" y="640056"/>
            <a:ext cx="983042" cy="839356"/>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Group 5">
            <a:extLst>
              <a:ext uri="{FF2B5EF4-FFF2-40B4-BE49-F238E27FC236}">
                <a16:creationId xmlns:a16="http://schemas.microsoft.com/office/drawing/2014/main" id="{56A40E56-D57A-7412-784A-F48268B1AB7D}"/>
              </a:ext>
            </a:extLst>
          </p:cNvPr>
          <p:cNvGrpSpPr/>
          <p:nvPr userDrawn="1"/>
        </p:nvGrpSpPr>
        <p:grpSpPr>
          <a:xfrm>
            <a:off x="11222292" y="1184774"/>
            <a:ext cx="623072" cy="185002"/>
            <a:chOff x="3296535" y="542869"/>
            <a:chExt cx="623072" cy="185002"/>
          </a:xfrm>
        </p:grpSpPr>
        <p:sp>
          <p:nvSpPr>
            <p:cNvPr id="7" name="Isosceles Triangle 6">
              <a:extLst>
                <a:ext uri="{FF2B5EF4-FFF2-40B4-BE49-F238E27FC236}">
                  <a16:creationId xmlns:a16="http://schemas.microsoft.com/office/drawing/2014/main" id="{E899E51A-E73E-0F92-24CA-29DBFF818887}"/>
                </a:ext>
              </a:extLst>
            </p:cNvPr>
            <p:cNvSpPr/>
            <p:nvPr userDrawn="1"/>
          </p:nvSpPr>
          <p:spPr>
            <a:xfrm rot="5400000">
              <a:off x="3278535" y="565871"/>
              <a:ext cx="180000" cy="144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Isosceles Triangle 7">
              <a:extLst>
                <a:ext uri="{FF2B5EF4-FFF2-40B4-BE49-F238E27FC236}">
                  <a16:creationId xmlns:a16="http://schemas.microsoft.com/office/drawing/2014/main" id="{036FEB39-5F4D-07CA-7B2E-9B9A69421632}"/>
                </a:ext>
              </a:extLst>
            </p:cNvPr>
            <p:cNvSpPr/>
            <p:nvPr userDrawn="1"/>
          </p:nvSpPr>
          <p:spPr>
            <a:xfrm rot="5400000">
              <a:off x="3518071" y="565871"/>
              <a:ext cx="180000" cy="14400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Isosceles Triangle 9">
              <a:extLst>
                <a:ext uri="{FF2B5EF4-FFF2-40B4-BE49-F238E27FC236}">
                  <a16:creationId xmlns:a16="http://schemas.microsoft.com/office/drawing/2014/main" id="{C64DB5B3-5628-68FD-BCD1-12CFC441829F}"/>
                </a:ext>
              </a:extLst>
            </p:cNvPr>
            <p:cNvSpPr/>
            <p:nvPr userDrawn="1"/>
          </p:nvSpPr>
          <p:spPr>
            <a:xfrm rot="5400000">
              <a:off x="3757607" y="560869"/>
              <a:ext cx="180000" cy="1440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82919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E8015-2D54-6349-EC04-9729C44A4708}"/>
              </a:ext>
            </a:extLst>
          </p:cNvPr>
          <p:cNvSpPr/>
          <p:nvPr userDrawn="1"/>
        </p:nvSpPr>
        <p:spPr>
          <a:xfrm>
            <a:off x="180975" y="192505"/>
            <a:ext cx="11830050" cy="647298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ontent Placeholder 2"/>
          <p:cNvSpPr>
            <a:spLocks noGrp="1"/>
          </p:cNvSpPr>
          <p:nvPr>
            <p:ph idx="1"/>
          </p:nvPr>
        </p:nvSpPr>
        <p:spPr>
          <a:xfrm>
            <a:off x="346635" y="401053"/>
            <a:ext cx="11522636" cy="5888734"/>
          </a:xfrm>
        </p:spPr>
        <p:txBody>
          <a:bodyPr/>
          <a:lstStyle>
            <a:lvl1pPr>
              <a:defRPr sz="1800">
                <a:solidFill>
                  <a:schemeClr val="accent1"/>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392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E8015-2D54-6349-EC04-9729C44A4708}"/>
              </a:ext>
            </a:extLst>
          </p:cNvPr>
          <p:cNvSpPr/>
          <p:nvPr userDrawn="1"/>
        </p:nvSpPr>
        <p:spPr>
          <a:xfrm>
            <a:off x="180975" y="192505"/>
            <a:ext cx="11830050" cy="647298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ontent Placeholder 2"/>
          <p:cNvSpPr>
            <a:spLocks noGrp="1"/>
          </p:cNvSpPr>
          <p:nvPr>
            <p:ph idx="1"/>
          </p:nvPr>
        </p:nvSpPr>
        <p:spPr>
          <a:xfrm>
            <a:off x="346635" y="401053"/>
            <a:ext cx="11522636" cy="5888734"/>
          </a:xfrm>
        </p:spPr>
        <p:txBody>
          <a:bodyPr/>
          <a:lstStyle>
            <a:lvl1pPr>
              <a:defRPr sz="1800">
                <a:solidFill>
                  <a:schemeClr val="accent1"/>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795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without li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74D910-F464-E2B4-4190-5CCA8E14E182}"/>
              </a:ext>
            </a:extLst>
          </p:cNvPr>
          <p:cNvSpPr/>
          <p:nvPr userDrawn="1"/>
        </p:nvSpPr>
        <p:spPr>
          <a:xfrm>
            <a:off x="0" y="-1"/>
            <a:ext cx="12192000" cy="12608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title"/>
          </p:nvPr>
        </p:nvSpPr>
        <p:spPr>
          <a:xfrm>
            <a:off x="346634" y="397087"/>
            <a:ext cx="10776291" cy="504841"/>
          </a:xfrm>
        </p:spPr>
        <p:txBody>
          <a:bodyPr/>
          <a:lstStyle/>
          <a:p>
            <a:r>
              <a:rPr lang="en-GB" noProof="0"/>
              <a:t>Click to edit Master title style</a:t>
            </a:r>
          </a:p>
        </p:txBody>
      </p:sp>
      <p:sp>
        <p:nvSpPr>
          <p:cNvPr id="3" name="Content Placeholder 2"/>
          <p:cNvSpPr>
            <a:spLocks noGrp="1"/>
          </p:cNvSpPr>
          <p:nvPr>
            <p:ph sz="half" idx="1"/>
          </p:nvPr>
        </p:nvSpPr>
        <p:spPr>
          <a:xfrm>
            <a:off x="341718" y="1551254"/>
            <a:ext cx="5509221" cy="4542804"/>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341062" y="1551254"/>
            <a:ext cx="5509220" cy="45428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Isosceles Triangle 6">
            <a:extLst>
              <a:ext uri="{FF2B5EF4-FFF2-40B4-BE49-F238E27FC236}">
                <a16:creationId xmlns:a16="http://schemas.microsoft.com/office/drawing/2014/main" id="{96BB4747-4946-CD7A-FFF9-3E8BCD1DF2E8}"/>
              </a:ext>
            </a:extLst>
          </p:cNvPr>
          <p:cNvSpPr/>
          <p:nvPr userDrawn="1"/>
        </p:nvSpPr>
        <p:spPr>
          <a:xfrm rot="16200000">
            <a:off x="11294449" y="640056"/>
            <a:ext cx="983042" cy="839356"/>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7">
            <a:extLst>
              <a:ext uri="{FF2B5EF4-FFF2-40B4-BE49-F238E27FC236}">
                <a16:creationId xmlns:a16="http://schemas.microsoft.com/office/drawing/2014/main" id="{1DC36A59-E88C-667D-6892-D9B5658C1D33}"/>
              </a:ext>
            </a:extLst>
          </p:cNvPr>
          <p:cNvGrpSpPr/>
          <p:nvPr userDrawn="1"/>
        </p:nvGrpSpPr>
        <p:grpSpPr>
          <a:xfrm>
            <a:off x="11222292" y="1184774"/>
            <a:ext cx="623072" cy="185002"/>
            <a:chOff x="3296535" y="542869"/>
            <a:chExt cx="623072" cy="185002"/>
          </a:xfrm>
        </p:grpSpPr>
        <p:sp>
          <p:nvSpPr>
            <p:cNvPr id="10" name="Isosceles Triangle 9">
              <a:extLst>
                <a:ext uri="{FF2B5EF4-FFF2-40B4-BE49-F238E27FC236}">
                  <a16:creationId xmlns:a16="http://schemas.microsoft.com/office/drawing/2014/main" id="{536C270F-E9CB-CCA6-F9F0-7E2D840AF8E8}"/>
                </a:ext>
              </a:extLst>
            </p:cNvPr>
            <p:cNvSpPr/>
            <p:nvPr userDrawn="1"/>
          </p:nvSpPr>
          <p:spPr>
            <a:xfrm rot="5400000">
              <a:off x="3278535" y="565871"/>
              <a:ext cx="180000" cy="144000"/>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Isosceles Triangle 11">
              <a:extLst>
                <a:ext uri="{FF2B5EF4-FFF2-40B4-BE49-F238E27FC236}">
                  <a16:creationId xmlns:a16="http://schemas.microsoft.com/office/drawing/2014/main" id="{9CC63822-00A8-D86B-1981-EBADCA9F9FFD}"/>
                </a:ext>
              </a:extLst>
            </p:cNvPr>
            <p:cNvSpPr/>
            <p:nvPr userDrawn="1"/>
          </p:nvSpPr>
          <p:spPr>
            <a:xfrm rot="5400000">
              <a:off x="3518071" y="565871"/>
              <a:ext cx="180000" cy="1440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Isosceles Triangle 12">
              <a:extLst>
                <a:ext uri="{FF2B5EF4-FFF2-40B4-BE49-F238E27FC236}">
                  <a16:creationId xmlns:a16="http://schemas.microsoft.com/office/drawing/2014/main" id="{1CEEBC83-6159-2FF1-2A29-BFC9B52ED7F4}"/>
                </a:ext>
              </a:extLst>
            </p:cNvPr>
            <p:cNvSpPr/>
            <p:nvPr userDrawn="1"/>
          </p:nvSpPr>
          <p:spPr>
            <a:xfrm rot="5400000">
              <a:off x="3757607" y="560869"/>
              <a:ext cx="180000" cy="144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25247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6"/>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B20D0B-1392-38EE-9918-29E9D133599E}"/>
              </a:ext>
            </a:extLst>
          </p:cNvPr>
          <p:cNvSpPr/>
          <p:nvPr userDrawn="1"/>
        </p:nvSpPr>
        <p:spPr>
          <a:xfrm>
            <a:off x="180975" y="192505"/>
            <a:ext cx="11830050" cy="6472989"/>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title"/>
          </p:nvPr>
        </p:nvSpPr>
        <p:spPr>
          <a:xfrm>
            <a:off x="346637" y="2391486"/>
            <a:ext cx="6463596" cy="956491"/>
          </a:xfrm>
        </p:spPr>
        <p:txBody>
          <a:bodyPr bIns="54000" anchor="t" anchorCtr="0">
            <a:noAutofit/>
          </a:bodyPr>
          <a:lstStyle>
            <a:lvl1pPr>
              <a:lnSpc>
                <a:spcPct val="90000"/>
              </a:lnSpc>
              <a:defRPr sz="3000">
                <a:solidFill>
                  <a:schemeClr val="accent1"/>
                </a:solidFill>
              </a:defRPr>
            </a:lvl1pPr>
          </a:lstStyle>
          <a:p>
            <a:r>
              <a:rPr lang="en-GB" noProof="0"/>
              <a:t>Click to edit Master title style</a:t>
            </a:r>
          </a:p>
        </p:txBody>
      </p:sp>
      <p:sp>
        <p:nvSpPr>
          <p:cNvPr id="6" name="Isosceles Triangle 5">
            <a:extLst>
              <a:ext uri="{FF2B5EF4-FFF2-40B4-BE49-F238E27FC236}">
                <a16:creationId xmlns:a16="http://schemas.microsoft.com/office/drawing/2014/main" id="{467BFFAE-44A6-97B3-66C5-A19ED7F1AD23}"/>
              </a:ext>
            </a:extLst>
          </p:cNvPr>
          <p:cNvSpPr/>
          <p:nvPr userDrawn="1"/>
        </p:nvSpPr>
        <p:spPr>
          <a:xfrm rot="5400000">
            <a:off x="-135412" y="4223431"/>
            <a:ext cx="1284079" cy="10132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oup 6">
            <a:extLst>
              <a:ext uri="{FF2B5EF4-FFF2-40B4-BE49-F238E27FC236}">
                <a16:creationId xmlns:a16="http://schemas.microsoft.com/office/drawing/2014/main" id="{D84EFB96-B05C-AE96-4872-EEA7F661E14B}"/>
              </a:ext>
            </a:extLst>
          </p:cNvPr>
          <p:cNvGrpSpPr/>
          <p:nvPr userDrawn="1"/>
        </p:nvGrpSpPr>
        <p:grpSpPr>
          <a:xfrm>
            <a:off x="9774492" y="8366624"/>
            <a:ext cx="623072" cy="185002"/>
            <a:chOff x="3296535" y="542869"/>
            <a:chExt cx="623072" cy="185002"/>
          </a:xfrm>
        </p:grpSpPr>
        <p:sp>
          <p:nvSpPr>
            <p:cNvPr id="10" name="Isosceles Triangle 9">
              <a:extLst>
                <a:ext uri="{FF2B5EF4-FFF2-40B4-BE49-F238E27FC236}">
                  <a16:creationId xmlns:a16="http://schemas.microsoft.com/office/drawing/2014/main" id="{7B41479A-61F4-A1D4-D9F8-D07A56377E19}"/>
                </a:ext>
              </a:extLst>
            </p:cNvPr>
            <p:cNvSpPr/>
            <p:nvPr userDrawn="1"/>
          </p:nvSpPr>
          <p:spPr>
            <a:xfrm rot="5400000">
              <a:off x="3278535" y="565871"/>
              <a:ext cx="180000" cy="144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Isosceles Triangle 11">
              <a:extLst>
                <a:ext uri="{FF2B5EF4-FFF2-40B4-BE49-F238E27FC236}">
                  <a16:creationId xmlns:a16="http://schemas.microsoft.com/office/drawing/2014/main" id="{3C46B182-7028-9803-0DA8-DAE077130AAD}"/>
                </a:ext>
              </a:extLst>
            </p:cNvPr>
            <p:cNvSpPr/>
            <p:nvPr userDrawn="1"/>
          </p:nvSpPr>
          <p:spPr>
            <a:xfrm rot="5400000">
              <a:off x="3518071" y="565871"/>
              <a:ext cx="180000" cy="14400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Isosceles Triangle 12">
              <a:extLst>
                <a:ext uri="{FF2B5EF4-FFF2-40B4-BE49-F238E27FC236}">
                  <a16:creationId xmlns:a16="http://schemas.microsoft.com/office/drawing/2014/main" id="{F5191F6B-BD3E-99B0-3CEE-1EEFAC138815}"/>
                </a:ext>
              </a:extLst>
            </p:cNvPr>
            <p:cNvSpPr/>
            <p:nvPr userDrawn="1"/>
          </p:nvSpPr>
          <p:spPr>
            <a:xfrm rot="5400000">
              <a:off x="3757607" y="560869"/>
              <a:ext cx="180000" cy="1440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4" name="Group 13">
            <a:extLst>
              <a:ext uri="{FF2B5EF4-FFF2-40B4-BE49-F238E27FC236}">
                <a16:creationId xmlns:a16="http://schemas.microsoft.com/office/drawing/2014/main" id="{743DBE9F-A217-EB6D-3FFB-9D3A841CF2BC}"/>
              </a:ext>
            </a:extLst>
          </p:cNvPr>
          <p:cNvGrpSpPr>
            <a:grpSpLocks noChangeAspect="1"/>
          </p:cNvGrpSpPr>
          <p:nvPr userDrawn="1"/>
        </p:nvGrpSpPr>
        <p:grpSpPr>
          <a:xfrm>
            <a:off x="363008" y="1820502"/>
            <a:ext cx="1056359" cy="313653"/>
            <a:chOff x="3296535" y="542869"/>
            <a:chExt cx="623072" cy="185002"/>
          </a:xfrm>
        </p:grpSpPr>
        <p:sp>
          <p:nvSpPr>
            <p:cNvPr id="15" name="Isosceles Triangle 14">
              <a:extLst>
                <a:ext uri="{FF2B5EF4-FFF2-40B4-BE49-F238E27FC236}">
                  <a16:creationId xmlns:a16="http://schemas.microsoft.com/office/drawing/2014/main" id="{9BB38DE3-ADC4-CF2F-FF64-2B1A4832DCA0}"/>
                </a:ext>
              </a:extLst>
            </p:cNvPr>
            <p:cNvSpPr>
              <a:spLocks/>
            </p:cNvSpPr>
            <p:nvPr userDrawn="1"/>
          </p:nvSpPr>
          <p:spPr>
            <a:xfrm rot="5400000">
              <a:off x="3278535" y="565871"/>
              <a:ext cx="180000" cy="144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Isosceles Triangle 15">
              <a:extLst>
                <a:ext uri="{FF2B5EF4-FFF2-40B4-BE49-F238E27FC236}">
                  <a16:creationId xmlns:a16="http://schemas.microsoft.com/office/drawing/2014/main" id="{0A9AE42D-A116-F244-B8BC-2F1BF6FD3CF8}"/>
                </a:ext>
              </a:extLst>
            </p:cNvPr>
            <p:cNvSpPr>
              <a:spLocks/>
            </p:cNvSpPr>
            <p:nvPr userDrawn="1"/>
          </p:nvSpPr>
          <p:spPr>
            <a:xfrm rot="5400000">
              <a:off x="3518071" y="565871"/>
              <a:ext cx="180000" cy="144000"/>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Isosceles Triangle 16">
              <a:extLst>
                <a:ext uri="{FF2B5EF4-FFF2-40B4-BE49-F238E27FC236}">
                  <a16:creationId xmlns:a16="http://schemas.microsoft.com/office/drawing/2014/main" id="{28172DDB-C36D-A448-F1F5-43450417E3B1}"/>
                </a:ext>
              </a:extLst>
            </p:cNvPr>
            <p:cNvSpPr>
              <a:spLocks/>
            </p:cNvSpPr>
            <p:nvPr userDrawn="1"/>
          </p:nvSpPr>
          <p:spPr>
            <a:xfrm rot="5400000">
              <a:off x="3757607" y="560869"/>
              <a:ext cx="180000" cy="1440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6340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634" y="525423"/>
            <a:ext cx="10776291" cy="504841"/>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346635" y="1445869"/>
            <a:ext cx="11522636" cy="4843918"/>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2" name="Picture 11"/>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11228587" y="6483462"/>
            <a:ext cx="616777" cy="182033"/>
          </a:xfrm>
          <a:prstGeom prst="rect">
            <a:avLst/>
          </a:prstGeom>
        </p:spPr>
      </p:pic>
      <p:pic>
        <p:nvPicPr>
          <p:cNvPr id="8" name="Picture 7">
            <a:extLst>
              <a:ext uri="{FF2B5EF4-FFF2-40B4-BE49-F238E27FC236}">
                <a16:creationId xmlns:a16="http://schemas.microsoft.com/office/drawing/2014/main" id="{976D84B6-1CEE-474C-BDAD-7BC674F590B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46636" y="6327220"/>
            <a:ext cx="974862" cy="338275"/>
          </a:xfrm>
          <a:prstGeom prst="rect">
            <a:avLst/>
          </a:prstGeom>
        </p:spPr>
      </p:pic>
    </p:spTree>
    <p:extLst>
      <p:ext uri="{BB962C8B-B14F-4D97-AF65-F5344CB8AC3E}">
        <p14:creationId xmlns:p14="http://schemas.microsoft.com/office/powerpoint/2010/main" val="1900727355"/>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4" r:id="rId3"/>
    <p:sldLayoutId id="2147483675" r:id="rId4"/>
    <p:sldLayoutId id="2147483679" r:id="rId5"/>
    <p:sldLayoutId id="2147483676" r:id="rId6"/>
    <p:sldLayoutId id="2147483673" r:id="rId7"/>
    <p:sldLayoutId id="2147483667" r:id="rId8"/>
    <p:sldLayoutId id="2147483668" r:id="rId9"/>
  </p:sldLayoutIdLst>
  <p:hf hdr="0" ftr="0" dt="0"/>
  <p:txStyles>
    <p:titleStyle>
      <a:lvl1pPr algn="l" defTabSz="685800" rtl="0" eaLnBrk="1" latinLnBrk="0" hangingPunct="1">
        <a:lnSpc>
          <a:spcPct val="90000"/>
        </a:lnSpc>
        <a:spcBef>
          <a:spcPct val="0"/>
        </a:spcBef>
        <a:buNone/>
        <a:defRPr sz="2600" b="1" kern="1200">
          <a:solidFill>
            <a:schemeClr val="bg1"/>
          </a:solidFill>
          <a:latin typeface="Overpass" panose="00000500000000000000" pitchFamily="2" charset="0"/>
          <a:ea typeface="+mj-ea"/>
          <a:cs typeface="+mj-cs"/>
        </a:defRPr>
      </a:lvl1pPr>
    </p:titleStyle>
    <p:bodyStyle>
      <a:lvl1pPr marL="0" indent="0" algn="l" defTabSz="685800" rtl="0" eaLnBrk="1" latinLnBrk="0" hangingPunct="1">
        <a:lnSpc>
          <a:spcPct val="90000"/>
        </a:lnSpc>
        <a:spcBef>
          <a:spcPts val="0"/>
        </a:spcBef>
        <a:spcAft>
          <a:spcPts val="600"/>
        </a:spcAft>
        <a:buFont typeface="Arial" panose="020B0604020202020204" pitchFamily="34" charset="0"/>
        <a:buNone/>
        <a:defRPr sz="2200" b="1" kern="1200">
          <a:solidFill>
            <a:schemeClr val="accent2"/>
          </a:solidFill>
          <a:latin typeface="Overpass" panose="00000500000000000000" pitchFamily="2"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34000" indent="-234000" algn="l" defTabSz="685800" rtl="0" eaLnBrk="1" latinLnBrk="0" hangingPunct="1">
        <a:lnSpc>
          <a:spcPct val="90000"/>
        </a:lnSpc>
        <a:spcBef>
          <a:spcPts val="300"/>
        </a:spcBef>
        <a:spcAft>
          <a:spcPts val="600"/>
        </a:spcAft>
        <a:buClr>
          <a:schemeClr val="accent6"/>
        </a:buClr>
        <a:buSzPct val="8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234000" indent="-234000" algn="l" defTabSz="685800" rtl="0" eaLnBrk="1" latinLnBrk="0" hangingPunct="1">
        <a:lnSpc>
          <a:spcPct val="90000"/>
        </a:lnSpc>
        <a:spcBef>
          <a:spcPts val="300"/>
        </a:spcBef>
        <a:spcAft>
          <a:spcPts val="600"/>
        </a:spcAft>
        <a:buClr>
          <a:schemeClr val="accent2"/>
        </a:buClr>
        <a:buSzPct val="80000"/>
        <a:buFont typeface="Wingdings 3" panose="05040102010807070707" pitchFamily="18" charset="2"/>
        <a:buChar char="u"/>
        <a:defRPr sz="18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32">
          <p15:clr>
            <a:srgbClr val="F26B43"/>
          </p15:clr>
        </p15:guide>
        <p15:guide id="4" pos="5528">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399938" y="884467"/>
            <a:ext cx="3392122" cy="333081"/>
          </a:xfrm>
          <a:prstGeom prst="rect">
            <a:avLst/>
          </a:prstGeom>
        </p:spPr>
        <p:txBody>
          <a:bodyPr wrap="square" lIns="0" tIns="0" rIns="0" bIns="0">
            <a:spAutoFit/>
          </a:bodyPr>
          <a:lstStyle>
            <a:lvl1pPr>
              <a:defRPr sz="3300" b="1" i="0">
                <a:solidFill>
                  <a:srgbClr val="1E2DBE"/>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4/16/2025</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s://doi.org/10.1038/s41598-023-50291-1" TargetMode="External"/><Relationship Id="rId13" Type="http://schemas.openxmlformats.org/officeDocument/2006/relationships/hyperlink" Target="https://www.ilo.org/sites/default/files/2024-07/ILC113-V%281%29-%5BWORKQ-231121-002%5D-Web-EN.pdf" TargetMode="External"/><Relationship Id="rId18" Type="http://schemas.openxmlformats.org/officeDocument/2006/relationships/hyperlink" Target="https://doi.org/10.1002/9781119846642.other8" TargetMode="External"/><Relationship Id="rId26" Type="http://schemas.openxmlformats.org/officeDocument/2006/relationships/hyperlink" Target="https://www.who.int/europe/news/item/03-01-2024-who-launches-an-innovative-virtual-reality-training-tool-on-ship-sanitation-inspection" TargetMode="External"/><Relationship Id="rId3" Type="http://schemas.openxmlformats.org/officeDocument/2006/relationships/hyperlink" Target="https://doi.org/10.3390/admsci14060127" TargetMode="External"/><Relationship Id="rId21" Type="http://schemas.openxmlformats.org/officeDocument/2006/relationships/hyperlink" Target="https://doi.org/10.3390/s23156820" TargetMode="External"/><Relationship Id="rId7" Type="http://schemas.openxmlformats.org/officeDocument/2006/relationships/hyperlink" Target="https://doi.org/10.1007/978-3-030-00220-6_25" TargetMode="External"/><Relationship Id="rId12" Type="http://schemas.openxmlformats.org/officeDocument/2006/relationships/hyperlink" Target="https://www.ilo.org/publications/flagship-reports/role-digital-labour-platforms-transforming-world-work" TargetMode="External"/><Relationship Id="rId17" Type="http://schemas.openxmlformats.org/officeDocument/2006/relationships/hyperlink" Target="https://doi.org/10.1186/s12940-022-00877-5" TargetMode="External"/><Relationship Id="rId25" Type="http://schemas.openxmlformats.org/officeDocument/2006/relationships/hyperlink" Target="https://www.mol.gov.qa/En/mediacenter/Pages/NewsDetails.aspx?itemid=65" TargetMode="External"/><Relationship Id="rId2" Type="http://schemas.openxmlformats.org/officeDocument/2006/relationships/hyperlink" Target="https://www.awa.asn.au/resources/latest-news/technology/innovation/melbourne-water-grabs-gong-for-vr-tech-use-in-hazard-identification" TargetMode="External"/><Relationship Id="rId16" Type="http://schemas.openxmlformats.org/officeDocument/2006/relationships/hyperlink" Target="https://www.z2data.com/insights/what-isforced-labor-in-the-technology-industry-supply-chain" TargetMode="External"/><Relationship Id="rId20" Type="http://schemas.openxmlformats.org/officeDocument/2006/relationships/hyperlink" Target="https://www.pwc.co.uk/issues/technology/immersive-technologies/study-into-vr-training-effectiveness.html" TargetMode="External"/><Relationship Id="rId1" Type="http://schemas.openxmlformats.org/officeDocument/2006/relationships/slideLayout" Target="../slideLayouts/slideLayout7.xml"/><Relationship Id="rId6" Type="http://schemas.openxmlformats.org/officeDocument/2006/relationships/hyperlink" Target="https://openknowledge.worldbank.org/entities/publication/ebc4a7e2-85c6-467b-8713-e2d77e954c6c" TargetMode="External"/><Relationship Id="rId11" Type="http://schemas.openxmlformats.org/officeDocument/2006/relationships/hyperlink" Target="https://www.ilo.org/publications/teleworkingarrangements-during-covid-19-crisis-and-beyond" TargetMode="External"/><Relationship Id="rId24" Type="http://schemas.openxmlformats.org/officeDocument/2006/relationships/hyperlink" Target="https://english.seoul.go.kr/seoul-adopts-ai-iot-safety-management-to-prevent-construction-and-building-accidents/" TargetMode="External"/><Relationship Id="rId5" Type="http://schemas.openxmlformats.org/officeDocument/2006/relationships/hyperlink" Target="https://blogs.cdc.gov/niosh-science-blog/2024/11/04/monitoring-rcs-mining/" TargetMode="External"/><Relationship Id="rId15" Type="http://schemas.openxmlformats.org/officeDocument/2006/relationships/hyperlink" Target="https://hai.stanford.edu/news/exploringcomplex-ethical-challenges-data-annotation" TargetMode="External"/><Relationship Id="rId23" Type="http://schemas.openxmlformats.org/officeDocument/2006/relationships/hyperlink" Target="https://doi.org/10.1088/1757-899X/1022/1/012014" TargetMode="External"/><Relationship Id="rId10" Type="http://schemas.openxmlformats.org/officeDocument/2006/relationships/hyperlink" Target="https://www.ilo.org/" TargetMode="External"/><Relationship Id="rId19" Type="http://schemas.openxmlformats.org/officeDocument/2006/relationships/hyperlink" Target="https://doi.org/10.1080/15228835.2021.2000554" TargetMode="External"/><Relationship Id="rId4" Type="http://schemas.openxmlformats.org/officeDocument/2006/relationships/hyperlink" Target="https://doi.org/10.1088/1757-899X/1259/1/012015" TargetMode="External"/><Relationship Id="rId9" Type="http://schemas.openxmlformats.org/officeDocument/2006/relationships/hyperlink" Target="https://internationalfireandsafetyjournal.com/australian-fire-departments-adopt-immersive-learning-toaddress-recruitment-challenges/" TargetMode="External"/><Relationship Id="rId14" Type="http://schemas.openxmlformats.org/officeDocument/2006/relationships/hyperlink" Target="https://www.ilo.org/publications/algorithmic-management-practices-regular-workplaces-case-studies-logistics" TargetMode="External"/><Relationship Id="rId22" Type="http://schemas.openxmlformats.org/officeDocument/2006/relationships/hyperlink" Target="https://doi.org/10.4337/9781800889972.00011" TargetMode="External"/><Relationship Id="rId27" Type="http://schemas.openxmlformats.org/officeDocument/2006/relationships/hyperlink" Target="https://www.wilsoncenter.org/blog-post/drc-mining-industry-child-labor-and-formalization-small-scale-min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DAA441-EA4A-2BB1-F243-2686B48927CB}"/>
              </a:ext>
            </a:extLst>
          </p:cNvPr>
          <p:cNvSpPr>
            <a:spLocks noGrp="1"/>
          </p:cNvSpPr>
          <p:nvPr>
            <p:ph type="sldNum" sz="quarter" idx="12"/>
          </p:nvPr>
        </p:nvSpPr>
        <p:spPr/>
        <p:txBody>
          <a:bodyPr/>
          <a:lstStyle/>
          <a:p>
            <a:fld id="{D186F695-A928-47D7-8759-808FBECF04B3}" type="slidenum">
              <a:rPr lang="es-ES" smtClean="0"/>
              <a:t>1</a:t>
            </a:fld>
            <a:endParaRPr lang="es-ES"/>
          </a:p>
        </p:txBody>
      </p:sp>
    </p:spTree>
    <p:extLst>
      <p:ext uri="{BB962C8B-B14F-4D97-AF65-F5344CB8AC3E}">
        <p14:creationId xmlns:p14="http://schemas.microsoft.com/office/powerpoint/2010/main" val="3729197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19A78-6E16-2DCD-BBDC-7BD9D4C31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EB22F-774D-BA0D-D8DE-179D63593ED9}"/>
              </a:ext>
            </a:extLst>
          </p:cNvPr>
          <p:cNvSpPr>
            <a:spLocks noGrp="1"/>
          </p:cNvSpPr>
          <p:nvPr>
            <p:ph type="title"/>
          </p:nvPr>
        </p:nvSpPr>
        <p:spPr/>
        <p:txBody>
          <a:bodyPr/>
          <a:lstStyle/>
          <a:p>
            <a:r>
              <a:rPr lang="en-GB"/>
              <a:t>Extended and virtual reality </a:t>
            </a:r>
            <a:endParaRPr lang="en-GB" b="0"/>
          </a:p>
        </p:txBody>
      </p:sp>
      <p:sp>
        <p:nvSpPr>
          <p:cNvPr id="3" name="Content Placeholder 2">
            <a:extLst>
              <a:ext uri="{FF2B5EF4-FFF2-40B4-BE49-F238E27FC236}">
                <a16:creationId xmlns:a16="http://schemas.microsoft.com/office/drawing/2014/main" id="{03F4A595-39ED-EC5D-6A1B-745C7BDFA6C1}"/>
              </a:ext>
            </a:extLst>
          </p:cNvPr>
          <p:cNvSpPr>
            <a:spLocks noGrp="1"/>
          </p:cNvSpPr>
          <p:nvPr>
            <p:ph idx="1"/>
          </p:nvPr>
        </p:nvSpPr>
        <p:spPr>
          <a:xfrm>
            <a:off x="346636" y="1551255"/>
            <a:ext cx="7461158" cy="4738532"/>
          </a:xfrm>
        </p:spPr>
        <p:txBody>
          <a:bodyPr vert="horz" lIns="0" tIns="0" rIns="0" bIns="0" rtlCol="0" anchor="t">
            <a:noAutofit/>
          </a:bodyPr>
          <a:lstStyle/>
          <a:p>
            <a:pPr marL="233680" lvl="2" indent="-233680">
              <a:spcBef>
                <a:spcPts val="1200"/>
              </a:spcBef>
            </a:pPr>
            <a:r>
              <a:rPr lang="en-GB" sz="2000" noProof="0"/>
              <a:t>Provide immersive, risk-free training for workers to practice safety procedures and emergency responses in controlled and realistic environments. </a:t>
            </a:r>
            <a:endParaRPr lang="en-US"/>
          </a:p>
          <a:p>
            <a:pPr marL="233680" lvl="2" indent="-233680">
              <a:spcBef>
                <a:spcPts val="1200"/>
              </a:spcBef>
            </a:pPr>
            <a:r>
              <a:rPr lang="en-GB" sz="2000" noProof="0"/>
              <a:t>Practicing in interactive settings which simulate real life scenarios improves skill retention and emergency preparedness. </a:t>
            </a:r>
          </a:p>
          <a:p>
            <a:pPr marL="467995" lvl="4">
              <a:spcBef>
                <a:spcPts val="600"/>
              </a:spcBef>
            </a:pPr>
            <a:r>
              <a:rPr lang="en-GB" sz="1800" i="1" noProof="0"/>
              <a:t>Research show 40% of VR learners reported increased confidence compared to classroom learners, and a 35% improvement in e-learners acting on what they had learned (PWC 2020).</a:t>
            </a:r>
          </a:p>
          <a:p>
            <a:pPr marL="233680" lvl="2" indent="-233680">
              <a:spcBef>
                <a:spcPts val="1200"/>
              </a:spcBef>
            </a:pPr>
            <a:r>
              <a:rPr lang="en-GB" sz="2000" noProof="0"/>
              <a:t>Virtual simulations can support inspectors to improve risk assessment and hazard identification. </a:t>
            </a:r>
          </a:p>
          <a:p>
            <a:pPr marL="233680" lvl="2" indent="-233680">
              <a:spcBef>
                <a:spcPts val="1200"/>
              </a:spcBef>
            </a:pPr>
            <a:r>
              <a:rPr lang="en-GB" sz="2000" noProof="0">
                <a:latin typeface="Noto Sans"/>
                <a:ea typeface="Noto Sans"/>
                <a:cs typeface="Noto Sans"/>
              </a:rPr>
              <a:t>Extended reality (XR) </a:t>
            </a:r>
            <a:r>
              <a:rPr lang="en-GB" sz="2000">
                <a:latin typeface="Noto Sans"/>
                <a:ea typeface="Noto Sans"/>
                <a:cs typeface="Noto Sans"/>
              </a:rPr>
              <a:t>enables</a:t>
            </a:r>
            <a:r>
              <a:rPr lang="en-GB" sz="2000" noProof="0">
                <a:latin typeface="Noto Sans"/>
                <a:ea typeface="Noto Sans"/>
                <a:cs typeface="Noto Sans"/>
              </a:rPr>
              <a:t> the creation of virtual models of work environments, helping safety professionals to identify potential risks before work begins,</a:t>
            </a:r>
            <a:r>
              <a:rPr lang="en-GB" sz="2000">
                <a:latin typeface="Noto Sans"/>
                <a:ea typeface="Noto Sans"/>
                <a:cs typeface="Noto Sans"/>
              </a:rPr>
              <a:t> supporting</a:t>
            </a:r>
            <a:r>
              <a:rPr lang="en-GB" sz="2000" noProof="0">
                <a:latin typeface="Noto Sans"/>
                <a:ea typeface="Noto Sans"/>
                <a:cs typeface="Noto Sans"/>
              </a:rPr>
              <a:t> proactive safety planning.</a:t>
            </a:r>
          </a:p>
        </p:txBody>
      </p:sp>
      <p:sp>
        <p:nvSpPr>
          <p:cNvPr id="4" name="Rectangle 3">
            <a:extLst>
              <a:ext uri="{FF2B5EF4-FFF2-40B4-BE49-F238E27FC236}">
                <a16:creationId xmlns:a16="http://schemas.microsoft.com/office/drawing/2014/main" id="{57E479CB-E4E9-A74F-EB73-F6D58517C417}"/>
              </a:ext>
            </a:extLst>
          </p:cNvPr>
          <p:cNvSpPr/>
          <p:nvPr/>
        </p:nvSpPr>
        <p:spPr>
          <a:xfrm>
            <a:off x="346634" y="786063"/>
            <a:ext cx="2117558"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b="1">
                <a:solidFill>
                  <a:schemeClr val="accent6"/>
                </a:solidFill>
                <a:latin typeface="Overpass" panose="00000500000000000000" pitchFamily="2" charset="0"/>
              </a:rPr>
              <a:t>Key benefits</a:t>
            </a:r>
          </a:p>
        </p:txBody>
      </p:sp>
      <p:pic>
        <p:nvPicPr>
          <p:cNvPr id="6" name="Picture 5" descr="A group of people wearing virtual reality goggles&#10;&#10;AI-generated content may be incorrect.">
            <a:extLst>
              <a:ext uri="{FF2B5EF4-FFF2-40B4-BE49-F238E27FC236}">
                <a16:creationId xmlns:a16="http://schemas.microsoft.com/office/drawing/2014/main" id="{50A1DE51-2C71-FA6B-503F-A63573CC34C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47675" y="2512782"/>
            <a:ext cx="4552454" cy="386999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dist="50800" dir="5400000" algn="ctr" rotWithShape="0">
              <a:srgbClr val="000000">
                <a:alpha val="43137"/>
              </a:srgbClr>
            </a:outerShdw>
            <a:softEdge rad="254000"/>
          </a:effectLst>
        </p:spPr>
      </p:pic>
    </p:spTree>
    <p:extLst>
      <p:ext uri="{BB962C8B-B14F-4D97-AF65-F5344CB8AC3E}">
        <p14:creationId xmlns:p14="http://schemas.microsoft.com/office/powerpoint/2010/main" val="107471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97C7B-55E0-97E0-BCFF-4CF9FF29F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CD692-7476-C523-03CD-965432106EBA}"/>
              </a:ext>
            </a:extLst>
          </p:cNvPr>
          <p:cNvSpPr>
            <a:spLocks noGrp="1"/>
          </p:cNvSpPr>
          <p:nvPr>
            <p:ph type="title"/>
          </p:nvPr>
        </p:nvSpPr>
        <p:spPr/>
        <p:txBody>
          <a:bodyPr/>
          <a:lstStyle/>
          <a:p>
            <a:pPr>
              <a:spcBef>
                <a:spcPts val="600"/>
              </a:spcBef>
              <a:spcAft>
                <a:spcPts val="600"/>
              </a:spcAft>
            </a:pPr>
            <a:r>
              <a:rPr lang="en-GB"/>
              <a:t>Extended and virtual reality ​</a:t>
            </a:r>
            <a:br>
              <a:rPr lang="en-GB"/>
            </a:br>
            <a:r>
              <a:rPr lang="en-GB" b="0"/>
              <a:t>Improving OSH across sectors</a:t>
            </a:r>
            <a:r>
              <a:rPr lang="en-GB"/>
              <a:t> </a:t>
            </a:r>
            <a:endParaRPr lang="en-GB" b="0"/>
          </a:p>
        </p:txBody>
      </p:sp>
      <p:sp>
        <p:nvSpPr>
          <p:cNvPr id="9" name="Content Placeholder 2">
            <a:extLst>
              <a:ext uri="{FF2B5EF4-FFF2-40B4-BE49-F238E27FC236}">
                <a16:creationId xmlns:a16="http://schemas.microsoft.com/office/drawing/2014/main" id="{57097958-FF47-67FE-EC04-347D4349CA1A}"/>
              </a:ext>
            </a:extLst>
          </p:cNvPr>
          <p:cNvSpPr>
            <a:spLocks noGrp="1"/>
          </p:cNvSpPr>
          <p:nvPr>
            <p:ph sz="half" idx="1"/>
          </p:nvPr>
        </p:nvSpPr>
        <p:spPr>
          <a:xfrm>
            <a:off x="341719" y="1551254"/>
            <a:ext cx="6028702" cy="4542804"/>
          </a:xfrm>
        </p:spPr>
        <p:txBody>
          <a:bodyPr vert="horz" lIns="0" tIns="0" rIns="0" bIns="0" rtlCol="0" anchor="t">
            <a:noAutofit/>
          </a:bodyPr>
          <a:lstStyle/>
          <a:p>
            <a:r>
              <a:rPr lang="en-GB" sz="2100" dirty="0">
                <a:latin typeface="Overpass"/>
                <a:ea typeface="Noto Sans"/>
                <a:cs typeface="Noto Sans"/>
              </a:rPr>
              <a:t>Training for firefighters</a:t>
            </a:r>
            <a:r>
              <a:rPr lang="en-GB" dirty="0">
                <a:latin typeface="Overpass"/>
                <a:ea typeface="Noto Sans"/>
                <a:cs typeface="Noto Sans"/>
              </a:rPr>
              <a:t> </a:t>
            </a:r>
          </a:p>
          <a:p>
            <a:pPr marL="233680" lvl="2" indent="-233680"/>
            <a:r>
              <a:rPr lang="en-GB" sz="1600" dirty="0">
                <a:latin typeface="Noto Sans"/>
                <a:ea typeface="Noto Sans"/>
                <a:cs typeface="Noto Sans"/>
              </a:rPr>
              <a:t>In Australia, fire departments use VR technology simulate emergency scenarios. </a:t>
            </a:r>
          </a:p>
          <a:p>
            <a:pPr marL="233680" lvl="2" indent="-233680"/>
            <a:r>
              <a:rPr lang="en-GB" sz="1600" dirty="0">
                <a:latin typeface="Noto Sans"/>
                <a:ea typeface="Noto Sans"/>
                <a:cs typeface="Noto Sans"/>
              </a:rPr>
              <a:t>The system generates realistic smoke, fire, water, and fire-extinguishing foam. Trainees also wear heat suits connected to software that adjusts temperature intensity, enhancing the realism and effectiveness of the training (Hoey 2024).</a:t>
            </a:r>
          </a:p>
          <a:p>
            <a:pPr indent="-233680">
              <a:spcBef>
                <a:spcPts val="1200"/>
              </a:spcBef>
            </a:pPr>
            <a:r>
              <a:rPr lang="en-GB" dirty="0">
                <a:latin typeface="Overpass"/>
                <a:ea typeface="Noto Sans"/>
                <a:cs typeface="Noto Sans"/>
              </a:rPr>
              <a:t>Improving pre-construction hazard detection</a:t>
            </a:r>
          </a:p>
          <a:p>
            <a:pPr marL="233680" lvl="2" indent="-233680"/>
            <a:r>
              <a:rPr lang="en-GB" sz="1600" dirty="0">
                <a:latin typeface="Noto Sans"/>
                <a:ea typeface="Noto Sans"/>
                <a:cs typeface="Noto Sans"/>
              </a:rPr>
              <a:t>VR models future projects, helping to detect hazards in the design phase. </a:t>
            </a:r>
          </a:p>
          <a:p>
            <a:pPr marL="233680" lvl="2" indent="-233680"/>
            <a:r>
              <a:rPr lang="en-GB" sz="1600" dirty="0">
                <a:latin typeface="Noto Sans"/>
                <a:ea typeface="Noto Sans"/>
                <a:cs typeface="Noto Sans"/>
              </a:rPr>
              <a:t>At an Australian water treatment plant, a pilot project using VR identified 20 hazards, compared to just 6 using traditional assessment methods. Following this success, the VR approach has been adopted in over 10 facilities, enhancing pre-construction risk mitigation (Australian Water Association 2017).</a:t>
            </a:r>
            <a:endParaRPr lang="en-GB" sz="1600" dirty="0"/>
          </a:p>
        </p:txBody>
      </p:sp>
      <p:sp>
        <p:nvSpPr>
          <p:cNvPr id="10" name="Content Placeholder 3">
            <a:extLst>
              <a:ext uri="{FF2B5EF4-FFF2-40B4-BE49-F238E27FC236}">
                <a16:creationId xmlns:a16="http://schemas.microsoft.com/office/drawing/2014/main" id="{DF668265-CBCA-0DA7-5071-3867E9A2AF53}"/>
              </a:ext>
            </a:extLst>
          </p:cNvPr>
          <p:cNvSpPr txBox="1">
            <a:spLocks/>
          </p:cNvSpPr>
          <p:nvPr/>
        </p:nvSpPr>
        <p:spPr>
          <a:xfrm>
            <a:off x="6849978" y="1551254"/>
            <a:ext cx="5000303" cy="4542802"/>
          </a:xfrm>
          <a:prstGeom prst="rect">
            <a:avLst/>
          </a:prstGeom>
        </p:spPr>
        <p:txBody>
          <a:bodyPr lIns="0" tIns="0" rIns="0" bIns="0" anchor="t"/>
          <a:lstStyle>
            <a:lvl1pPr marL="0" indent="0" algn="l" defTabSz="685800" rtl="0" eaLnBrk="1" latinLnBrk="0" hangingPunct="1">
              <a:lnSpc>
                <a:spcPct val="90000"/>
              </a:lnSpc>
              <a:spcBef>
                <a:spcPts val="0"/>
              </a:spcBef>
              <a:spcAft>
                <a:spcPts val="600"/>
              </a:spcAft>
              <a:buFont typeface="Arial" panose="020B0604020202020204" pitchFamily="34" charset="0"/>
              <a:buNone/>
              <a:defRPr sz="2200" b="1" kern="1200">
                <a:solidFill>
                  <a:schemeClr val="accent2"/>
                </a:solidFill>
                <a:latin typeface="Overpass" panose="00000500000000000000" pitchFamily="2"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34000" indent="-234000" algn="l" defTabSz="685800" rtl="0" eaLnBrk="1" latinLnBrk="0" hangingPunct="1">
              <a:lnSpc>
                <a:spcPct val="90000"/>
              </a:lnSpc>
              <a:spcBef>
                <a:spcPts val="300"/>
              </a:spcBef>
              <a:spcAft>
                <a:spcPts val="600"/>
              </a:spcAft>
              <a:buClr>
                <a:schemeClr val="accent6"/>
              </a:buClr>
              <a:buSzPct val="8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234000" indent="-234000" algn="l" defTabSz="685800" rtl="0" eaLnBrk="1" latinLnBrk="0" hangingPunct="1">
              <a:lnSpc>
                <a:spcPct val="90000"/>
              </a:lnSpc>
              <a:spcBef>
                <a:spcPts val="300"/>
              </a:spcBef>
              <a:spcAft>
                <a:spcPts val="600"/>
              </a:spcAft>
              <a:buClr>
                <a:schemeClr val="accent2"/>
              </a:buClr>
              <a:buSzPct val="80000"/>
              <a:buFont typeface="Wingdings 3" panose="05040102010807070707" pitchFamily="18" charset="2"/>
              <a:buChar char="u"/>
              <a:defRPr sz="18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chemeClr val="accent1"/>
                </a:solidFill>
                <a:latin typeface="Overpass"/>
                <a:ea typeface="Noto Sans"/>
                <a:cs typeface="Noto Sans"/>
              </a:rPr>
              <a:t>Training for labour inspectors</a:t>
            </a:r>
          </a:p>
          <a:p>
            <a:pPr marL="233680" lvl="2" indent="-233680"/>
            <a:r>
              <a:rPr lang="en-GB" sz="1600">
                <a:latin typeface="Noto Sans"/>
                <a:ea typeface="Noto Sans"/>
                <a:cs typeface="Noto Sans"/>
              </a:rPr>
              <a:t>A VR training program launched in 2022 by Qatar Ministry of Labour and ILO enables virtual exploration of construction sites.</a:t>
            </a:r>
          </a:p>
          <a:p>
            <a:pPr marL="233680" lvl="2" indent="-233680"/>
            <a:r>
              <a:rPr lang="en-GB" sz="1600">
                <a:latin typeface="Noto Sans"/>
                <a:ea typeface="Noto Sans"/>
                <a:cs typeface="Noto Sans"/>
              </a:rPr>
              <a:t>The initiative enhances inspectors' ability to identify risks and correct safety violations without entering hazardous environments (State of Qatar 2022)​.</a:t>
            </a:r>
          </a:p>
          <a:p>
            <a:pPr>
              <a:spcBef>
                <a:spcPts val="1200"/>
              </a:spcBef>
            </a:pPr>
            <a:r>
              <a:rPr lang="en-GB">
                <a:solidFill>
                  <a:schemeClr val="accent1"/>
                </a:solidFill>
                <a:latin typeface="Overpass"/>
                <a:ea typeface="Noto Sans"/>
                <a:cs typeface="Noto Sans"/>
              </a:rPr>
              <a:t>Ship sanitation inspections</a:t>
            </a:r>
          </a:p>
          <a:p>
            <a:pPr marL="233680" lvl="2" indent="-233680"/>
            <a:r>
              <a:rPr lang="en-GB" sz="1600">
                <a:latin typeface="Noto Sans"/>
                <a:ea typeface="Noto Sans"/>
                <a:cs typeface="Noto Sans"/>
              </a:rPr>
              <a:t>During COVID-19, WHO launched a VR training tool to address port health officer shortages.</a:t>
            </a:r>
          </a:p>
          <a:p>
            <a:pPr marL="233680" lvl="2" indent="-233680"/>
            <a:r>
              <a:rPr lang="en-GB" sz="1600">
                <a:latin typeface="Noto Sans"/>
                <a:ea typeface="Noto Sans"/>
                <a:cs typeface="Noto Sans"/>
              </a:rPr>
              <a:t>It provides immersive simulations to enhance OSH knowledge, carry out sanitation assessments and risk evaluations, and allows interaction with ship crew in a controlled environment. </a:t>
            </a:r>
          </a:p>
          <a:p>
            <a:pPr marL="233680" lvl="2" indent="-233680"/>
            <a:r>
              <a:rPr lang="en-GB" sz="1600">
                <a:latin typeface="Noto Sans"/>
                <a:ea typeface="Noto Sans"/>
                <a:cs typeface="Noto Sans"/>
              </a:rPr>
              <a:t>Benefits over 230 ports in 41 States authorised under International Health Regulations to issue sanitation certificates (WHO 2024). </a:t>
            </a:r>
          </a:p>
        </p:txBody>
      </p:sp>
      <p:sp>
        <p:nvSpPr>
          <p:cNvPr id="4" name="Content Placeholder 2">
            <a:extLst>
              <a:ext uri="{FF2B5EF4-FFF2-40B4-BE49-F238E27FC236}">
                <a16:creationId xmlns:a16="http://schemas.microsoft.com/office/drawing/2014/main" id="{BEB2A986-A9ED-4B2E-83FD-6355464F5C65}"/>
              </a:ext>
            </a:extLst>
          </p:cNvPr>
          <p:cNvSpPr txBox="1">
            <a:spLocks/>
          </p:cNvSpPr>
          <p:nvPr/>
        </p:nvSpPr>
        <p:spPr>
          <a:xfrm>
            <a:off x="838200" y="7730351"/>
            <a:ext cx="5257800" cy="4069849"/>
          </a:xfrm>
          <a:prstGeom prst="rect">
            <a:avLst/>
          </a:prstGeom>
        </p:spPr>
        <p:txBody>
          <a:bodyPr vert="horz" lIns="91440" tIns="45720" rIns="91440" bIns="45720" numCol="1" rtlCol="0">
            <a:noAutofit/>
          </a:bodyPr>
          <a:lstStyle>
            <a:defPPr>
              <a:defRPr lang="en-CH"/>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en-GB" sz="1400">
              <a:solidFill>
                <a:srgbClr val="2C1B4D"/>
              </a:solidFill>
              <a:latin typeface="Overpass" panose="00000500000000000000"/>
            </a:endParaRPr>
          </a:p>
        </p:txBody>
      </p:sp>
    </p:spTree>
    <p:extLst>
      <p:ext uri="{BB962C8B-B14F-4D97-AF65-F5344CB8AC3E}">
        <p14:creationId xmlns:p14="http://schemas.microsoft.com/office/powerpoint/2010/main" val="332796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967AD-374D-ED3C-1EA3-8C954FEEE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83AAC-515C-7668-38ED-EEF1A2958FFE}"/>
              </a:ext>
            </a:extLst>
          </p:cNvPr>
          <p:cNvSpPr>
            <a:spLocks noGrp="1"/>
          </p:cNvSpPr>
          <p:nvPr>
            <p:ph type="title"/>
          </p:nvPr>
        </p:nvSpPr>
        <p:spPr/>
        <p:txBody>
          <a:bodyPr/>
          <a:lstStyle/>
          <a:p>
            <a:r>
              <a:rPr lang="en-GB"/>
              <a:t>Extended and virtual reality </a:t>
            </a:r>
          </a:p>
        </p:txBody>
      </p:sp>
      <p:sp>
        <p:nvSpPr>
          <p:cNvPr id="3" name="Content Placeholder 2">
            <a:extLst>
              <a:ext uri="{FF2B5EF4-FFF2-40B4-BE49-F238E27FC236}">
                <a16:creationId xmlns:a16="http://schemas.microsoft.com/office/drawing/2014/main" id="{88141AE3-F46F-B322-3CBB-7EC0CA117C28}"/>
              </a:ext>
            </a:extLst>
          </p:cNvPr>
          <p:cNvSpPr>
            <a:spLocks noGrp="1"/>
          </p:cNvSpPr>
          <p:nvPr>
            <p:ph idx="1"/>
          </p:nvPr>
        </p:nvSpPr>
        <p:spPr/>
        <p:txBody>
          <a:bodyPr vert="horz" lIns="0" tIns="0" rIns="0" bIns="0" rtlCol="0" anchor="t">
            <a:noAutofit/>
          </a:bodyPr>
          <a:lstStyle/>
          <a:p>
            <a:pPr marL="233680" lvl="3" indent="-233680">
              <a:spcBef>
                <a:spcPts val="600"/>
              </a:spcBef>
              <a:spcAft>
                <a:spcPts val="1200"/>
              </a:spcAft>
            </a:pPr>
            <a:r>
              <a:rPr lang="en-GB" sz="2000" b="1">
                <a:latin typeface="Noto Sans"/>
                <a:ea typeface="Noto Sans"/>
                <a:cs typeface="Noto Sans"/>
              </a:rPr>
              <a:t>Safety risks:</a:t>
            </a:r>
            <a:r>
              <a:rPr lang="en-GB" sz="2000">
                <a:latin typeface="Noto Sans"/>
                <a:ea typeface="Noto Sans"/>
                <a:cs typeface="Noto Sans"/>
              </a:rPr>
              <a:t> Headsets can block visibility and affect balance and coordination, increasing risk of collision, slips, trips, or falls. </a:t>
            </a:r>
            <a:endParaRPr lang="en-US" sz="2000">
              <a:latin typeface="Noto Sans"/>
              <a:ea typeface="Noto Sans"/>
              <a:cs typeface="Noto Sans"/>
            </a:endParaRPr>
          </a:p>
          <a:p>
            <a:pPr marL="233680" lvl="3" indent="-233680">
              <a:spcBef>
                <a:spcPts val="600"/>
              </a:spcBef>
              <a:spcAft>
                <a:spcPts val="1200"/>
              </a:spcAft>
            </a:pPr>
            <a:r>
              <a:rPr lang="en-GB" sz="2000" b="1">
                <a:latin typeface="Noto Sans"/>
                <a:ea typeface="Noto Sans"/>
                <a:cs typeface="Noto Sans"/>
              </a:rPr>
              <a:t>Eye health risks:</a:t>
            </a:r>
            <a:r>
              <a:rPr lang="en-GB" sz="2000">
                <a:latin typeface="Noto Sans"/>
                <a:ea typeface="Noto Sans"/>
                <a:cs typeface="Noto Sans"/>
              </a:rPr>
              <a:t> Prolonged exposure and proximity to screens may lead to computer vision, which includes symptoms such as eye strain, fatigue, and sleep deprivation, while light from screens may damage the retina.  </a:t>
            </a:r>
          </a:p>
          <a:p>
            <a:pPr marL="233680" lvl="3" indent="-233680">
              <a:spcBef>
                <a:spcPts val="600"/>
              </a:spcBef>
              <a:spcAft>
                <a:spcPts val="1200"/>
              </a:spcAft>
            </a:pPr>
            <a:r>
              <a:rPr lang="en-GB" sz="2000" b="1">
                <a:latin typeface="Noto Sans"/>
                <a:ea typeface="Noto Sans"/>
                <a:cs typeface="Noto Sans"/>
              </a:rPr>
              <a:t>Psychosocial risks:</a:t>
            </a:r>
            <a:r>
              <a:rPr lang="en-GB" sz="2000">
                <a:latin typeface="Noto Sans"/>
                <a:ea typeface="Noto Sans"/>
                <a:cs typeface="Noto Sans"/>
              </a:rPr>
              <a:t> High volume of content may lead to cognitive overload and may trigger acute stress due to technological complexity and skill gaps.  </a:t>
            </a:r>
          </a:p>
        </p:txBody>
      </p:sp>
      <p:sp>
        <p:nvSpPr>
          <p:cNvPr id="4" name="Rectangle 3">
            <a:extLst>
              <a:ext uri="{FF2B5EF4-FFF2-40B4-BE49-F238E27FC236}">
                <a16:creationId xmlns:a16="http://schemas.microsoft.com/office/drawing/2014/main" id="{817BC507-BBBC-4150-9129-4F9724B24B70}"/>
              </a:ext>
            </a:extLst>
          </p:cNvPr>
          <p:cNvSpPr/>
          <p:nvPr/>
        </p:nvSpPr>
        <p:spPr>
          <a:xfrm>
            <a:off x="346634" y="786063"/>
            <a:ext cx="3038250"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b="1">
                <a:solidFill>
                  <a:schemeClr val="accent2"/>
                </a:solidFill>
                <a:latin typeface="Overpass" panose="00000500000000000000" pitchFamily="2" charset="0"/>
              </a:rPr>
              <a:t>Key potential risks</a:t>
            </a:r>
          </a:p>
        </p:txBody>
      </p:sp>
    </p:spTree>
    <p:extLst>
      <p:ext uri="{BB962C8B-B14F-4D97-AF65-F5344CB8AC3E}">
        <p14:creationId xmlns:p14="http://schemas.microsoft.com/office/powerpoint/2010/main" val="104335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18C9A-D563-7335-8E31-08D51B35E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B7919-6197-2738-AE84-FA98974B17FF}"/>
              </a:ext>
            </a:extLst>
          </p:cNvPr>
          <p:cNvSpPr>
            <a:spLocks noGrp="1"/>
          </p:cNvSpPr>
          <p:nvPr>
            <p:ph type="title"/>
          </p:nvPr>
        </p:nvSpPr>
        <p:spPr/>
        <p:txBody>
          <a:bodyPr/>
          <a:lstStyle/>
          <a:p>
            <a:r>
              <a:rPr lang="en-GB"/>
              <a:t>Algorithmic management (AM) of work</a:t>
            </a:r>
            <a:endParaRPr lang="en-GB" b="0"/>
          </a:p>
        </p:txBody>
      </p:sp>
      <p:sp>
        <p:nvSpPr>
          <p:cNvPr id="3" name="Content Placeholder 2">
            <a:extLst>
              <a:ext uri="{FF2B5EF4-FFF2-40B4-BE49-F238E27FC236}">
                <a16:creationId xmlns:a16="http://schemas.microsoft.com/office/drawing/2014/main" id="{EF97FBBB-7329-2725-DE45-AB49ACC9D5F5}"/>
              </a:ext>
            </a:extLst>
          </p:cNvPr>
          <p:cNvSpPr>
            <a:spLocks noGrp="1"/>
          </p:cNvSpPr>
          <p:nvPr>
            <p:ph idx="1"/>
          </p:nvPr>
        </p:nvSpPr>
        <p:spPr>
          <a:xfrm>
            <a:off x="346634" y="1551255"/>
            <a:ext cx="8502897" cy="4738532"/>
          </a:xfrm>
        </p:spPr>
        <p:txBody>
          <a:bodyPr vert="horz" lIns="0" tIns="0" rIns="0" bIns="0" rtlCol="0" anchor="t">
            <a:noAutofit/>
          </a:bodyPr>
          <a:lstStyle/>
          <a:p>
            <a:pPr marL="233680" lvl="2" indent="-233680">
              <a:spcBef>
                <a:spcPts val="1200"/>
              </a:spcBef>
            </a:pPr>
            <a:r>
              <a:rPr lang="en-GB" sz="2000" noProof="0"/>
              <a:t>Aligns tasks with employees' skills and preferences, promoting job satisfaction and engagement while increasing efficiency.</a:t>
            </a:r>
            <a:endParaRPr lang="en-US"/>
          </a:p>
          <a:p>
            <a:pPr marL="233680" lvl="2" indent="-233680">
              <a:spcBef>
                <a:spcPts val="1200"/>
              </a:spcBef>
            </a:pPr>
            <a:r>
              <a:rPr lang="en-GB" sz="2000">
                <a:latin typeface="Noto Sans"/>
                <a:ea typeface="Noto Sans"/>
                <a:cs typeface="Noto Sans"/>
              </a:rPr>
              <a:t>Optimizes</a:t>
            </a:r>
            <a:r>
              <a:rPr lang="en-GB" sz="2000" noProof="0">
                <a:latin typeface="Noto Sans"/>
                <a:ea typeface="Noto Sans"/>
                <a:cs typeface="Noto Sans"/>
              </a:rPr>
              <a:t> schedules and workloads, ensuring workers are not overburdened and have adequate time off, lowering workplace stress and improving work-life balance.</a:t>
            </a:r>
          </a:p>
          <a:p>
            <a:pPr marL="233680" lvl="2" indent="-233680">
              <a:spcBef>
                <a:spcPts val="1200"/>
              </a:spcBef>
            </a:pPr>
            <a:r>
              <a:rPr lang="en-GB" sz="2000">
                <a:latin typeface="Noto Sans"/>
                <a:ea typeface="Noto Sans"/>
                <a:cs typeface="Noto Sans"/>
              </a:rPr>
              <a:t>Promotes</a:t>
            </a:r>
            <a:r>
              <a:rPr lang="en-GB" sz="2000" noProof="0">
                <a:latin typeface="Noto Sans"/>
                <a:ea typeface="Noto Sans"/>
                <a:cs typeface="Noto Sans"/>
              </a:rPr>
              <a:t> skill development by identifying skill gaps and providing personalized training plans, mitigating anxiety related to job security. </a:t>
            </a:r>
          </a:p>
          <a:p>
            <a:pPr marL="233680" lvl="2" indent="-233680">
              <a:spcBef>
                <a:spcPts val="1200"/>
              </a:spcBef>
            </a:pPr>
            <a:r>
              <a:rPr lang="en-GB" sz="2000">
                <a:latin typeface="Noto Sans"/>
                <a:ea typeface="Noto Sans"/>
                <a:cs typeface="Noto Sans"/>
              </a:rPr>
              <a:t>Can addresses</a:t>
            </a:r>
            <a:r>
              <a:rPr lang="en-GB" sz="2000" noProof="0">
                <a:latin typeface="Noto Sans"/>
                <a:ea typeface="Noto Sans"/>
                <a:cs typeface="Noto Sans"/>
              </a:rPr>
              <a:t> workplace violence and harassment by analysing communication patterns and detecting inappropriate behaviours. </a:t>
            </a:r>
          </a:p>
        </p:txBody>
      </p:sp>
      <p:sp>
        <p:nvSpPr>
          <p:cNvPr id="4" name="Rectangle 3">
            <a:extLst>
              <a:ext uri="{FF2B5EF4-FFF2-40B4-BE49-F238E27FC236}">
                <a16:creationId xmlns:a16="http://schemas.microsoft.com/office/drawing/2014/main" id="{17F000A0-1E33-BFC5-82E9-D25D86B9111D}"/>
              </a:ext>
            </a:extLst>
          </p:cNvPr>
          <p:cNvSpPr/>
          <p:nvPr/>
        </p:nvSpPr>
        <p:spPr>
          <a:xfrm>
            <a:off x="346634" y="786063"/>
            <a:ext cx="2117558"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b="1">
                <a:solidFill>
                  <a:schemeClr val="accent6"/>
                </a:solidFill>
                <a:latin typeface="Overpass" panose="00000500000000000000" pitchFamily="2" charset="0"/>
              </a:rPr>
              <a:t>Key benefits</a:t>
            </a:r>
          </a:p>
        </p:txBody>
      </p:sp>
      <p:pic>
        <p:nvPicPr>
          <p:cNvPr id="6" name="Picture 5" descr="A blue and green graphic with a clock&#10;&#10;AI-generated content may be incorrect.">
            <a:extLst>
              <a:ext uri="{FF2B5EF4-FFF2-40B4-BE49-F238E27FC236}">
                <a16:creationId xmlns:a16="http://schemas.microsoft.com/office/drawing/2014/main" id="{F9634BB5-6DD8-3C8E-9A9A-C2029E4D81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81628" y="0"/>
            <a:ext cx="5344092" cy="5118286"/>
          </a:xfrm>
          <a:prstGeom prst="rect">
            <a:avLst/>
          </a:prstGeom>
        </p:spPr>
      </p:pic>
    </p:spTree>
    <p:extLst>
      <p:ext uri="{BB962C8B-B14F-4D97-AF65-F5344CB8AC3E}">
        <p14:creationId xmlns:p14="http://schemas.microsoft.com/office/powerpoint/2010/main" val="2441721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EFBA0-2FFA-CFC6-CDE5-692EDBB7D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8B46D-8C32-D1CB-58A4-38A947517BAE}"/>
              </a:ext>
            </a:extLst>
          </p:cNvPr>
          <p:cNvSpPr>
            <a:spLocks noGrp="1"/>
          </p:cNvSpPr>
          <p:nvPr>
            <p:ph type="title"/>
          </p:nvPr>
        </p:nvSpPr>
        <p:spPr/>
        <p:txBody>
          <a:bodyPr/>
          <a:lstStyle/>
          <a:p>
            <a:r>
              <a:rPr lang="en-GB"/>
              <a:t>Algorithmic management (AM) of work</a:t>
            </a:r>
          </a:p>
        </p:txBody>
      </p:sp>
      <p:sp>
        <p:nvSpPr>
          <p:cNvPr id="3" name="Content Placeholder 2">
            <a:extLst>
              <a:ext uri="{FF2B5EF4-FFF2-40B4-BE49-F238E27FC236}">
                <a16:creationId xmlns:a16="http://schemas.microsoft.com/office/drawing/2014/main" id="{C9C5F2B6-ED38-93BD-8A3F-31954BD4CFDE}"/>
              </a:ext>
            </a:extLst>
          </p:cNvPr>
          <p:cNvSpPr>
            <a:spLocks noGrp="1"/>
          </p:cNvSpPr>
          <p:nvPr>
            <p:ph idx="1"/>
          </p:nvPr>
        </p:nvSpPr>
        <p:spPr/>
        <p:txBody>
          <a:bodyPr vert="horz" lIns="0" tIns="0" rIns="0" bIns="0" rtlCol="0" anchor="t">
            <a:noAutofit/>
          </a:bodyPr>
          <a:lstStyle/>
          <a:p>
            <a:pPr marL="233680" lvl="3" indent="-233680">
              <a:spcBef>
                <a:spcPts val="600"/>
              </a:spcBef>
              <a:spcAft>
                <a:spcPts val="1200"/>
              </a:spcAft>
            </a:pPr>
            <a:r>
              <a:rPr lang="en-GB" sz="2000" b="1">
                <a:latin typeface="Noto Sans"/>
                <a:ea typeface="Noto Sans"/>
                <a:cs typeface="Noto Sans"/>
              </a:rPr>
              <a:t>Safety risks</a:t>
            </a:r>
            <a:r>
              <a:rPr lang="en-GB" sz="2000">
                <a:latin typeface="Noto Sans"/>
                <a:ea typeface="Noto Sans"/>
                <a:cs typeface="Noto Sans"/>
              </a:rPr>
              <a:t>: Cybersecurity threats or data breaches may compromise automated safety controls or expose workers to hazardous environments due to faulty AI-driven decision-making.</a:t>
            </a:r>
            <a:endParaRPr lang="en-US">
              <a:latin typeface="Noto Sans"/>
              <a:ea typeface="Noto Sans"/>
              <a:cs typeface="Noto Sans"/>
            </a:endParaRPr>
          </a:p>
          <a:p>
            <a:pPr marL="233680" lvl="3" indent="-233680">
              <a:spcBef>
                <a:spcPts val="600"/>
              </a:spcBef>
              <a:spcAft>
                <a:spcPts val="1200"/>
              </a:spcAft>
            </a:pPr>
            <a:r>
              <a:rPr lang="en-GB" sz="2000" b="1">
                <a:latin typeface="Noto Sans"/>
                <a:ea typeface="Noto Sans"/>
                <a:cs typeface="Noto Sans"/>
              </a:rPr>
              <a:t>Ergonomic risks</a:t>
            </a:r>
            <a:r>
              <a:rPr lang="en-GB" sz="2000">
                <a:latin typeface="Noto Sans"/>
                <a:ea typeface="Noto Sans"/>
                <a:cs typeface="Noto Sans"/>
              </a:rPr>
              <a:t>: Algorithm-driven schedules can limit movement, leading to prolonged sitting, poor posture, and increased risk of musculoskeletal disorders.</a:t>
            </a:r>
          </a:p>
          <a:p>
            <a:pPr marL="233680" lvl="3" indent="-233680">
              <a:spcBef>
                <a:spcPts val="600"/>
              </a:spcBef>
              <a:spcAft>
                <a:spcPts val="1200"/>
              </a:spcAft>
            </a:pPr>
            <a:r>
              <a:rPr lang="en-GB" sz="2000" b="1">
                <a:latin typeface="Noto Sans"/>
                <a:ea typeface="Noto Sans"/>
                <a:cs typeface="Noto Sans"/>
              </a:rPr>
              <a:t>Organizational &amp; Psychosocial risks:</a:t>
            </a:r>
            <a:r>
              <a:rPr lang="en-GB" sz="2000">
                <a:latin typeface="Noto Sans"/>
                <a:ea typeface="Noto Sans"/>
                <a:cs typeface="Noto Sans"/>
              </a:rPr>
              <a:t> Constant monitoring reduces worker autonomy, impacting well-being. Work intensification to meet productivity targets increase stress and anxiety, while AI-driven performance evaluations may contribute to job insecurity. Prioritizing productivity may also lead to social isolation. </a:t>
            </a:r>
          </a:p>
          <a:p>
            <a:pPr marL="233680" lvl="3" indent="-233680">
              <a:spcBef>
                <a:spcPts val="600"/>
              </a:spcBef>
              <a:spcAft>
                <a:spcPts val="1200"/>
              </a:spcAft>
            </a:pPr>
            <a:r>
              <a:rPr lang="en-GB" sz="2000" b="1">
                <a:latin typeface="Noto Sans"/>
                <a:ea typeface="Noto Sans"/>
                <a:cs typeface="Noto Sans"/>
              </a:rPr>
              <a:t>Privacy &amp; Ethical Concerns:</a:t>
            </a:r>
            <a:r>
              <a:rPr lang="en-GB" sz="2000">
                <a:latin typeface="Noto Sans"/>
                <a:ea typeface="Noto Sans"/>
                <a:cs typeface="Noto Sans"/>
              </a:rPr>
              <a:t> Ongoing data collection and surveillance raise questions about worker consent, data use, and potential automated penalties. Unfairly designed AM systems can perpetuate biases in hiring, promotions and task allocations, disadvantaging certain groups.</a:t>
            </a:r>
          </a:p>
        </p:txBody>
      </p:sp>
      <p:sp>
        <p:nvSpPr>
          <p:cNvPr id="4" name="Rectangle 3">
            <a:extLst>
              <a:ext uri="{FF2B5EF4-FFF2-40B4-BE49-F238E27FC236}">
                <a16:creationId xmlns:a16="http://schemas.microsoft.com/office/drawing/2014/main" id="{FC878AD9-E9DF-28F5-8934-7BDAE62B1B8C}"/>
              </a:ext>
            </a:extLst>
          </p:cNvPr>
          <p:cNvSpPr/>
          <p:nvPr/>
        </p:nvSpPr>
        <p:spPr>
          <a:xfrm>
            <a:off x="346634" y="786063"/>
            <a:ext cx="3038250"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b="1">
                <a:solidFill>
                  <a:schemeClr val="accent2"/>
                </a:solidFill>
                <a:latin typeface="Overpass" panose="00000500000000000000" pitchFamily="2" charset="0"/>
              </a:rPr>
              <a:t>Key potential risks</a:t>
            </a:r>
          </a:p>
        </p:txBody>
      </p:sp>
    </p:spTree>
    <p:extLst>
      <p:ext uri="{BB962C8B-B14F-4D97-AF65-F5344CB8AC3E}">
        <p14:creationId xmlns:p14="http://schemas.microsoft.com/office/powerpoint/2010/main" val="4164130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46751-8969-20A6-3CB8-B3CEFE719A9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ED9C5A-1658-7BAC-6805-86D506123E1E}"/>
              </a:ext>
            </a:extLst>
          </p:cNvPr>
          <p:cNvSpPr>
            <a:spLocks noGrp="1"/>
          </p:cNvSpPr>
          <p:nvPr>
            <p:ph idx="1"/>
          </p:nvPr>
        </p:nvSpPr>
        <p:spPr>
          <a:xfrm>
            <a:off x="346635" y="1074821"/>
            <a:ext cx="11522636" cy="5214966"/>
          </a:xfrm>
        </p:spPr>
        <p:txBody>
          <a:bodyPr vert="horz" lIns="0" tIns="0" rIns="0" bIns="0" rtlCol="0" anchor="t">
            <a:noAutofit/>
          </a:bodyPr>
          <a:lstStyle/>
          <a:p>
            <a:pPr marL="0" lvl="2" indent="0">
              <a:spcBef>
                <a:spcPts val="600"/>
              </a:spcBef>
              <a:spcAft>
                <a:spcPts val="1200"/>
              </a:spcAft>
              <a:buClr>
                <a:schemeClr val="accent2"/>
              </a:buClr>
              <a:buNone/>
            </a:pPr>
            <a:r>
              <a:rPr lang="en-GB" sz="2000">
                <a:latin typeface="Noto Sans"/>
                <a:ea typeface="Noto Sans"/>
                <a:cs typeface="Noto Sans"/>
              </a:rPr>
              <a:t>A 2024 ILO/European Commission report studied the impact of AM practices on work organization, job quality and industrial relations in logistics and healthcare sectors in France, Italy, India and South Africa. </a:t>
            </a:r>
            <a:endParaRPr lang="en-US" sz="2000">
              <a:latin typeface="Noto Sans"/>
              <a:ea typeface="Noto Sans"/>
              <a:cs typeface="Noto Sans"/>
            </a:endParaRPr>
          </a:p>
          <a:p>
            <a:pPr marL="233680" lvl="2" indent="-233680">
              <a:spcBef>
                <a:spcPts val="600"/>
              </a:spcBef>
              <a:spcAft>
                <a:spcPts val="1200"/>
              </a:spcAft>
              <a:buClr>
                <a:schemeClr val="accent2"/>
              </a:buClr>
            </a:pPr>
            <a:r>
              <a:rPr lang="en-GB" sz="2000" i="1">
                <a:latin typeface="Noto Sans"/>
                <a:ea typeface="Noto Sans"/>
                <a:cs typeface="Noto Sans"/>
              </a:rPr>
              <a:t>Positive impact on work organization in France and Italy, with no significant negative effects on job quality or increased worker surveillance. </a:t>
            </a:r>
          </a:p>
          <a:p>
            <a:pPr marL="233680" lvl="2" indent="-233680">
              <a:spcBef>
                <a:spcPts val="600"/>
              </a:spcBef>
              <a:spcAft>
                <a:spcPts val="1200"/>
              </a:spcAft>
              <a:buClr>
                <a:schemeClr val="accent2"/>
              </a:buClr>
            </a:pPr>
            <a:r>
              <a:rPr lang="en-GB" sz="2000" i="1">
                <a:latin typeface="Noto Sans"/>
                <a:ea typeface="Noto Sans"/>
                <a:cs typeface="Noto Sans"/>
              </a:rPr>
              <a:t>In contrast, in South Africa and India, AM led to a decline in job quality, with clear evidence of increased monitoring, surveillance and work intensity. </a:t>
            </a:r>
          </a:p>
          <a:p>
            <a:pPr marL="233680" lvl="2" indent="-233680">
              <a:spcBef>
                <a:spcPts val="600"/>
              </a:spcBef>
              <a:spcAft>
                <a:spcPts val="1200"/>
              </a:spcAft>
              <a:buClr>
                <a:schemeClr val="accent2"/>
              </a:buClr>
            </a:pPr>
            <a:r>
              <a:rPr lang="en-GB" sz="2000" i="1">
                <a:latin typeface="Noto Sans"/>
                <a:ea typeface="Noto Sans"/>
                <a:cs typeface="Noto Sans"/>
              </a:rPr>
              <a:t>Differences highlight the role of institutional and regulatory frameworks in shaping AM’s impact, emphasizing that it is the implementation, not the technology itself, that influences outcomes (ILO/European Commission 2024).</a:t>
            </a:r>
          </a:p>
        </p:txBody>
      </p:sp>
      <p:sp>
        <p:nvSpPr>
          <p:cNvPr id="3" name="Title 1">
            <a:extLst>
              <a:ext uri="{FF2B5EF4-FFF2-40B4-BE49-F238E27FC236}">
                <a16:creationId xmlns:a16="http://schemas.microsoft.com/office/drawing/2014/main" id="{C4250C54-EAE2-F4DC-1680-F2C5A0AF6769}"/>
              </a:ext>
            </a:extLst>
          </p:cNvPr>
          <p:cNvSpPr txBox="1">
            <a:spLocks/>
          </p:cNvSpPr>
          <p:nvPr/>
        </p:nvSpPr>
        <p:spPr>
          <a:xfrm>
            <a:off x="346634" y="397087"/>
            <a:ext cx="11522636" cy="504841"/>
          </a:xfrm>
          <a:prstGeom prst="rect">
            <a:avLst/>
          </a:prstGeom>
        </p:spPr>
        <p:txBody>
          <a:bodyPr/>
          <a:lstStyle>
            <a:lvl1pPr algn="l" defTabSz="685800" rtl="0" eaLnBrk="1" latinLnBrk="0" hangingPunct="1">
              <a:lnSpc>
                <a:spcPct val="90000"/>
              </a:lnSpc>
              <a:spcBef>
                <a:spcPct val="0"/>
              </a:spcBef>
              <a:buNone/>
              <a:defRPr sz="2600" b="1" kern="1200">
                <a:solidFill>
                  <a:schemeClr val="bg1"/>
                </a:solidFill>
                <a:latin typeface="Overpass" panose="00000500000000000000" pitchFamily="2" charset="0"/>
                <a:ea typeface="+mj-ea"/>
                <a:cs typeface="+mj-cs"/>
              </a:defRPr>
            </a:lvl1pPr>
          </a:lstStyle>
          <a:p>
            <a:r>
              <a:rPr lang="en-GB" sz="2500">
                <a:solidFill>
                  <a:schemeClr val="accent1"/>
                </a:solidFill>
              </a:rPr>
              <a:t>The impact of AM on job quality and working conditions in selected countries </a:t>
            </a:r>
          </a:p>
        </p:txBody>
      </p:sp>
      <p:sp>
        <p:nvSpPr>
          <p:cNvPr id="4" name="Content Placeholder 2">
            <a:extLst>
              <a:ext uri="{FF2B5EF4-FFF2-40B4-BE49-F238E27FC236}">
                <a16:creationId xmlns:a16="http://schemas.microsoft.com/office/drawing/2014/main" id="{8AD7DB06-08C4-58A6-2D7F-CFAD97F824ED}"/>
              </a:ext>
            </a:extLst>
          </p:cNvPr>
          <p:cNvSpPr txBox="1">
            <a:spLocks/>
          </p:cNvSpPr>
          <p:nvPr/>
        </p:nvSpPr>
        <p:spPr>
          <a:xfrm>
            <a:off x="1353671" y="7201318"/>
            <a:ext cx="10515600" cy="4069849"/>
          </a:xfrm>
          <a:prstGeom prst="rect">
            <a:avLst/>
          </a:prstGeom>
        </p:spPr>
        <p:txBody>
          <a:bodyPr vert="horz" lIns="91440" tIns="45720" rIns="91440" bIns="45720" numCol="1" rtlCol="0" anchor="t">
            <a:normAutofit/>
          </a:bodyPr>
          <a:lstStyle>
            <a:defPPr>
              <a:defRPr lang="en-CH"/>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Wingdings" panose="05000000000000000000" pitchFamily="2" charset="2"/>
              <a:buChar char="§"/>
            </a:pPr>
            <a:endParaRPr lang="en-GB" sz="1900" i="1">
              <a:solidFill>
                <a:srgbClr val="2C1B4D"/>
              </a:solidFill>
              <a:latin typeface="Overpass" panose="00000500000000000000" pitchFamily="2" charset="0"/>
            </a:endParaRPr>
          </a:p>
        </p:txBody>
      </p:sp>
      <p:pic>
        <p:nvPicPr>
          <p:cNvPr id="6" name="Picture 5" descr="A red and blue triangle on a black background&#10;&#10;AI-generated content may be incorrect.">
            <a:extLst>
              <a:ext uri="{FF2B5EF4-FFF2-40B4-BE49-F238E27FC236}">
                <a16:creationId xmlns:a16="http://schemas.microsoft.com/office/drawing/2014/main" id="{C1488289-586A-8B80-8B67-161D10B2757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6385" y="3682304"/>
            <a:ext cx="4057732" cy="3886279"/>
          </a:xfrm>
          <a:prstGeom prst="rect">
            <a:avLst/>
          </a:prstGeom>
        </p:spPr>
      </p:pic>
    </p:spTree>
    <p:extLst>
      <p:ext uri="{BB962C8B-B14F-4D97-AF65-F5344CB8AC3E}">
        <p14:creationId xmlns:p14="http://schemas.microsoft.com/office/powerpoint/2010/main" val="176323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7F0E-CB08-FEE9-C65C-8BC192500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942DA-5A1C-0C1C-6E75-9EABB4BF3582}"/>
              </a:ext>
            </a:extLst>
          </p:cNvPr>
          <p:cNvSpPr>
            <a:spLocks noGrp="1"/>
          </p:cNvSpPr>
          <p:nvPr>
            <p:ph type="title"/>
          </p:nvPr>
        </p:nvSpPr>
        <p:spPr/>
        <p:txBody>
          <a:bodyPr/>
          <a:lstStyle/>
          <a:p>
            <a:r>
              <a:rPr lang="en-GB"/>
              <a:t>Changing work arrangements through digitalization </a:t>
            </a:r>
            <a:endParaRPr lang="en-GB" b="0"/>
          </a:p>
        </p:txBody>
      </p:sp>
      <p:sp>
        <p:nvSpPr>
          <p:cNvPr id="3" name="Content Placeholder 2">
            <a:extLst>
              <a:ext uri="{FF2B5EF4-FFF2-40B4-BE49-F238E27FC236}">
                <a16:creationId xmlns:a16="http://schemas.microsoft.com/office/drawing/2014/main" id="{778E161F-735C-34D2-978C-6DB323494E23}"/>
              </a:ext>
            </a:extLst>
          </p:cNvPr>
          <p:cNvSpPr>
            <a:spLocks noGrp="1"/>
          </p:cNvSpPr>
          <p:nvPr>
            <p:ph idx="1"/>
          </p:nvPr>
        </p:nvSpPr>
        <p:spPr>
          <a:xfrm>
            <a:off x="346635" y="1551255"/>
            <a:ext cx="7123548" cy="4738532"/>
          </a:xfrm>
        </p:spPr>
        <p:txBody>
          <a:bodyPr vert="horz" lIns="0" tIns="0" rIns="0" bIns="0" rtlCol="0" anchor="t">
            <a:noAutofit/>
          </a:bodyPr>
          <a:lstStyle/>
          <a:p>
            <a:pPr indent="-233680">
              <a:spcBef>
                <a:spcPts val="1200"/>
              </a:spcBef>
            </a:pPr>
            <a:r>
              <a:rPr lang="en-GB" sz="2400" noProof="0"/>
              <a:t>Remote, telework and hybrid work models</a:t>
            </a:r>
            <a:endParaRPr lang="en-US"/>
          </a:p>
          <a:p>
            <a:pPr marL="233680" lvl="2" indent="-233680">
              <a:spcBef>
                <a:spcPts val="1200"/>
              </a:spcBef>
            </a:pPr>
            <a:r>
              <a:rPr lang="en-GB" sz="2000" noProof="0"/>
              <a:t>Increase flexibility, reduce commuting time, and give workers more control over their schedules, lowering stress, supporting mental health, and improving work-life balance. </a:t>
            </a:r>
          </a:p>
          <a:p>
            <a:pPr indent="-233680">
              <a:spcBef>
                <a:spcPts val="1200"/>
              </a:spcBef>
            </a:pPr>
            <a:r>
              <a:rPr lang="en-GB" sz="2400" noProof="0"/>
              <a:t>Expansion of digital platforms</a:t>
            </a:r>
          </a:p>
          <a:p>
            <a:pPr marL="0" lvl="2" indent="0">
              <a:spcBef>
                <a:spcPts val="1200"/>
              </a:spcBef>
              <a:buNone/>
            </a:pPr>
            <a:r>
              <a:rPr lang="en-GB" i="1" noProof="0"/>
              <a:t>Up to 12% of the global labour force engages in platform work (Datta et al. 2023).</a:t>
            </a:r>
          </a:p>
          <a:p>
            <a:pPr marL="233680" lvl="2" indent="-233680">
              <a:spcBef>
                <a:spcPts val="1200"/>
              </a:spcBef>
            </a:pPr>
            <a:r>
              <a:rPr lang="en-GB" sz="2000">
                <a:latin typeface="Noto Sans"/>
                <a:ea typeface="Noto Sans"/>
                <a:cs typeface="Noto Sans"/>
              </a:rPr>
              <a:t>Enhance</a:t>
            </a:r>
            <a:r>
              <a:rPr lang="en-GB" sz="2000" noProof="0">
                <a:latin typeface="Noto Sans"/>
                <a:ea typeface="Noto Sans"/>
                <a:cs typeface="Noto Sans"/>
              </a:rPr>
              <a:t> inclusion by creating opportunities for marginalized workers, including people with </a:t>
            </a:r>
            <a:r>
              <a:rPr lang="en-GB" sz="2000">
                <a:latin typeface="Noto Sans"/>
                <a:ea typeface="Noto Sans"/>
                <a:cs typeface="Noto Sans"/>
              </a:rPr>
              <a:t>disabilities, mobility restrictions,</a:t>
            </a:r>
            <a:r>
              <a:rPr lang="en-GB" sz="2000" noProof="0">
                <a:latin typeface="Noto Sans"/>
                <a:ea typeface="Noto Sans"/>
                <a:cs typeface="Noto Sans"/>
              </a:rPr>
              <a:t> and those with care responsibilities. </a:t>
            </a:r>
          </a:p>
        </p:txBody>
      </p:sp>
      <p:sp>
        <p:nvSpPr>
          <p:cNvPr id="4" name="Rectangle 3">
            <a:extLst>
              <a:ext uri="{FF2B5EF4-FFF2-40B4-BE49-F238E27FC236}">
                <a16:creationId xmlns:a16="http://schemas.microsoft.com/office/drawing/2014/main" id="{EEBE09B3-BDF3-48CA-9F3C-36DDEA3E30A8}"/>
              </a:ext>
            </a:extLst>
          </p:cNvPr>
          <p:cNvSpPr/>
          <p:nvPr/>
        </p:nvSpPr>
        <p:spPr>
          <a:xfrm>
            <a:off x="346634" y="786063"/>
            <a:ext cx="2117558"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b="1">
                <a:solidFill>
                  <a:schemeClr val="accent6"/>
                </a:solidFill>
                <a:latin typeface="Overpass" panose="00000500000000000000" pitchFamily="2" charset="0"/>
              </a:rPr>
              <a:t>Key benefits</a:t>
            </a:r>
          </a:p>
        </p:txBody>
      </p:sp>
      <p:pic>
        <p:nvPicPr>
          <p:cNvPr id="8" name="Picture 7" descr="A person working on a computer&#10;&#10;AI-generated content may be incorrect.">
            <a:extLst>
              <a:ext uri="{FF2B5EF4-FFF2-40B4-BE49-F238E27FC236}">
                <a16:creationId xmlns:a16="http://schemas.microsoft.com/office/drawing/2014/main" id="{2E90C212-E3DC-623C-4C2E-E84ECA6A16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75160" y="1337398"/>
            <a:ext cx="4261854" cy="5170200"/>
          </a:xfrm>
          <a:prstGeom prst="rect">
            <a:avLst/>
          </a:prstGeom>
          <a:effectLst>
            <a:softEdge rad="228600"/>
          </a:effectLst>
        </p:spPr>
      </p:pic>
    </p:spTree>
    <p:extLst>
      <p:ext uri="{BB962C8B-B14F-4D97-AF65-F5344CB8AC3E}">
        <p14:creationId xmlns:p14="http://schemas.microsoft.com/office/powerpoint/2010/main" val="139014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1EB44-C94F-6C6E-84AB-9879966EA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E3D1E-3445-603B-0E34-5970A6FFD2BF}"/>
              </a:ext>
            </a:extLst>
          </p:cNvPr>
          <p:cNvSpPr>
            <a:spLocks noGrp="1"/>
          </p:cNvSpPr>
          <p:nvPr>
            <p:ph type="title"/>
          </p:nvPr>
        </p:nvSpPr>
        <p:spPr/>
        <p:txBody>
          <a:bodyPr/>
          <a:lstStyle/>
          <a:p>
            <a:r>
              <a:rPr lang="en-GB"/>
              <a:t>Changing work arrangements through digitalization </a:t>
            </a:r>
          </a:p>
        </p:txBody>
      </p:sp>
      <p:sp>
        <p:nvSpPr>
          <p:cNvPr id="3" name="Content Placeholder 2">
            <a:extLst>
              <a:ext uri="{FF2B5EF4-FFF2-40B4-BE49-F238E27FC236}">
                <a16:creationId xmlns:a16="http://schemas.microsoft.com/office/drawing/2014/main" id="{3030D439-3F48-36B6-F730-30F5F4206599}"/>
              </a:ext>
            </a:extLst>
          </p:cNvPr>
          <p:cNvSpPr>
            <a:spLocks noGrp="1"/>
          </p:cNvSpPr>
          <p:nvPr>
            <p:ph idx="1"/>
          </p:nvPr>
        </p:nvSpPr>
        <p:spPr/>
        <p:txBody>
          <a:bodyPr vert="horz" lIns="0" tIns="0" rIns="0" bIns="0" rtlCol="0" anchor="t">
            <a:noAutofit/>
          </a:bodyPr>
          <a:lstStyle/>
          <a:p>
            <a:pPr marL="233680" lvl="3" indent="-233680">
              <a:spcBef>
                <a:spcPts val="600"/>
              </a:spcBef>
            </a:pPr>
            <a:r>
              <a:rPr lang="en-GB" sz="2000" b="1">
                <a:latin typeface="Noto Sans"/>
                <a:ea typeface="Noto Sans"/>
                <a:cs typeface="Noto Sans"/>
              </a:rPr>
              <a:t>Safety risks:</a:t>
            </a:r>
            <a:r>
              <a:rPr lang="en-GB" sz="2000">
                <a:latin typeface="Noto Sans"/>
                <a:ea typeface="Noto Sans"/>
                <a:cs typeface="Noto Sans"/>
              </a:rPr>
              <a:t> Absence of regular risk assessments may expose workers to hazardous environments. Challenges arise for workers who fall outside OSH regulations, who are at an increased vulnerability to work-related injuries.</a:t>
            </a:r>
            <a:endParaRPr lang="en-US">
              <a:latin typeface="Noto Sans"/>
              <a:ea typeface="Noto Sans"/>
              <a:cs typeface="Noto Sans"/>
            </a:endParaRPr>
          </a:p>
          <a:p>
            <a:pPr marL="233680" lvl="3" indent="-233680">
              <a:spcBef>
                <a:spcPts val="600"/>
              </a:spcBef>
            </a:pPr>
            <a:r>
              <a:rPr lang="en-GB" sz="2000" b="1">
                <a:latin typeface="Noto Sans"/>
                <a:ea typeface="Noto Sans"/>
                <a:cs typeface="Noto Sans"/>
              </a:rPr>
              <a:t>Ergonomic risks:</a:t>
            </a:r>
            <a:r>
              <a:rPr lang="en-GB" sz="2000">
                <a:latin typeface="Noto Sans"/>
                <a:ea typeface="Noto Sans"/>
                <a:cs typeface="Noto Sans"/>
              </a:rPr>
              <a:t> Inadequate workstations at home and sedentary routines can lead to musculoskeletal disorders, while prolonged screen use can result in eye strain, and blue-light from screens may disrupt sleep patterns and harm retina cells. </a:t>
            </a:r>
          </a:p>
          <a:p>
            <a:pPr marL="233680" lvl="3" indent="-233680">
              <a:spcBef>
                <a:spcPts val="600"/>
              </a:spcBef>
            </a:pPr>
            <a:r>
              <a:rPr lang="en-GB" sz="2000" b="1">
                <a:latin typeface="Noto Sans"/>
                <a:ea typeface="Noto Sans"/>
                <a:cs typeface="Noto Sans"/>
              </a:rPr>
              <a:t>Organizational and psychosocial risks:</a:t>
            </a:r>
            <a:r>
              <a:rPr lang="en-GB" sz="2000">
                <a:latin typeface="Noto Sans"/>
                <a:ea typeface="Noto Sans"/>
                <a:cs typeface="Noto Sans"/>
              </a:rPr>
              <a:t> Work intensification due to surveillance practices and algorithmic scheduling can result in extended work hours, reduced autonomy, blurred work-life boundaries and may generate stress. Social isolation may result from limited in-person contact, weakening peer relationships and community ties. Digital spaces can exacerbate cyberbullying and digital harassment, while platform workers may be vulnerable to physical violence due to the unpredictable nature of their interactions.</a:t>
            </a:r>
          </a:p>
        </p:txBody>
      </p:sp>
      <p:sp>
        <p:nvSpPr>
          <p:cNvPr id="4" name="Rectangle 3">
            <a:extLst>
              <a:ext uri="{FF2B5EF4-FFF2-40B4-BE49-F238E27FC236}">
                <a16:creationId xmlns:a16="http://schemas.microsoft.com/office/drawing/2014/main" id="{4DBDA4C2-75E0-CD0D-5BA7-E08C4457038C}"/>
              </a:ext>
            </a:extLst>
          </p:cNvPr>
          <p:cNvSpPr/>
          <p:nvPr/>
        </p:nvSpPr>
        <p:spPr>
          <a:xfrm>
            <a:off x="346634" y="786063"/>
            <a:ext cx="3038250"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b="1">
                <a:solidFill>
                  <a:schemeClr val="accent2"/>
                </a:solidFill>
                <a:latin typeface="Overpass" panose="00000500000000000000" pitchFamily="2" charset="0"/>
              </a:rPr>
              <a:t>Key potential risks</a:t>
            </a:r>
          </a:p>
        </p:txBody>
      </p:sp>
    </p:spTree>
    <p:extLst>
      <p:ext uri="{BB962C8B-B14F-4D97-AF65-F5344CB8AC3E}">
        <p14:creationId xmlns:p14="http://schemas.microsoft.com/office/powerpoint/2010/main" val="328864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160B5A-4FE5-18BD-5DE0-357C3FB14B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43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F86917AF-EB47-76CB-B3D9-2069E6B7D1B7}"/>
              </a:ext>
            </a:extLst>
          </p:cNvPr>
          <p:cNvSpPr>
            <a:spLocks noGrp="1"/>
          </p:cNvSpPr>
          <p:nvPr>
            <p:ph idx="1"/>
          </p:nvPr>
        </p:nvSpPr>
        <p:spPr>
          <a:xfrm>
            <a:off x="432898" y="902293"/>
            <a:ext cx="11335730" cy="5387494"/>
          </a:xfrm>
        </p:spPr>
        <p:txBody>
          <a:bodyPr vert="horz" lIns="0" tIns="0" rIns="0" bIns="0" rtlCol="0" anchor="t">
            <a:noAutofit/>
          </a:bodyPr>
          <a:lstStyle/>
          <a:p>
            <a:pPr marL="0" lvl="2" indent="0">
              <a:spcBef>
                <a:spcPts val="0"/>
              </a:spcBef>
              <a:buClr>
                <a:schemeClr val="accent2"/>
              </a:buClr>
              <a:buNone/>
            </a:pPr>
            <a:r>
              <a:rPr lang="en-GB" sz="1700">
                <a:solidFill>
                  <a:srgbClr val="2C1B4D"/>
                </a:solidFill>
                <a:latin typeface="Noto Sans"/>
                <a:ea typeface="Noto Sans"/>
                <a:cs typeface="Noto Sans"/>
              </a:rPr>
              <a:t>The rapid expansion the digital technologies has increased pressure on workers directly contributing to the industry, many of whom lack adequate OSH protections, particularly those in the informal economy. </a:t>
            </a:r>
          </a:p>
          <a:p>
            <a:pPr marL="0" lvl="2" indent="0">
              <a:spcBef>
                <a:spcPts val="0"/>
              </a:spcBef>
              <a:buClr>
                <a:schemeClr val="accent2"/>
              </a:buClr>
              <a:buNone/>
            </a:pPr>
            <a:r>
              <a:rPr lang="en-GB" sz="1800" b="1">
                <a:solidFill>
                  <a:srgbClr val="2C1B4D"/>
                </a:solidFill>
              </a:rPr>
              <a:t>Workers powering digital technologies </a:t>
            </a:r>
          </a:p>
          <a:p>
            <a:pPr marL="233680" lvl="2" indent="-233680">
              <a:spcBef>
                <a:spcPts val="0"/>
              </a:spcBef>
              <a:buClr>
                <a:schemeClr val="accent2"/>
              </a:buClr>
            </a:pPr>
            <a:r>
              <a:rPr lang="en-GB" sz="1700">
                <a:latin typeface="Noto Sans"/>
                <a:ea typeface="Noto Sans"/>
                <a:cs typeface="Noto Sans"/>
              </a:rPr>
              <a:t>Data Annotators: </a:t>
            </a:r>
          </a:p>
          <a:p>
            <a:pPr marL="503555" lvl="4" indent="-251460">
              <a:spcBef>
                <a:spcPts val="0"/>
              </a:spcBef>
              <a:spcAft>
                <a:spcPts val="600"/>
              </a:spcAft>
              <a:buFont typeface="Wingdings" panose="05000000000000000000" pitchFamily="2" charset="2"/>
              <a:buChar char="ü"/>
            </a:pPr>
            <a:r>
              <a:rPr lang="en-GB"/>
              <a:t>Prepare data for AI models (label, tag, transcribe, and process).</a:t>
            </a:r>
          </a:p>
          <a:p>
            <a:pPr marL="503555" lvl="4" indent="-251460">
              <a:spcBef>
                <a:spcPts val="0"/>
              </a:spcBef>
              <a:spcAft>
                <a:spcPts val="600"/>
              </a:spcAft>
              <a:buFont typeface="Wingdings" panose="05000000000000000000" pitchFamily="2" charset="2"/>
              <a:buChar char="ü"/>
            </a:pPr>
            <a:r>
              <a:rPr lang="en-GB"/>
              <a:t>Perform highly repetitive tasks under strict surveillance, with exploitative and unregulated conditions (Rani and Dhir 2024).</a:t>
            </a:r>
          </a:p>
          <a:p>
            <a:pPr marL="503555" lvl="4" indent="-251460">
              <a:spcBef>
                <a:spcPts val="0"/>
              </a:spcBef>
              <a:spcAft>
                <a:spcPts val="600"/>
              </a:spcAft>
              <a:buFont typeface="Wingdings" panose="05000000000000000000" pitchFamily="2" charset="2"/>
              <a:buChar char="ü"/>
            </a:pPr>
            <a:r>
              <a:rPr lang="en-GB"/>
              <a:t>Exposed to toxic content without fair compensation or psychological support (Jensen 2024).</a:t>
            </a:r>
          </a:p>
          <a:p>
            <a:pPr marL="233680" lvl="2" indent="-233680">
              <a:spcBef>
                <a:spcPts val="0"/>
              </a:spcBef>
              <a:buClr>
                <a:schemeClr val="accent2"/>
              </a:buClr>
            </a:pPr>
            <a:r>
              <a:rPr lang="en-GB" sz="1700">
                <a:latin typeface="Noto Sans"/>
                <a:ea typeface="Noto Sans"/>
                <a:cs typeface="Noto Sans"/>
              </a:rPr>
              <a:t>Content Moderators:</a:t>
            </a:r>
            <a:r>
              <a:rPr lang="en-GB" sz="1800">
                <a:latin typeface="Noto Sans"/>
                <a:ea typeface="Noto Sans"/>
                <a:cs typeface="Noto Sans"/>
              </a:rPr>
              <a:t> </a:t>
            </a:r>
          </a:p>
          <a:p>
            <a:pPr marL="503555" lvl="4" indent="-251460">
              <a:spcBef>
                <a:spcPts val="0"/>
              </a:spcBef>
              <a:spcAft>
                <a:spcPts val="600"/>
              </a:spcAft>
              <a:buFont typeface="Wingdings" panose="05000000000000000000" pitchFamily="2" charset="2"/>
              <a:buChar char="ü"/>
            </a:pPr>
            <a:r>
              <a:rPr lang="en-GB"/>
              <a:t>Analyse and remove large volumes of offensive or disturbing content (Muldoon et al. 2024).</a:t>
            </a:r>
          </a:p>
          <a:p>
            <a:pPr marL="503555" lvl="4" indent="-251460">
              <a:spcBef>
                <a:spcPts val="0"/>
              </a:spcBef>
              <a:spcAft>
                <a:spcPts val="600"/>
              </a:spcAft>
              <a:buFont typeface="Wingdings" panose="05000000000000000000" pitchFamily="2" charset="2"/>
              <a:buChar char="ü"/>
            </a:pPr>
            <a:r>
              <a:rPr lang="en-GB"/>
              <a:t>Exposed to mental health risks, like post-traumatic stress, compassion fatigue, burnout (Rani et al., forthcoming).</a:t>
            </a:r>
          </a:p>
          <a:p>
            <a:pPr marL="503555" lvl="4" indent="-251460">
              <a:spcBef>
                <a:spcPts val="0"/>
              </a:spcBef>
              <a:spcAft>
                <a:spcPts val="600"/>
              </a:spcAft>
              <a:buFont typeface="Wingdings" panose="05000000000000000000" pitchFamily="2" charset="2"/>
              <a:buChar char="ü"/>
            </a:pPr>
            <a:r>
              <a:rPr lang="en-GB"/>
              <a:t>Lack adequate support and may need to sign disclaimers acknowledging health risks.  </a:t>
            </a:r>
          </a:p>
          <a:p>
            <a:pPr marL="233680" lvl="2" indent="-233680">
              <a:spcBef>
                <a:spcPts val="0"/>
              </a:spcBef>
              <a:buClr>
                <a:schemeClr val="accent2"/>
              </a:buClr>
            </a:pPr>
            <a:r>
              <a:rPr lang="en-GB" sz="1700">
                <a:latin typeface="Noto Sans"/>
                <a:ea typeface="Noto Sans"/>
                <a:cs typeface="Noto Sans"/>
              </a:rPr>
              <a:t>Machine Learning Engineers: </a:t>
            </a:r>
          </a:p>
          <a:p>
            <a:pPr marL="503555" lvl="4" indent="-251460">
              <a:spcBef>
                <a:spcPts val="0"/>
              </a:spcBef>
              <a:spcAft>
                <a:spcPts val="600"/>
              </a:spcAft>
              <a:buFont typeface="Wingdings" panose="05000000000000000000" pitchFamily="2" charset="2"/>
              <a:buChar char="ü"/>
            </a:pPr>
            <a:r>
              <a:rPr lang="en-GB"/>
              <a:t>Develop AI systems using large datasets and complex algorithms. </a:t>
            </a:r>
          </a:p>
          <a:p>
            <a:pPr marL="503555" lvl="4" indent="-251460">
              <a:spcBef>
                <a:spcPts val="0"/>
              </a:spcBef>
              <a:spcAft>
                <a:spcPts val="600"/>
              </a:spcAft>
              <a:buFont typeface="Wingdings" panose="05000000000000000000" pitchFamily="2" charset="2"/>
              <a:buChar char="ü"/>
            </a:pPr>
            <a:r>
              <a:rPr lang="en-GB"/>
              <a:t>Face high stress from high volumes of complex data. </a:t>
            </a:r>
          </a:p>
          <a:p>
            <a:pPr marL="233680" lvl="2" indent="-233680">
              <a:spcBef>
                <a:spcPts val="0"/>
              </a:spcBef>
              <a:buClr>
                <a:schemeClr val="accent2"/>
              </a:buClr>
            </a:pPr>
            <a:r>
              <a:rPr lang="en-GB" sz="1800">
                <a:latin typeface="Noto Sans"/>
                <a:ea typeface="Noto Sans"/>
                <a:cs typeface="Noto Sans"/>
              </a:rPr>
              <a:t> </a:t>
            </a:r>
            <a:r>
              <a:rPr lang="en-GB" sz="1700">
                <a:latin typeface="Noto Sans"/>
                <a:ea typeface="Noto Sans"/>
                <a:cs typeface="Noto Sans"/>
              </a:rPr>
              <a:t>Big data analysts</a:t>
            </a:r>
          </a:p>
          <a:p>
            <a:pPr marL="503555" lvl="4" indent="-251460">
              <a:spcBef>
                <a:spcPts val="0"/>
              </a:spcBef>
              <a:spcAft>
                <a:spcPts val="600"/>
              </a:spcAft>
              <a:buFont typeface="Wingdings" panose="05000000000000000000" pitchFamily="2" charset="2"/>
              <a:buChar char="ü"/>
            </a:pPr>
            <a:r>
              <a:rPr lang="en-GB"/>
              <a:t>Use AI, machine learning, and statistical tools to extract insights.</a:t>
            </a:r>
          </a:p>
          <a:p>
            <a:pPr marL="503555" lvl="4" indent="-251460">
              <a:spcBef>
                <a:spcPts val="0"/>
              </a:spcBef>
              <a:spcAft>
                <a:spcPts val="600"/>
              </a:spcAft>
              <a:buFont typeface="Wingdings" panose="05000000000000000000" pitchFamily="2" charset="2"/>
              <a:buChar char="ü"/>
            </a:pPr>
            <a:r>
              <a:rPr lang="en-GB"/>
              <a:t>Challenges due to privacy, security, and governance, particularly with sensitive information (Rawat and </a:t>
            </a:r>
            <a:r>
              <a:rPr lang="en-GB" err="1"/>
              <a:t>Yadaw</a:t>
            </a:r>
            <a:r>
              <a:rPr lang="en-GB"/>
              <a:t> 2021). </a:t>
            </a:r>
          </a:p>
          <a:p>
            <a:pPr marL="251460" lvl="4">
              <a:spcBef>
                <a:spcPts val="0"/>
              </a:spcBef>
              <a:spcAft>
                <a:spcPts val="600"/>
              </a:spcAft>
            </a:pPr>
            <a:endParaRPr lang="en-GB"/>
          </a:p>
        </p:txBody>
      </p:sp>
      <p:sp>
        <p:nvSpPr>
          <p:cNvPr id="4" name="Title 1">
            <a:extLst>
              <a:ext uri="{FF2B5EF4-FFF2-40B4-BE49-F238E27FC236}">
                <a16:creationId xmlns:a16="http://schemas.microsoft.com/office/drawing/2014/main" id="{75963012-007A-FAFA-A9AD-49A50D44E562}"/>
              </a:ext>
            </a:extLst>
          </p:cNvPr>
          <p:cNvSpPr txBox="1">
            <a:spLocks/>
          </p:cNvSpPr>
          <p:nvPr/>
        </p:nvSpPr>
        <p:spPr>
          <a:xfrm>
            <a:off x="346634" y="397087"/>
            <a:ext cx="11522636" cy="504841"/>
          </a:xfrm>
          <a:prstGeom prst="rect">
            <a:avLst/>
          </a:prstGeom>
        </p:spPr>
        <p:txBody>
          <a:bodyPr lIns="91440" tIns="45720" rIns="91440" bIns="45720" anchor="t"/>
          <a:lstStyle>
            <a:lvl1pPr algn="l" defTabSz="685800" rtl="0" eaLnBrk="1" latinLnBrk="0" hangingPunct="1">
              <a:lnSpc>
                <a:spcPct val="90000"/>
              </a:lnSpc>
              <a:spcBef>
                <a:spcPct val="0"/>
              </a:spcBef>
              <a:buNone/>
              <a:defRPr sz="2600" b="1" kern="1200">
                <a:solidFill>
                  <a:schemeClr val="bg1"/>
                </a:solidFill>
                <a:latin typeface="Overpass" panose="00000500000000000000" pitchFamily="2" charset="0"/>
                <a:ea typeface="+mj-ea"/>
                <a:cs typeface="+mj-cs"/>
              </a:defRPr>
            </a:lvl1pPr>
          </a:lstStyle>
          <a:p>
            <a:r>
              <a:rPr lang="en-GB" sz="2500">
                <a:solidFill>
                  <a:schemeClr val="accent1"/>
                </a:solidFill>
                <a:latin typeface="Overpass"/>
              </a:rPr>
              <a:t>The digitalization supply chain: OSH considerations</a:t>
            </a:r>
          </a:p>
        </p:txBody>
      </p:sp>
    </p:spTree>
    <p:extLst>
      <p:ext uri="{BB962C8B-B14F-4D97-AF65-F5344CB8AC3E}">
        <p14:creationId xmlns:p14="http://schemas.microsoft.com/office/powerpoint/2010/main" val="2198162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1D11CF-299C-6936-4449-2F0B5CFA36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7667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282E0-2F33-6123-C826-320BA78BA89C}"/>
            </a:ext>
          </a:extLst>
        </p:cNvPr>
        <p:cNvGrpSpPr/>
        <p:nvPr/>
      </p:nvGrpSpPr>
      <p:grpSpPr>
        <a:xfrm>
          <a:off x="0" y="0"/>
          <a:ext cx="0" cy="0"/>
          <a:chOff x="0" y="0"/>
          <a:chExt cx="0" cy="0"/>
        </a:xfrm>
      </p:grpSpPr>
      <p:sp>
        <p:nvSpPr>
          <p:cNvPr id="3" name="Content Placeholder 1">
            <a:extLst>
              <a:ext uri="{FF2B5EF4-FFF2-40B4-BE49-F238E27FC236}">
                <a16:creationId xmlns:a16="http://schemas.microsoft.com/office/drawing/2014/main" id="{9F9FC30B-3739-EBD0-58AB-6D75AEB20B13}"/>
              </a:ext>
            </a:extLst>
          </p:cNvPr>
          <p:cNvSpPr>
            <a:spLocks noGrp="1"/>
          </p:cNvSpPr>
          <p:nvPr>
            <p:ph idx="1"/>
          </p:nvPr>
        </p:nvSpPr>
        <p:spPr>
          <a:xfrm>
            <a:off x="178735" y="1376501"/>
            <a:ext cx="6233669" cy="5214966"/>
          </a:xfrm>
        </p:spPr>
        <p:txBody>
          <a:bodyPr vert="horz" lIns="0" tIns="0" rIns="0" bIns="0" rtlCol="0" anchor="t">
            <a:noAutofit/>
          </a:bodyPr>
          <a:lstStyle/>
          <a:p>
            <a:pPr marL="0" lvl="2" indent="0">
              <a:spcBef>
                <a:spcPts val="0"/>
              </a:spcBef>
              <a:buClr>
                <a:schemeClr val="accent2"/>
              </a:buClr>
              <a:buNone/>
            </a:pPr>
            <a:endParaRPr lang="en-GB" sz="1800" b="1">
              <a:solidFill>
                <a:srgbClr val="2C1B4D"/>
              </a:solidFill>
            </a:endParaRPr>
          </a:p>
          <a:p>
            <a:pPr marL="233680" lvl="2" indent="0">
              <a:spcBef>
                <a:spcPts val="0"/>
              </a:spcBef>
              <a:buClr>
                <a:srgbClr val="FA3C4B"/>
              </a:buClr>
            </a:pPr>
            <a:r>
              <a:rPr lang="en-GB" sz="1700">
                <a:latin typeface="Noto Sans"/>
                <a:ea typeface="Noto Sans"/>
                <a:cs typeface="Noto Sans"/>
              </a:rPr>
              <a:t>Miners excavating critical minerals: </a:t>
            </a:r>
          </a:p>
          <a:p>
            <a:pPr marL="503555" lvl="4">
              <a:spcBef>
                <a:spcPts val="0"/>
              </a:spcBef>
              <a:spcAft>
                <a:spcPts val="600"/>
              </a:spcAft>
              <a:buFont typeface="Wingdings" panose="05000000000000000000" pitchFamily="2" charset="2"/>
              <a:buChar char="ü"/>
            </a:pPr>
            <a:r>
              <a:rPr lang="en-GB">
                <a:latin typeface="Noto Sans"/>
                <a:ea typeface="Noto Sans"/>
                <a:cs typeface="Noto Sans"/>
              </a:rPr>
              <a:t>Extract components for digital technologies, such as cobalt, lithium, and copper in dangerous conditions. </a:t>
            </a:r>
          </a:p>
          <a:p>
            <a:pPr marL="503555" lvl="4">
              <a:spcBef>
                <a:spcPts val="0"/>
              </a:spcBef>
              <a:spcAft>
                <a:spcPts val="600"/>
              </a:spcAft>
              <a:buFont typeface="Wingdings" panose="05000000000000000000" pitchFamily="2" charset="2"/>
              <a:buChar char="ü"/>
            </a:pPr>
            <a:r>
              <a:rPr lang="en-GB">
                <a:latin typeface="Noto Sans"/>
                <a:ea typeface="Noto Sans"/>
                <a:cs typeface="Noto Sans"/>
              </a:rPr>
              <a:t>Rapid demand increases pressure on workers, often facing significant health risks and limited OSH protections (Landrigan et al. 2021). </a:t>
            </a:r>
          </a:p>
          <a:p>
            <a:pPr marL="503555" lvl="4">
              <a:spcBef>
                <a:spcPts val="0"/>
              </a:spcBef>
              <a:spcAft>
                <a:spcPts val="600"/>
              </a:spcAft>
              <a:buFont typeface="Wingdings" panose="05000000000000000000" pitchFamily="2" charset="2"/>
              <a:buChar char="ü"/>
            </a:pPr>
            <a:r>
              <a:rPr lang="en-GB">
                <a:latin typeface="Noto Sans"/>
                <a:ea typeface="Noto Sans"/>
                <a:cs typeface="Noto Sans"/>
              </a:rPr>
              <a:t>Operations have been linked to child labour, safety risks, environmental abuses and corruption (Wilson Center 2021). </a:t>
            </a:r>
          </a:p>
          <a:p>
            <a:pPr marL="233680" lvl="2" indent="0">
              <a:spcBef>
                <a:spcPts val="0"/>
              </a:spcBef>
              <a:buClr>
                <a:srgbClr val="FA3C4B"/>
              </a:buClr>
            </a:pPr>
            <a:r>
              <a:rPr lang="en-GB" sz="1700">
                <a:latin typeface="Noto Sans"/>
                <a:ea typeface="Noto Sans"/>
                <a:cs typeface="Noto Sans"/>
              </a:rPr>
              <a:t>Factory workers in technology assembly:</a:t>
            </a:r>
          </a:p>
          <a:p>
            <a:pPr marL="503555" lvl="4">
              <a:spcBef>
                <a:spcPts val="0"/>
              </a:spcBef>
              <a:spcAft>
                <a:spcPts val="600"/>
              </a:spcAft>
              <a:buFont typeface="Wingdings" panose="05000000000000000000" pitchFamily="2" charset="2"/>
              <a:buChar char="ü"/>
            </a:pPr>
            <a:r>
              <a:rPr lang="en-GB">
                <a:latin typeface="Noto Sans"/>
                <a:ea typeface="Noto Sans"/>
                <a:cs typeface="Noto Sans"/>
              </a:rPr>
              <a:t>Face long working hours under unsafe conditions and poor compensation (Judge 2023). </a:t>
            </a:r>
          </a:p>
          <a:p>
            <a:pPr marL="233680" lvl="2" indent="0">
              <a:spcBef>
                <a:spcPts val="0"/>
              </a:spcBef>
              <a:buClr>
                <a:srgbClr val="FA3C4B"/>
              </a:buClr>
            </a:pPr>
            <a:r>
              <a:rPr lang="en-GB" sz="1700">
                <a:latin typeface="Noto Sans"/>
                <a:ea typeface="Noto Sans"/>
                <a:cs typeface="Noto Sans"/>
              </a:rPr>
              <a:t>Electronic waste:</a:t>
            </a:r>
          </a:p>
          <a:p>
            <a:pPr marL="503555" lvl="4">
              <a:spcBef>
                <a:spcPts val="0"/>
              </a:spcBef>
              <a:spcAft>
                <a:spcPts val="600"/>
              </a:spcAft>
              <a:buFont typeface="Wingdings" panose="05000000000000000000" pitchFamily="2" charset="2"/>
              <a:buChar char="ü"/>
            </a:pPr>
            <a:r>
              <a:rPr lang="en-GB">
                <a:latin typeface="Noto Sans"/>
                <a:ea typeface="Noto Sans"/>
                <a:cs typeface="Noto Sans"/>
              </a:rPr>
              <a:t>Informal workers repair, recycle, and repurpose electrical and electronic equipment.</a:t>
            </a:r>
          </a:p>
          <a:p>
            <a:pPr marL="503555" lvl="4">
              <a:spcBef>
                <a:spcPts val="0"/>
              </a:spcBef>
              <a:spcAft>
                <a:spcPts val="600"/>
              </a:spcAft>
              <a:buFont typeface="Wingdings" panose="05000000000000000000" pitchFamily="2" charset="2"/>
              <a:buChar char="ü"/>
            </a:pPr>
            <a:r>
              <a:rPr lang="en-GB">
                <a:latin typeface="Noto Sans"/>
                <a:ea typeface="Noto Sans"/>
                <a:cs typeface="Noto Sans"/>
              </a:rPr>
              <a:t>Workers are often exposed to hazardous conditions and health risks (cancer, lung diseases and cardiovascular diseases) due to toxic chemicals and improper disposal (ILO 2021c). </a:t>
            </a:r>
          </a:p>
          <a:p>
            <a:pPr marL="251460" lvl="4">
              <a:spcBef>
                <a:spcPts val="0"/>
              </a:spcBef>
              <a:spcAft>
                <a:spcPts val="600"/>
              </a:spcAft>
              <a:buChar char="u"/>
            </a:pPr>
            <a:endParaRPr lang="en-GB"/>
          </a:p>
        </p:txBody>
      </p:sp>
      <p:sp>
        <p:nvSpPr>
          <p:cNvPr id="4" name="Title 1">
            <a:extLst>
              <a:ext uri="{FF2B5EF4-FFF2-40B4-BE49-F238E27FC236}">
                <a16:creationId xmlns:a16="http://schemas.microsoft.com/office/drawing/2014/main" id="{61A704A1-70BE-2943-2E5D-3C16805BF4A6}"/>
              </a:ext>
            </a:extLst>
          </p:cNvPr>
          <p:cNvSpPr txBox="1">
            <a:spLocks/>
          </p:cNvSpPr>
          <p:nvPr/>
        </p:nvSpPr>
        <p:spPr>
          <a:xfrm>
            <a:off x="437041" y="642476"/>
            <a:ext cx="6246633" cy="741945"/>
          </a:xfrm>
          <a:prstGeom prst="rect">
            <a:avLst/>
          </a:prstGeom>
        </p:spPr>
        <p:txBody>
          <a:bodyPr lIns="91440" tIns="45720" rIns="91440" bIns="45720" anchor="t"/>
          <a:lstStyle>
            <a:lvl1pPr algn="l" defTabSz="685800" rtl="0" eaLnBrk="1" latinLnBrk="0" hangingPunct="1">
              <a:lnSpc>
                <a:spcPct val="90000"/>
              </a:lnSpc>
              <a:spcBef>
                <a:spcPct val="0"/>
              </a:spcBef>
              <a:buNone/>
              <a:defRPr sz="2600" b="1" kern="1200">
                <a:solidFill>
                  <a:schemeClr val="bg1"/>
                </a:solidFill>
                <a:latin typeface="Overpass" panose="00000500000000000000" pitchFamily="2" charset="0"/>
                <a:ea typeface="+mj-ea"/>
                <a:cs typeface="+mj-cs"/>
              </a:defRPr>
            </a:lvl1pPr>
          </a:lstStyle>
          <a:p>
            <a:pPr>
              <a:lnSpc>
                <a:spcPct val="0"/>
              </a:lnSpc>
              <a:spcBef>
                <a:spcPts val="0"/>
              </a:spcBef>
            </a:pPr>
            <a:r>
              <a:rPr lang="en-GB" sz="2500">
                <a:solidFill>
                  <a:schemeClr val="accent1"/>
                </a:solidFill>
                <a:latin typeface="Overpass"/>
              </a:rPr>
              <a:t>The digitalization supply chain: </a:t>
            </a:r>
            <a:endParaRPr lang="en-US">
              <a:solidFill>
                <a:schemeClr val="accent1"/>
              </a:solidFill>
            </a:endParaRPr>
          </a:p>
          <a:p>
            <a:r>
              <a:rPr lang="en-GB" sz="2500">
                <a:solidFill>
                  <a:schemeClr val="accent1"/>
                </a:solidFill>
                <a:latin typeface="Overpass"/>
              </a:rPr>
              <a:t>OSH considerations</a:t>
            </a:r>
            <a:endParaRPr lang="en-GB" sz="1800">
              <a:solidFill>
                <a:schemeClr val="accent1"/>
              </a:solidFill>
              <a:latin typeface="Noto Sans"/>
              <a:ea typeface="Noto Sans"/>
              <a:cs typeface="Noto Sans"/>
            </a:endParaRPr>
          </a:p>
        </p:txBody>
      </p:sp>
      <p:pic>
        <p:nvPicPr>
          <p:cNvPr id="2" name="Picture 1" descr="A group of people working on a pile of electronics&#10;&#10;AI-generated content may be incorrect.">
            <a:extLst>
              <a:ext uri="{FF2B5EF4-FFF2-40B4-BE49-F238E27FC236}">
                <a16:creationId xmlns:a16="http://schemas.microsoft.com/office/drawing/2014/main" id="{AC8C7316-C3CB-70F7-551C-33FB67449C1B}"/>
              </a:ext>
            </a:extLst>
          </p:cNvPr>
          <p:cNvPicPr>
            <a:picLocks noChangeAspect="1"/>
          </p:cNvPicPr>
          <p:nvPr/>
        </p:nvPicPr>
        <p:blipFill>
          <a:blip r:embed="rId2" cstate="screen">
            <a:extLst>
              <a:ext uri="{28A0092B-C50C-407E-A947-70E740481C1C}">
                <a14:useLocalDpi xmlns:a14="http://schemas.microsoft.com/office/drawing/2010/main"/>
              </a:ext>
            </a:extLst>
          </a:blip>
          <a:srcRect b="-810"/>
          <a:stretch/>
        </p:blipFill>
        <p:spPr>
          <a:xfrm>
            <a:off x="6690812" y="198357"/>
            <a:ext cx="5321846" cy="6540249"/>
          </a:xfrm>
          <a:prstGeom prst="rect">
            <a:avLst/>
          </a:prstGeom>
        </p:spPr>
      </p:pic>
      <p:sp>
        <p:nvSpPr>
          <p:cNvPr id="6" name="Title 1">
            <a:extLst>
              <a:ext uri="{FF2B5EF4-FFF2-40B4-BE49-F238E27FC236}">
                <a16:creationId xmlns:a16="http://schemas.microsoft.com/office/drawing/2014/main" id="{912B88FF-22D1-2CEC-BD72-DF0E362134A3}"/>
              </a:ext>
            </a:extLst>
          </p:cNvPr>
          <p:cNvSpPr txBox="1">
            <a:spLocks/>
          </p:cNvSpPr>
          <p:nvPr/>
        </p:nvSpPr>
        <p:spPr>
          <a:xfrm>
            <a:off x="437041" y="1120341"/>
            <a:ext cx="4664637" cy="504841"/>
          </a:xfrm>
          <a:prstGeom prst="rect">
            <a:avLst/>
          </a:prstGeom>
        </p:spPr>
        <p:txBody>
          <a:bodyPr lIns="91440" tIns="45720" rIns="91440" bIns="45720" anchor="t"/>
          <a:lstStyle>
            <a:lvl1pPr algn="l" defTabSz="685800" rtl="0" eaLnBrk="1" latinLnBrk="0" hangingPunct="1">
              <a:lnSpc>
                <a:spcPct val="90000"/>
              </a:lnSpc>
              <a:spcBef>
                <a:spcPct val="0"/>
              </a:spcBef>
              <a:buNone/>
              <a:defRPr sz="2600" b="1" kern="1200">
                <a:solidFill>
                  <a:schemeClr val="bg1"/>
                </a:solidFill>
                <a:latin typeface="Overpass" panose="00000500000000000000" pitchFamily="2" charset="0"/>
                <a:ea typeface="+mj-ea"/>
                <a:cs typeface="+mj-cs"/>
              </a:defRPr>
            </a:lvl1pPr>
          </a:lstStyle>
          <a:p>
            <a:r>
              <a:rPr lang="en-GB" sz="1800">
                <a:solidFill>
                  <a:srgbClr val="2C1B4D"/>
                </a:solidFill>
                <a:latin typeface="Noto Sans"/>
                <a:ea typeface="Noto Sans"/>
                <a:cs typeface="Noto Sans"/>
              </a:rPr>
              <a:t>Workers in technology production &amp; waste management</a:t>
            </a:r>
            <a:endParaRPr lang="en-US"/>
          </a:p>
        </p:txBody>
      </p:sp>
    </p:spTree>
    <p:extLst>
      <p:ext uri="{BB962C8B-B14F-4D97-AF65-F5344CB8AC3E}">
        <p14:creationId xmlns:p14="http://schemas.microsoft.com/office/powerpoint/2010/main" val="170191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02B2-4DB8-2820-EA90-110F1C040CD9}"/>
              </a:ext>
            </a:extLst>
          </p:cNvPr>
          <p:cNvSpPr>
            <a:spLocks noGrp="1"/>
          </p:cNvSpPr>
          <p:nvPr>
            <p:ph type="title"/>
          </p:nvPr>
        </p:nvSpPr>
        <p:spPr>
          <a:xfrm>
            <a:off x="346637" y="2359402"/>
            <a:ext cx="5479977" cy="956491"/>
          </a:xfrm>
        </p:spPr>
        <p:txBody>
          <a:bodyPr/>
          <a:lstStyle/>
          <a:p>
            <a:r>
              <a:rPr lang="en-GB" sz="3300"/>
              <a:t>Addressing OSH in the digital era: </a:t>
            </a:r>
            <a:br>
              <a:rPr lang="en-GB" sz="3300"/>
            </a:br>
            <a:r>
              <a:rPr lang="en-GB" sz="3300"/>
              <a:t>Policies, gaps, and collaborative efforts</a:t>
            </a:r>
            <a:br>
              <a:rPr lang="en-GB" sz="3300"/>
            </a:br>
            <a:endParaRPr lang="es-ES" sz="3300"/>
          </a:p>
        </p:txBody>
      </p:sp>
      <p:pic>
        <p:nvPicPr>
          <p:cNvPr id="3" name="Picture 2" descr="A person sitting at a desk with a robot&#10;&#10;AI-generated content may be incorrect.">
            <a:extLst>
              <a:ext uri="{FF2B5EF4-FFF2-40B4-BE49-F238E27FC236}">
                <a16:creationId xmlns:a16="http://schemas.microsoft.com/office/drawing/2014/main" id="{6D0BDF54-5660-7985-BAC3-91F49E5A35A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206139" y="186907"/>
            <a:ext cx="4804907" cy="6478835"/>
          </a:xfrm>
          <a:prstGeom prst="rect">
            <a:avLst/>
          </a:prstGeom>
        </p:spPr>
      </p:pic>
    </p:spTree>
    <p:extLst>
      <p:ext uri="{BB962C8B-B14F-4D97-AF65-F5344CB8AC3E}">
        <p14:creationId xmlns:p14="http://schemas.microsoft.com/office/powerpoint/2010/main" val="2644612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0A74-CD99-FD00-8B05-0FFA78416B9F}"/>
              </a:ext>
            </a:extLst>
          </p:cNvPr>
          <p:cNvSpPr>
            <a:spLocks noGrp="1"/>
          </p:cNvSpPr>
          <p:nvPr>
            <p:ph type="title"/>
          </p:nvPr>
        </p:nvSpPr>
        <p:spPr/>
        <p:txBody>
          <a:bodyPr/>
          <a:lstStyle/>
          <a:p>
            <a:r>
              <a:rPr lang="en-GB"/>
              <a:t>The role of the ILO</a:t>
            </a:r>
          </a:p>
        </p:txBody>
      </p:sp>
      <p:sp>
        <p:nvSpPr>
          <p:cNvPr id="3" name="Content Placeholder 2">
            <a:extLst>
              <a:ext uri="{FF2B5EF4-FFF2-40B4-BE49-F238E27FC236}">
                <a16:creationId xmlns:a16="http://schemas.microsoft.com/office/drawing/2014/main" id="{ACFFE172-A64A-8EB6-96BB-B281CBA61C9F}"/>
              </a:ext>
            </a:extLst>
          </p:cNvPr>
          <p:cNvSpPr>
            <a:spLocks noGrp="1"/>
          </p:cNvSpPr>
          <p:nvPr>
            <p:ph idx="1"/>
          </p:nvPr>
        </p:nvSpPr>
        <p:spPr/>
        <p:txBody>
          <a:bodyPr vert="horz" lIns="0" tIns="0" rIns="0" bIns="0" rtlCol="0" anchor="t">
            <a:noAutofit/>
          </a:bodyPr>
          <a:lstStyle/>
          <a:p>
            <a:pPr lvl="1"/>
            <a:r>
              <a:rPr lang="en-GB" sz="2000">
                <a:latin typeface="Noto Sans"/>
                <a:ea typeface="Noto Sans"/>
                <a:cs typeface="Noto Sans"/>
              </a:rPr>
              <a:t>The ILO’s </a:t>
            </a:r>
            <a:r>
              <a:rPr lang="en-GB" sz="2000" b="1">
                <a:solidFill>
                  <a:schemeClr val="accent1"/>
                </a:solidFill>
                <a:latin typeface="Noto Sans"/>
                <a:ea typeface="Noto Sans"/>
                <a:cs typeface="Noto Sans"/>
              </a:rPr>
              <a:t>fundamental OSH Conventions </a:t>
            </a:r>
            <a:r>
              <a:rPr lang="en-GB" sz="2000">
                <a:latin typeface="Noto Sans"/>
                <a:ea typeface="Noto Sans"/>
                <a:cs typeface="Noto Sans"/>
              </a:rPr>
              <a:t>guarantee every worker’s right to a safe and healthy working environment, even in the context of digitalization  and the evolving world of work.</a:t>
            </a:r>
          </a:p>
          <a:p>
            <a:pPr marL="233680" lvl="2" indent="-233680"/>
            <a:r>
              <a:rPr lang="en-GB" b="1">
                <a:latin typeface="Noto Sans"/>
                <a:ea typeface="Noto Sans"/>
                <a:cs typeface="Noto Sans"/>
              </a:rPr>
              <a:t>Convention No. 155 </a:t>
            </a:r>
            <a:r>
              <a:rPr lang="en-GB">
                <a:latin typeface="Noto Sans"/>
                <a:ea typeface="Noto Sans"/>
                <a:cs typeface="Noto Sans"/>
              </a:rPr>
              <a:t>outlines fundamental objectives and basic principles for comprehensive national OSH policies covering all sectors. Calls for periodic reviews to prevent occupational accidents by eliminating or minimizing hazards:</a:t>
            </a:r>
          </a:p>
          <a:p>
            <a:pPr marL="503555" lvl="4" indent="-251460">
              <a:buFont typeface="Wingdings" panose="05000000000000000000" pitchFamily="2" charset="2"/>
              <a:buChar char="ü"/>
            </a:pPr>
            <a:r>
              <a:rPr lang="en-GB" sz="1800">
                <a:latin typeface="Noto Sans"/>
                <a:ea typeface="Noto Sans"/>
                <a:cs typeface="Noto Sans"/>
              </a:rPr>
              <a:t>Employers should ensure new technologies are safe and do not pose health risks.</a:t>
            </a:r>
          </a:p>
          <a:p>
            <a:pPr marL="503555" lvl="4" indent="-251460">
              <a:buFont typeface="Wingdings" panose="05000000000000000000" pitchFamily="2" charset="2"/>
              <a:buChar char="ü"/>
            </a:pPr>
            <a:r>
              <a:rPr lang="en-GB" sz="1800">
                <a:latin typeface="Noto Sans"/>
                <a:ea typeface="Noto Sans"/>
                <a:cs typeface="Noto Sans"/>
              </a:rPr>
              <a:t>Provide adequate training and information to workers as new digital technologies are introduced. </a:t>
            </a:r>
          </a:p>
          <a:p>
            <a:pPr marL="233680" lvl="2" indent="-233680">
              <a:spcBef>
                <a:spcPts val="1200"/>
              </a:spcBef>
            </a:pPr>
            <a:r>
              <a:rPr lang="en-GB" b="1">
                <a:latin typeface="Noto Sans"/>
                <a:ea typeface="Noto Sans"/>
                <a:cs typeface="Noto Sans"/>
              </a:rPr>
              <a:t>Convention No. 187</a:t>
            </a:r>
            <a:r>
              <a:rPr lang="en-GB">
                <a:latin typeface="Noto Sans"/>
                <a:ea typeface="Noto Sans"/>
                <a:cs typeface="Noto Sans"/>
              </a:rPr>
              <a:t> advocates continuous improvement and responsiveness in OSH frameworks, ensuring policies remain responsive to changes in the work environment:</a:t>
            </a:r>
          </a:p>
          <a:p>
            <a:pPr marL="503555" lvl="4" indent="-251460">
              <a:buFont typeface="Wingdings" panose="05000000000000000000" pitchFamily="2" charset="2"/>
              <a:buChar char="ü"/>
            </a:pPr>
            <a:r>
              <a:rPr lang="en-GB" sz="1800">
                <a:latin typeface="Noto Sans"/>
                <a:ea typeface="Noto Sans"/>
                <a:cs typeface="Noto Sans"/>
              </a:rPr>
              <a:t>Emphasizes tripartite collaboration among governments, employers, and workers, ensuring their active involvement in the adoption of new technologies, ensuring that proper preventive measures are put in place. </a:t>
            </a:r>
          </a:p>
          <a:p>
            <a:pPr marL="233680" lvl="2" indent="-233680">
              <a:spcBef>
                <a:spcPts val="1200"/>
              </a:spcBef>
            </a:pPr>
            <a:r>
              <a:rPr lang="en-GB">
                <a:latin typeface="Noto Sans"/>
                <a:ea typeface="Noto Sans"/>
                <a:cs typeface="Noto Sans"/>
              </a:rPr>
              <a:t>Collaboration between governments, employers' and workers' organizations is needed to ensure that OSH policies are inclusive and address challenges posed by digitalization, balancing technological advancements with the protection of workers' safety and health.</a:t>
            </a:r>
          </a:p>
          <a:p>
            <a:endParaRPr lang="es-ES" sz="2000"/>
          </a:p>
        </p:txBody>
      </p:sp>
    </p:spTree>
    <p:extLst>
      <p:ext uri="{BB962C8B-B14F-4D97-AF65-F5344CB8AC3E}">
        <p14:creationId xmlns:p14="http://schemas.microsoft.com/office/powerpoint/2010/main" val="3192901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7560-0872-F424-162A-E67772E160E0}"/>
              </a:ext>
            </a:extLst>
          </p:cNvPr>
          <p:cNvSpPr>
            <a:spLocks noGrp="1"/>
          </p:cNvSpPr>
          <p:nvPr>
            <p:ph type="title"/>
          </p:nvPr>
        </p:nvSpPr>
        <p:spPr/>
        <p:txBody>
          <a:bodyPr/>
          <a:lstStyle/>
          <a:p>
            <a:r>
              <a:rPr lang="en-GB"/>
              <a:t>The role of the ILO</a:t>
            </a:r>
            <a:endParaRPr lang="es-ES"/>
          </a:p>
        </p:txBody>
      </p:sp>
      <p:sp>
        <p:nvSpPr>
          <p:cNvPr id="3" name="Content Placeholder 2">
            <a:extLst>
              <a:ext uri="{FF2B5EF4-FFF2-40B4-BE49-F238E27FC236}">
                <a16:creationId xmlns:a16="http://schemas.microsoft.com/office/drawing/2014/main" id="{91A05180-F929-7B04-4BE2-24208A02833D}"/>
              </a:ext>
            </a:extLst>
          </p:cNvPr>
          <p:cNvSpPr>
            <a:spLocks noGrp="1"/>
          </p:cNvSpPr>
          <p:nvPr>
            <p:ph sz="half" idx="1"/>
          </p:nvPr>
        </p:nvSpPr>
        <p:spPr>
          <a:xfrm>
            <a:off x="341719" y="2019126"/>
            <a:ext cx="4775714" cy="4169007"/>
          </a:xfrm>
        </p:spPr>
        <p:txBody>
          <a:bodyPr/>
          <a:lstStyle/>
          <a:p>
            <a:pPr lvl="2"/>
            <a:r>
              <a:rPr lang="en-GB" b="1"/>
              <a:t>Key Conventions &amp; Recommendations:</a:t>
            </a:r>
          </a:p>
          <a:p>
            <a:pPr marL="504000" lvl="4" indent="-252000">
              <a:buFont typeface="Wingdings" panose="05000000000000000000" pitchFamily="2" charset="2"/>
              <a:buChar char="ü"/>
            </a:pPr>
            <a:r>
              <a:rPr lang="en-GB"/>
              <a:t>Occupational Health Services Convention, 1985 (No. 161): Identification and assessment of workplace risks, and guidance on work organization, including the use of machinery, tools, and equipment.</a:t>
            </a:r>
          </a:p>
          <a:p>
            <a:pPr marL="504000" lvl="4" indent="-252000">
              <a:buFont typeface="Wingdings" panose="05000000000000000000" pitchFamily="2" charset="2"/>
              <a:buChar char="ü"/>
            </a:pPr>
            <a:r>
              <a:rPr lang="en-GB"/>
              <a:t>List of Occupational Diseases Recommendation, 2002 (No. 194): Includes occupational diseases, covering physical agents, musculoskeletal, mental and behavioural disorders, increasingly relevant in digitalization.</a:t>
            </a:r>
          </a:p>
          <a:p>
            <a:pPr marL="504000" lvl="4" indent="-252000">
              <a:buFont typeface="Wingdings" panose="05000000000000000000" pitchFamily="2" charset="2"/>
              <a:buChar char="ü"/>
            </a:pPr>
            <a:r>
              <a:rPr lang="en-GB"/>
              <a:t>Violence and Harassment Convention, 2019 (No.190): Provides a framework to prevent violence and harassment, including incidents occurring through digital technologies, relevant for preventing cyberbullying.</a:t>
            </a:r>
          </a:p>
          <a:p>
            <a:endParaRPr lang="es-ES"/>
          </a:p>
        </p:txBody>
      </p:sp>
      <p:sp>
        <p:nvSpPr>
          <p:cNvPr id="4" name="Content Placeholder 3">
            <a:extLst>
              <a:ext uri="{FF2B5EF4-FFF2-40B4-BE49-F238E27FC236}">
                <a16:creationId xmlns:a16="http://schemas.microsoft.com/office/drawing/2014/main" id="{E3D03442-2DD2-8E97-E5E0-8152C23186D5}"/>
              </a:ext>
            </a:extLst>
          </p:cNvPr>
          <p:cNvSpPr>
            <a:spLocks noGrp="1"/>
          </p:cNvSpPr>
          <p:nvPr>
            <p:ph sz="half" idx="2"/>
          </p:nvPr>
        </p:nvSpPr>
        <p:spPr>
          <a:xfrm>
            <a:off x="5374105" y="2019126"/>
            <a:ext cx="6476177" cy="4136921"/>
          </a:xfrm>
        </p:spPr>
        <p:txBody>
          <a:bodyPr vert="horz" lIns="0" tIns="0" rIns="0" bIns="0" rtlCol="0" anchor="t">
            <a:noAutofit/>
          </a:bodyPr>
          <a:lstStyle/>
          <a:p>
            <a:pPr marL="233680" lvl="2" indent="-233680">
              <a:spcBef>
                <a:spcPts val="1200"/>
              </a:spcBef>
            </a:pPr>
            <a:r>
              <a:rPr lang="en-GB" b="1">
                <a:latin typeface="Noto Sans"/>
                <a:ea typeface="Noto Sans"/>
                <a:cs typeface="Noto Sans"/>
              </a:rPr>
              <a:t>Future Standards:</a:t>
            </a:r>
            <a:endParaRPr lang="en-US">
              <a:latin typeface="Noto Sans"/>
              <a:ea typeface="Noto Sans"/>
              <a:cs typeface="Noto Sans"/>
            </a:endParaRPr>
          </a:p>
          <a:p>
            <a:pPr marL="503555" lvl="4" indent="-251460">
              <a:buFont typeface="Wingdings" panose="05000000000000000000" pitchFamily="2" charset="2"/>
              <a:buChar char="ü"/>
            </a:pPr>
            <a:r>
              <a:rPr lang="en-GB"/>
              <a:t>Upcoming standard on decent work in the platform economy (2025/2026) and planned normative action for ergonomics and machine safety.</a:t>
            </a:r>
          </a:p>
          <a:p>
            <a:pPr marL="233680" lvl="2" indent="-233680">
              <a:spcBef>
                <a:spcPts val="1200"/>
              </a:spcBef>
            </a:pPr>
            <a:r>
              <a:rPr lang="en-US" b="1">
                <a:solidFill>
                  <a:srgbClr val="2C1B4D"/>
                </a:solidFill>
                <a:latin typeface="Noto Sans"/>
                <a:ea typeface="Noto Sans"/>
                <a:cs typeface="Noto Sans"/>
              </a:rPr>
              <a:t>Global initiatives &amp; research:</a:t>
            </a:r>
            <a:endParaRPr lang="en-GB"/>
          </a:p>
          <a:p>
            <a:pPr marL="503555" lvl="4" indent="-251460">
              <a:buFont typeface="Wingdings" panose="05000000000000000000" pitchFamily="2" charset="2"/>
              <a:buChar char="ü"/>
            </a:pPr>
            <a:r>
              <a:rPr lang="en-GB"/>
              <a:t>The ILO Global Strategy on Occupational Safety and Health 2024-2030 emphasizes the need for research and tools to navigate the opportunities and challenges of new technologies.</a:t>
            </a:r>
          </a:p>
          <a:p>
            <a:pPr marL="503555" lvl="4" indent="-251460">
              <a:buFont typeface="Wingdings" panose="05000000000000000000" pitchFamily="2" charset="2"/>
              <a:buChar char="ü"/>
            </a:pPr>
            <a:r>
              <a:rPr lang="en-GB"/>
              <a:t>The ILO Observatory on Artificial Intelligence and Work in the Digital Economy aims to serve as a knowledge hub to support governments and social partners in understanding and managing the digital transformation of work.</a:t>
            </a:r>
          </a:p>
          <a:p>
            <a:pPr marL="503555" lvl="4" indent="-251460">
              <a:buFont typeface="Wingdings" panose="05000000000000000000" pitchFamily="2" charset="2"/>
              <a:buChar char="ü"/>
            </a:pPr>
            <a:r>
              <a:rPr lang="en-GB"/>
              <a:t>Research projects also explore the intersection of OSH and workplace digitalization, including working conditions in digital labour platforms, the impact of AM practices, and the conditions of the hidden workforce fuelling the growth of AI. </a:t>
            </a:r>
          </a:p>
          <a:p>
            <a:endParaRPr lang="es-ES"/>
          </a:p>
        </p:txBody>
      </p:sp>
      <p:sp>
        <p:nvSpPr>
          <p:cNvPr id="5" name="Content Placeholder 2">
            <a:extLst>
              <a:ext uri="{FF2B5EF4-FFF2-40B4-BE49-F238E27FC236}">
                <a16:creationId xmlns:a16="http://schemas.microsoft.com/office/drawing/2014/main" id="{0D563C7E-0E85-B10E-63C6-FD60A47490DD}"/>
              </a:ext>
            </a:extLst>
          </p:cNvPr>
          <p:cNvSpPr txBox="1">
            <a:spLocks/>
          </p:cNvSpPr>
          <p:nvPr/>
        </p:nvSpPr>
        <p:spPr>
          <a:xfrm>
            <a:off x="346635" y="1551255"/>
            <a:ext cx="11522636" cy="504841"/>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2200" b="1" kern="1200">
                <a:solidFill>
                  <a:schemeClr val="accent2"/>
                </a:solidFill>
                <a:latin typeface="Overpass" panose="00000500000000000000" pitchFamily="2"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34000" indent="-234000" algn="l" defTabSz="685800" rtl="0" eaLnBrk="1" latinLnBrk="0" hangingPunct="1">
              <a:lnSpc>
                <a:spcPct val="90000"/>
              </a:lnSpc>
              <a:spcBef>
                <a:spcPts val="300"/>
              </a:spcBef>
              <a:spcAft>
                <a:spcPts val="600"/>
              </a:spcAft>
              <a:buClr>
                <a:schemeClr val="accent6"/>
              </a:buClr>
              <a:buSzPct val="8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234000" indent="-234000" algn="l" defTabSz="685800" rtl="0" eaLnBrk="1" latinLnBrk="0" hangingPunct="1">
              <a:lnSpc>
                <a:spcPct val="90000"/>
              </a:lnSpc>
              <a:spcBef>
                <a:spcPts val="300"/>
              </a:spcBef>
              <a:spcAft>
                <a:spcPts val="600"/>
              </a:spcAft>
              <a:buClr>
                <a:schemeClr val="accent2"/>
              </a:buClr>
              <a:buSzPct val="80000"/>
              <a:buFont typeface="Wingdings 3" panose="05040102010807070707" pitchFamily="18" charset="2"/>
              <a:buChar char="u"/>
              <a:defRPr sz="18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GB" sz="2200" b="1">
                <a:solidFill>
                  <a:schemeClr val="accent1"/>
                </a:solidFill>
                <a:latin typeface="Overpass" panose="00000500000000000000" pitchFamily="2" charset="0"/>
              </a:rPr>
              <a:t>Additional OSH instruments &amp; initiatives in the digital era</a:t>
            </a:r>
          </a:p>
        </p:txBody>
      </p:sp>
    </p:spTree>
    <p:extLst>
      <p:ext uri="{BB962C8B-B14F-4D97-AF65-F5344CB8AC3E}">
        <p14:creationId xmlns:p14="http://schemas.microsoft.com/office/powerpoint/2010/main" val="3667178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B3EE-6AE8-1073-AF18-230C325BE5F3}"/>
              </a:ext>
            </a:extLst>
          </p:cNvPr>
          <p:cNvSpPr>
            <a:spLocks noGrp="1"/>
          </p:cNvSpPr>
          <p:nvPr>
            <p:ph type="title"/>
          </p:nvPr>
        </p:nvSpPr>
        <p:spPr/>
        <p:txBody>
          <a:bodyPr/>
          <a:lstStyle/>
          <a:p>
            <a:r>
              <a:rPr lang="en-GB">
                <a:solidFill>
                  <a:schemeClr val="tx1"/>
                </a:solidFill>
                <a:latin typeface="Overpass"/>
              </a:rPr>
              <a:t>International initiatives </a:t>
            </a:r>
            <a:endParaRPr lang="es-ES">
              <a:solidFill>
                <a:schemeClr val="tx1"/>
              </a:solidFill>
              <a:latin typeface="Overpass"/>
            </a:endParaRPr>
          </a:p>
        </p:txBody>
      </p:sp>
      <p:sp>
        <p:nvSpPr>
          <p:cNvPr id="4" name="Content Placeholder 2">
            <a:extLst>
              <a:ext uri="{FF2B5EF4-FFF2-40B4-BE49-F238E27FC236}">
                <a16:creationId xmlns:a16="http://schemas.microsoft.com/office/drawing/2014/main" id="{4D91C1BC-6BF4-5205-12FC-3E79AD89BF13}"/>
              </a:ext>
            </a:extLst>
          </p:cNvPr>
          <p:cNvSpPr>
            <a:spLocks noGrp="1"/>
          </p:cNvSpPr>
          <p:nvPr>
            <p:ph idx="1"/>
          </p:nvPr>
        </p:nvSpPr>
        <p:spPr>
          <a:xfrm>
            <a:off x="346635" y="1551255"/>
            <a:ext cx="11522636" cy="4738532"/>
          </a:xfrm>
        </p:spPr>
        <p:txBody>
          <a:bodyPr vert="horz" lIns="0" tIns="0" rIns="0" bIns="0" rtlCol="0" anchor="t">
            <a:noAutofit/>
          </a:bodyPr>
          <a:lstStyle/>
          <a:p>
            <a:pPr>
              <a:spcBef>
                <a:spcPts val="300"/>
              </a:spcBef>
              <a:spcAft>
                <a:spcPts val="300"/>
              </a:spcAft>
            </a:pPr>
            <a:r>
              <a:rPr lang="en-GB">
                <a:latin typeface="Overpass"/>
                <a:ea typeface="Noto Sans"/>
                <a:cs typeface="Noto Sans"/>
              </a:rPr>
              <a:t>Global initiatives:</a:t>
            </a:r>
          </a:p>
          <a:p>
            <a:pPr marL="233680" lvl="2" indent="-233680">
              <a:spcAft>
                <a:spcPts val="300"/>
              </a:spcAft>
            </a:pPr>
            <a:r>
              <a:rPr lang="en-GB" sz="1600" b="1">
                <a:latin typeface="Noto Sans"/>
                <a:ea typeface="Noto Sans"/>
                <a:cs typeface="Noto Sans"/>
              </a:rPr>
              <a:t>G7 Action Plan for a Human-centred Adoption of Safe, Secure and Trustworthy AI </a:t>
            </a:r>
            <a:r>
              <a:rPr lang="en-GB" sz="1600">
                <a:latin typeface="Noto Sans"/>
                <a:ea typeface="Noto Sans"/>
                <a:cs typeface="Noto Sans"/>
              </a:rPr>
              <a:t>monitors AI’s impact on OSH, includes risk assessments and audits, emphasizing the enforcement of labour laws and OSH standards. </a:t>
            </a:r>
          </a:p>
          <a:p>
            <a:pPr>
              <a:spcBef>
                <a:spcPts val="1200"/>
              </a:spcBef>
              <a:spcAft>
                <a:spcPts val="300"/>
              </a:spcAft>
            </a:pPr>
            <a:r>
              <a:rPr lang="en-GB">
                <a:latin typeface="Overpass"/>
                <a:ea typeface="Noto Sans"/>
                <a:cs typeface="Noto Sans"/>
              </a:rPr>
              <a:t>International OSH institutions:</a:t>
            </a:r>
          </a:p>
          <a:p>
            <a:pPr marL="233680" lvl="2" indent="-233680">
              <a:spcAft>
                <a:spcPts val="300"/>
              </a:spcAft>
            </a:pPr>
            <a:r>
              <a:rPr lang="en-GB" sz="1600" b="1">
                <a:latin typeface="Noto Sans"/>
                <a:ea typeface="Noto Sans"/>
                <a:cs typeface="Noto Sans"/>
              </a:rPr>
              <a:t>International Ergonomics &amp; Human Factors Association</a:t>
            </a:r>
            <a:r>
              <a:rPr lang="en-GB" sz="1600">
                <a:latin typeface="Noto Sans"/>
                <a:ea typeface="Noto Sans"/>
                <a:cs typeface="Noto Sans"/>
              </a:rPr>
              <a:t> holds webinars on AI and human-robot interaction.</a:t>
            </a:r>
          </a:p>
          <a:p>
            <a:pPr marL="233680" lvl="2" indent="-233680">
              <a:spcAft>
                <a:spcPts val="300"/>
              </a:spcAft>
            </a:pPr>
            <a:r>
              <a:rPr lang="en-GB" sz="1600" b="1">
                <a:latin typeface="Noto Sans"/>
                <a:ea typeface="Noto Sans"/>
                <a:cs typeface="Noto Sans"/>
              </a:rPr>
              <a:t>Institution of Occupational Safety and Health </a:t>
            </a:r>
            <a:r>
              <a:rPr lang="en-GB" sz="1600">
                <a:latin typeface="Noto Sans"/>
                <a:ea typeface="Noto Sans"/>
                <a:cs typeface="Noto Sans"/>
              </a:rPr>
              <a:t>explores how AI can enhance safety protocols, improve risk management and streamline workplace operations.</a:t>
            </a:r>
          </a:p>
          <a:p>
            <a:pPr marL="233680" lvl="2" indent="-233680">
              <a:spcAft>
                <a:spcPts val="300"/>
              </a:spcAft>
            </a:pPr>
            <a:r>
              <a:rPr lang="en-GB" sz="1600" b="1">
                <a:latin typeface="Noto Sans"/>
                <a:ea typeface="Noto Sans"/>
                <a:cs typeface="Noto Sans"/>
              </a:rPr>
              <a:t>International Organization for Standardization</a:t>
            </a:r>
            <a:r>
              <a:rPr lang="en-GB" sz="1600">
                <a:latin typeface="Noto Sans"/>
                <a:ea typeface="Noto Sans"/>
                <a:cs typeface="Noto Sans"/>
              </a:rPr>
              <a:t> develops standards related to information technology, AI, risk management and for the industrial and service robotics sector.</a:t>
            </a:r>
          </a:p>
          <a:p>
            <a:pPr>
              <a:spcBef>
                <a:spcPts val="1200"/>
              </a:spcBef>
              <a:spcAft>
                <a:spcPts val="300"/>
              </a:spcAft>
            </a:pPr>
            <a:r>
              <a:rPr lang="en-GB">
                <a:latin typeface="Overpass"/>
                <a:ea typeface="Noto Sans"/>
                <a:cs typeface="Noto Sans"/>
              </a:rPr>
              <a:t>International employers’ and workers’ organizations:</a:t>
            </a:r>
          </a:p>
          <a:p>
            <a:pPr marL="233680" lvl="2" indent="-233680">
              <a:spcAft>
                <a:spcPts val="300"/>
              </a:spcAft>
            </a:pPr>
            <a:r>
              <a:rPr lang="en-GB" sz="1600" b="1">
                <a:latin typeface="Noto Sans"/>
                <a:ea typeface="Noto Sans"/>
                <a:cs typeface="Noto Sans"/>
              </a:rPr>
              <a:t>International Organisation of Employers</a:t>
            </a:r>
            <a:r>
              <a:rPr lang="en-GB" sz="1600">
                <a:latin typeface="Noto Sans"/>
                <a:ea typeface="Noto Sans"/>
                <a:cs typeface="Noto Sans"/>
              </a:rPr>
              <a:t> advocates for skills development and the incorporation of OSH in digital implementations. It has published reports on mental health and AI’s workplace impact.</a:t>
            </a:r>
          </a:p>
          <a:p>
            <a:pPr marL="233680" lvl="2" indent="-233680">
              <a:spcAft>
                <a:spcPts val="300"/>
              </a:spcAft>
            </a:pPr>
            <a:r>
              <a:rPr lang="en-GB" sz="1600" b="1">
                <a:latin typeface="Noto Sans"/>
                <a:ea typeface="Noto Sans"/>
                <a:cs typeface="Noto Sans"/>
              </a:rPr>
              <a:t>Global trade unions</a:t>
            </a:r>
            <a:r>
              <a:rPr lang="en-GB" sz="1600">
                <a:latin typeface="Noto Sans"/>
                <a:ea typeface="Noto Sans"/>
                <a:cs typeface="Noto Sans"/>
              </a:rPr>
              <a:t> advocate for stronger regulation of AI and digital surveillance, OSH protections, and collective bargaining for digital platform workers. Unions place a focus on worker participation, the protection of rights and ensuring a just transition to digitalization for workers.</a:t>
            </a:r>
          </a:p>
          <a:p>
            <a:pPr>
              <a:spcBef>
                <a:spcPts val="300"/>
              </a:spcBef>
              <a:spcAft>
                <a:spcPts val="300"/>
              </a:spcAft>
            </a:pPr>
            <a:endParaRPr lang="es-ES"/>
          </a:p>
        </p:txBody>
      </p:sp>
    </p:spTree>
    <p:extLst>
      <p:ext uri="{BB962C8B-B14F-4D97-AF65-F5344CB8AC3E}">
        <p14:creationId xmlns:p14="http://schemas.microsoft.com/office/powerpoint/2010/main" val="2739859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7428-6D91-20AE-BF77-A6E5B4501CDA}"/>
              </a:ext>
            </a:extLst>
          </p:cNvPr>
          <p:cNvSpPr>
            <a:spLocks noGrp="1"/>
          </p:cNvSpPr>
          <p:nvPr>
            <p:ph type="title"/>
          </p:nvPr>
        </p:nvSpPr>
        <p:spPr/>
        <p:txBody>
          <a:bodyPr/>
          <a:lstStyle/>
          <a:p>
            <a:r>
              <a:rPr lang="en-GB">
                <a:solidFill>
                  <a:schemeClr val="tx1"/>
                </a:solidFill>
              </a:rPr>
              <a:t>Regional initiatives to harness OSH through digitalization</a:t>
            </a:r>
            <a:endParaRPr lang="es-ES">
              <a:solidFill>
                <a:schemeClr val="tx1"/>
              </a:solidFill>
            </a:endParaRPr>
          </a:p>
        </p:txBody>
      </p:sp>
      <p:sp>
        <p:nvSpPr>
          <p:cNvPr id="4" name="Content Placeholder 2">
            <a:extLst>
              <a:ext uri="{FF2B5EF4-FFF2-40B4-BE49-F238E27FC236}">
                <a16:creationId xmlns:a16="http://schemas.microsoft.com/office/drawing/2014/main" id="{D9917A6B-B723-E9EE-1E43-A1937931987F}"/>
              </a:ext>
            </a:extLst>
          </p:cNvPr>
          <p:cNvSpPr>
            <a:spLocks noGrp="1"/>
          </p:cNvSpPr>
          <p:nvPr>
            <p:ph idx="1"/>
          </p:nvPr>
        </p:nvSpPr>
        <p:spPr>
          <a:xfrm>
            <a:off x="346635" y="1551255"/>
            <a:ext cx="11522636" cy="4738532"/>
          </a:xfrm>
        </p:spPr>
        <p:txBody>
          <a:bodyPr vert="horz" lIns="0" tIns="0" rIns="0" bIns="0" rtlCol="0" anchor="t">
            <a:noAutofit/>
          </a:bodyPr>
          <a:lstStyle/>
          <a:p>
            <a:pPr>
              <a:spcBef>
                <a:spcPts val="300"/>
              </a:spcBef>
              <a:spcAft>
                <a:spcPts val="300"/>
              </a:spcAft>
            </a:pPr>
            <a:r>
              <a:rPr lang="en-GB">
                <a:latin typeface="Overpass"/>
                <a:ea typeface="Noto Sans"/>
                <a:cs typeface="Noto Sans"/>
              </a:rPr>
              <a:t>EU initiatives:</a:t>
            </a:r>
          </a:p>
          <a:p>
            <a:pPr marL="233680" lvl="2" indent="-233680">
              <a:spcBef>
                <a:spcPts val="1200"/>
              </a:spcBef>
              <a:spcAft>
                <a:spcPts val="300"/>
              </a:spcAft>
            </a:pPr>
            <a:r>
              <a:rPr lang="en-GB" b="1">
                <a:latin typeface="Noto Sans"/>
                <a:ea typeface="Noto Sans"/>
                <a:cs typeface="Noto Sans"/>
              </a:rPr>
              <a:t>Machinery Regulation (EU) 2023/1230 -</a:t>
            </a:r>
            <a:r>
              <a:rPr lang="en-GB">
                <a:latin typeface="Noto Sans"/>
                <a:ea typeface="Noto Sans"/>
                <a:cs typeface="Noto Sans"/>
              </a:rPr>
              <a:t> Strengthens binding health and safety requirements for advanced machinery, robotics, and AI-driven systems.</a:t>
            </a:r>
          </a:p>
          <a:p>
            <a:pPr marL="233680" lvl="2" indent="-233680">
              <a:spcBef>
                <a:spcPts val="1200"/>
              </a:spcBef>
              <a:spcAft>
                <a:spcPts val="300"/>
              </a:spcAft>
            </a:pPr>
            <a:r>
              <a:rPr lang="en-GB" b="1">
                <a:latin typeface="Noto Sans"/>
                <a:ea typeface="Noto Sans"/>
                <a:cs typeface="Noto Sans"/>
              </a:rPr>
              <a:t>AI Regulation (EU) 2024/168941 </a:t>
            </a:r>
            <a:r>
              <a:rPr lang="en-GB">
                <a:latin typeface="Noto Sans"/>
                <a:ea typeface="Noto Sans"/>
                <a:cs typeface="Noto Sans"/>
              </a:rPr>
              <a:t>– Introduces harmonized risk-based rules for AI systems to ensure transparency, human oversight, and minimization of health and safety risks while protecting fundamental rights.</a:t>
            </a:r>
          </a:p>
          <a:p>
            <a:pPr marL="233680" lvl="2" indent="-233680">
              <a:spcBef>
                <a:spcPts val="1200"/>
              </a:spcBef>
              <a:spcAft>
                <a:spcPts val="300"/>
              </a:spcAft>
            </a:pPr>
            <a:r>
              <a:rPr lang="en-GB" b="1">
                <a:latin typeface="Noto Sans"/>
                <a:ea typeface="Noto Sans"/>
                <a:cs typeface="Noto Sans"/>
              </a:rPr>
              <a:t>Directive on Platform Workers (EU) 2024/283142</a:t>
            </a:r>
            <a:r>
              <a:rPr lang="en-GB">
                <a:latin typeface="Noto Sans"/>
                <a:ea typeface="Noto Sans"/>
                <a:cs typeface="Noto Sans"/>
              </a:rPr>
              <a:t> – Improves working conditions and regulates the use of workplace algorithms, mandating human oversight in key decisions, including dismissals.</a:t>
            </a:r>
          </a:p>
          <a:p>
            <a:pPr marL="233680" lvl="2" indent="-233680">
              <a:spcAft>
                <a:spcPts val="300"/>
              </a:spcAft>
            </a:pPr>
            <a:endParaRPr lang="en-GB" b="1"/>
          </a:p>
          <a:p>
            <a:pPr marL="233680" lvl="2" indent="-233680">
              <a:spcAft>
                <a:spcPts val="300"/>
              </a:spcAft>
            </a:pPr>
            <a:r>
              <a:rPr lang="en-GB" b="1">
                <a:latin typeface="Noto Sans"/>
                <a:ea typeface="Noto Sans"/>
                <a:cs typeface="Noto Sans"/>
              </a:rPr>
              <a:t>EU-OSHA Campaign (2023–2025):</a:t>
            </a:r>
            <a:r>
              <a:rPr lang="en-GB">
                <a:latin typeface="Noto Sans"/>
                <a:ea typeface="Noto Sans"/>
                <a:cs typeface="Noto Sans"/>
              </a:rPr>
              <a:t> </a:t>
            </a:r>
            <a:r>
              <a:rPr lang="en-GB" i="1">
                <a:latin typeface="Noto Sans"/>
                <a:ea typeface="Noto Sans"/>
                <a:cs typeface="Noto Sans"/>
              </a:rPr>
              <a:t>“Safe and Healthy Work in the Digital Age”</a:t>
            </a:r>
            <a:r>
              <a:rPr lang="en-GB">
                <a:latin typeface="Noto Sans"/>
                <a:ea typeface="Noto Sans"/>
                <a:cs typeface="Noto Sans"/>
              </a:rPr>
              <a:t> – raises awareness on OSH challenges of digital technologies, knowledge on key risks and opportunities, and stimulates collaboration and knowledge exchange for a safe and productive digital transformation of work.</a:t>
            </a:r>
          </a:p>
          <a:p>
            <a:pPr marL="503555" lvl="4" indent="-251460">
              <a:buFont typeface="Wingdings" panose="05000000000000000000" pitchFamily="2" charset="2"/>
              <a:buChar char="ü"/>
            </a:pPr>
            <a:r>
              <a:rPr lang="en-GB" sz="1600">
                <a:latin typeface="Noto Sans"/>
                <a:ea typeface="Noto Sans"/>
                <a:cs typeface="Noto Sans"/>
              </a:rPr>
              <a:t>Focus Areas: Digital </a:t>
            </a:r>
            <a:r>
              <a:rPr lang="en-GB">
                <a:latin typeface="Noto Sans"/>
                <a:ea typeface="Noto Sans"/>
                <a:cs typeface="Noto Sans"/>
              </a:rPr>
              <a:t>platform work</a:t>
            </a:r>
            <a:r>
              <a:rPr lang="en-GB" sz="1600">
                <a:latin typeface="Noto Sans"/>
                <a:ea typeface="Noto Sans"/>
                <a:cs typeface="Noto Sans"/>
              </a:rPr>
              <a:t>, advanced robotics &amp; AI, remote &amp; hybrid work, smart </a:t>
            </a:r>
            <a:r>
              <a:rPr lang="en-GB">
                <a:latin typeface="Noto Sans"/>
                <a:ea typeface="Noto Sans"/>
                <a:cs typeface="Noto Sans"/>
              </a:rPr>
              <a:t>digital systems</a:t>
            </a:r>
            <a:r>
              <a:rPr lang="en-GB" sz="1600">
                <a:latin typeface="Noto Sans"/>
                <a:ea typeface="Noto Sans"/>
                <a:cs typeface="Noto Sans"/>
              </a:rPr>
              <a:t>, </a:t>
            </a:r>
            <a:r>
              <a:rPr lang="en-GB">
                <a:latin typeface="Noto Sans"/>
                <a:ea typeface="Noto Sans"/>
                <a:cs typeface="Noto Sans"/>
              </a:rPr>
              <a:t>and worker</a:t>
            </a:r>
            <a:r>
              <a:rPr lang="en-GB" sz="1600">
                <a:latin typeface="Noto Sans"/>
                <a:ea typeface="Noto Sans"/>
                <a:cs typeface="Noto Sans"/>
              </a:rPr>
              <a:t> management through AI</a:t>
            </a:r>
            <a:r>
              <a:rPr lang="en-GB">
                <a:latin typeface="Noto Sans"/>
                <a:ea typeface="Noto Sans"/>
                <a:cs typeface="Noto Sans"/>
              </a:rPr>
              <a:t>.</a:t>
            </a:r>
            <a:endParaRPr lang="en-GB" sz="1600">
              <a:latin typeface="Noto Sans"/>
              <a:ea typeface="Noto Sans"/>
              <a:cs typeface="Noto Sans"/>
            </a:endParaRPr>
          </a:p>
          <a:p>
            <a:pPr>
              <a:spcBef>
                <a:spcPts val="300"/>
              </a:spcBef>
              <a:spcAft>
                <a:spcPts val="300"/>
              </a:spcAft>
            </a:pPr>
            <a:endParaRPr lang="es-ES"/>
          </a:p>
        </p:txBody>
      </p:sp>
    </p:spTree>
    <p:extLst>
      <p:ext uri="{BB962C8B-B14F-4D97-AF65-F5344CB8AC3E}">
        <p14:creationId xmlns:p14="http://schemas.microsoft.com/office/powerpoint/2010/main" val="193895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B0C15-6C40-EDB5-CC35-EF34F5F1A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C8F2E-5E43-C393-0C28-87C1C78821A6}"/>
              </a:ext>
            </a:extLst>
          </p:cNvPr>
          <p:cNvSpPr>
            <a:spLocks noGrp="1"/>
          </p:cNvSpPr>
          <p:nvPr>
            <p:ph type="title"/>
          </p:nvPr>
        </p:nvSpPr>
        <p:spPr/>
        <p:txBody>
          <a:bodyPr/>
          <a:lstStyle/>
          <a:p>
            <a:r>
              <a:rPr lang="en-GB">
                <a:solidFill>
                  <a:schemeClr val="tx1"/>
                </a:solidFill>
              </a:rPr>
              <a:t>Regional initiatives to harness OSH through digitalization</a:t>
            </a:r>
            <a:endParaRPr lang="es-ES">
              <a:solidFill>
                <a:schemeClr val="tx1"/>
              </a:solidFill>
            </a:endParaRPr>
          </a:p>
        </p:txBody>
      </p:sp>
      <p:sp>
        <p:nvSpPr>
          <p:cNvPr id="8" name="Content Placeholder 2">
            <a:extLst>
              <a:ext uri="{FF2B5EF4-FFF2-40B4-BE49-F238E27FC236}">
                <a16:creationId xmlns:a16="http://schemas.microsoft.com/office/drawing/2014/main" id="{690DC5E7-086C-5E9F-50BC-6FB3F0FC6481}"/>
              </a:ext>
            </a:extLst>
          </p:cNvPr>
          <p:cNvSpPr>
            <a:spLocks noGrp="1"/>
          </p:cNvSpPr>
          <p:nvPr>
            <p:ph idx="1"/>
          </p:nvPr>
        </p:nvSpPr>
        <p:spPr>
          <a:xfrm>
            <a:off x="346635" y="1551255"/>
            <a:ext cx="11522636" cy="4738532"/>
          </a:xfrm>
        </p:spPr>
        <p:txBody>
          <a:bodyPr vert="horz" lIns="0" tIns="0" rIns="0" bIns="0" rtlCol="0" anchor="t">
            <a:noAutofit/>
          </a:bodyPr>
          <a:lstStyle/>
          <a:p>
            <a:pPr>
              <a:spcBef>
                <a:spcPts val="300"/>
              </a:spcBef>
              <a:spcAft>
                <a:spcPts val="300"/>
              </a:spcAft>
            </a:pPr>
            <a:r>
              <a:rPr lang="en-GB">
                <a:latin typeface="Overpass"/>
                <a:ea typeface="Noto Sans"/>
                <a:cs typeface="Noto Sans"/>
              </a:rPr>
              <a:t>Other regions: </a:t>
            </a:r>
          </a:p>
          <a:p>
            <a:pPr marL="233680" lvl="2" indent="-233680">
              <a:spcAft>
                <a:spcPts val="300"/>
              </a:spcAft>
            </a:pPr>
            <a:r>
              <a:rPr lang="en-GB" sz="1600" b="1">
                <a:latin typeface="Noto Sans"/>
                <a:ea typeface="Noto Sans"/>
                <a:cs typeface="Noto Sans"/>
              </a:rPr>
              <a:t>African Union: </a:t>
            </a:r>
            <a:r>
              <a:rPr lang="en-GB" sz="1600">
                <a:latin typeface="Noto Sans"/>
                <a:ea typeface="Noto Sans"/>
                <a:cs typeface="Noto Sans"/>
              </a:rPr>
              <a:t>“Digital Transformation Strategy 2020-2030” focuses on workforce digital skills, cybersecurity and ethical AI use.</a:t>
            </a:r>
          </a:p>
          <a:p>
            <a:pPr marL="233680" lvl="2" indent="-233680">
              <a:spcAft>
                <a:spcPts val="300"/>
              </a:spcAft>
            </a:pPr>
            <a:r>
              <a:rPr lang="en-GB" sz="1600" b="1">
                <a:latin typeface="Noto Sans"/>
                <a:ea typeface="Noto Sans"/>
                <a:cs typeface="Noto Sans"/>
              </a:rPr>
              <a:t>ASEAN:</a:t>
            </a:r>
            <a:r>
              <a:rPr lang="en-GB" sz="1600">
                <a:latin typeface="Noto Sans"/>
                <a:ea typeface="Noto Sans"/>
                <a:cs typeface="Noto Sans"/>
              </a:rPr>
              <a:t> “Digital Integration Framework Action Plan 2019-2025” guides States in the safe adoption of technologies across sectors.</a:t>
            </a:r>
          </a:p>
          <a:p>
            <a:pPr>
              <a:spcBef>
                <a:spcPts val="1200"/>
              </a:spcBef>
              <a:spcAft>
                <a:spcPts val="300"/>
              </a:spcAft>
            </a:pPr>
            <a:r>
              <a:rPr lang="en-GB">
                <a:latin typeface="Overpass"/>
                <a:ea typeface="Noto Sans"/>
                <a:cs typeface="Noto Sans"/>
              </a:rPr>
              <a:t>Regional employers &amp; trade unions: </a:t>
            </a:r>
          </a:p>
          <a:p>
            <a:pPr marL="233680" lvl="2" indent="-233680">
              <a:spcAft>
                <a:spcPts val="300"/>
              </a:spcAft>
            </a:pPr>
            <a:r>
              <a:rPr lang="en-GB" sz="1600" b="1">
                <a:latin typeface="Noto Sans"/>
                <a:ea typeface="Noto Sans"/>
                <a:cs typeface="Noto Sans"/>
              </a:rPr>
              <a:t>ASEAN Confederation of Employers:</a:t>
            </a:r>
            <a:r>
              <a:rPr lang="en-GB" sz="1600">
                <a:latin typeface="Noto Sans"/>
                <a:ea typeface="Noto Sans"/>
                <a:cs typeface="Noto Sans"/>
              </a:rPr>
              <a:t> Promotes responsible workplace AI, providing resources on managing risks, such as data biases, privacy concerns and job losses.</a:t>
            </a:r>
          </a:p>
          <a:p>
            <a:pPr marL="233680" lvl="2" indent="-233680">
              <a:spcAft>
                <a:spcPts val="300"/>
              </a:spcAft>
            </a:pPr>
            <a:r>
              <a:rPr lang="en-GB" sz="1600" b="1" err="1">
                <a:latin typeface="Noto Sans"/>
                <a:ea typeface="Noto Sans"/>
                <a:cs typeface="Noto Sans"/>
              </a:rPr>
              <a:t>BusinessEurope</a:t>
            </a:r>
            <a:r>
              <a:rPr lang="en-GB" sz="1600" b="1">
                <a:latin typeface="Noto Sans"/>
                <a:ea typeface="Noto Sans"/>
                <a:cs typeface="Noto Sans"/>
              </a:rPr>
              <a:t>:</a:t>
            </a:r>
            <a:r>
              <a:rPr lang="en-GB" sz="1600">
                <a:latin typeface="Noto Sans"/>
                <a:ea typeface="Noto Sans"/>
                <a:cs typeface="Noto Sans"/>
              </a:rPr>
              <a:t> Advocates for skill development and training, mental health protections linked to remote work and automation and explore ways to foster trust in AI-driven systems.</a:t>
            </a:r>
          </a:p>
          <a:p>
            <a:pPr marL="233680" lvl="2" indent="-233680">
              <a:spcAft>
                <a:spcPts val="300"/>
              </a:spcAft>
            </a:pPr>
            <a:r>
              <a:rPr lang="en-GB" sz="1600" b="1">
                <a:latin typeface="Noto Sans"/>
                <a:ea typeface="Noto Sans"/>
                <a:cs typeface="Noto Sans"/>
              </a:rPr>
              <a:t>Trade Union Confederation of the Americas:</a:t>
            </a:r>
            <a:r>
              <a:rPr lang="en-GB" sz="1600">
                <a:latin typeface="Noto Sans"/>
                <a:ea typeface="Noto Sans"/>
                <a:cs typeface="Noto Sans"/>
              </a:rPr>
              <a:t> Produced a 2022 report advocating for smart regulation, social dialogue, and government action for achieving algorithmic management systems that improve working hours, rights, and working conditions.</a:t>
            </a:r>
          </a:p>
          <a:p>
            <a:pPr marL="233680" lvl="2" indent="-233680">
              <a:spcAft>
                <a:spcPts val="300"/>
              </a:spcAft>
            </a:pPr>
            <a:r>
              <a:rPr lang="en-GB" sz="1600" b="1">
                <a:latin typeface="Noto Sans"/>
                <a:ea typeface="Noto Sans"/>
                <a:cs typeface="Noto Sans"/>
              </a:rPr>
              <a:t>Public Services International:</a:t>
            </a:r>
            <a:r>
              <a:rPr lang="en-GB" sz="1600">
                <a:latin typeface="Noto Sans"/>
                <a:ea typeface="Noto Sans"/>
                <a:cs typeface="Noto Sans"/>
              </a:rPr>
              <a:t> Launched in 2021 “Our Digital Future”, a 3-year capacity building project to equip public service unions in Africa and MENA region with knowledge on digital technologies and data rights, aiming to promote safe practices.</a:t>
            </a:r>
          </a:p>
          <a:p>
            <a:pPr>
              <a:spcBef>
                <a:spcPts val="300"/>
              </a:spcBef>
              <a:spcAft>
                <a:spcPts val="300"/>
              </a:spcAft>
            </a:pPr>
            <a:endParaRPr lang="es-ES"/>
          </a:p>
        </p:txBody>
      </p:sp>
    </p:spTree>
    <p:extLst>
      <p:ext uri="{BB962C8B-B14F-4D97-AF65-F5344CB8AC3E}">
        <p14:creationId xmlns:p14="http://schemas.microsoft.com/office/powerpoint/2010/main" val="3135373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5017-A2D7-5F9A-45A3-5CCECF16C188}"/>
              </a:ext>
            </a:extLst>
          </p:cNvPr>
          <p:cNvSpPr>
            <a:spLocks noGrp="1"/>
          </p:cNvSpPr>
          <p:nvPr>
            <p:ph type="title"/>
          </p:nvPr>
        </p:nvSpPr>
        <p:spPr/>
        <p:txBody>
          <a:bodyPr/>
          <a:lstStyle/>
          <a:p>
            <a:r>
              <a:rPr lang="en-GB">
                <a:latin typeface="Overpass"/>
              </a:rPr>
              <a:t>National frameworks governing OSH and digitalization</a:t>
            </a:r>
            <a:endParaRPr lang="en-US">
              <a:latin typeface="Overpass"/>
            </a:endParaRPr>
          </a:p>
          <a:p>
            <a:endParaRPr lang="en-GB"/>
          </a:p>
        </p:txBody>
      </p:sp>
      <p:sp>
        <p:nvSpPr>
          <p:cNvPr id="3" name="Content Placeholder 2">
            <a:extLst>
              <a:ext uri="{FF2B5EF4-FFF2-40B4-BE49-F238E27FC236}">
                <a16:creationId xmlns:a16="http://schemas.microsoft.com/office/drawing/2014/main" id="{C3A78B97-52B8-728D-1678-11294D8A64CA}"/>
              </a:ext>
            </a:extLst>
          </p:cNvPr>
          <p:cNvSpPr>
            <a:spLocks noGrp="1"/>
          </p:cNvSpPr>
          <p:nvPr>
            <p:ph sz="half" idx="1"/>
          </p:nvPr>
        </p:nvSpPr>
        <p:spPr>
          <a:xfrm>
            <a:off x="341718" y="1551254"/>
            <a:ext cx="11036949" cy="4542804"/>
          </a:xfrm>
        </p:spPr>
        <p:txBody>
          <a:bodyPr vert="horz" lIns="0" tIns="0" rIns="0" bIns="0" rtlCol="0" anchor="t">
            <a:noAutofit/>
          </a:bodyPr>
          <a:lstStyle/>
          <a:p>
            <a:pPr marL="233680" lvl="2" indent="-233680">
              <a:buClr>
                <a:srgbClr val="8CE164"/>
              </a:buClr>
              <a:buFont typeface="Wingdings 3"/>
              <a:buChar char=""/>
            </a:pPr>
            <a:r>
              <a:rPr lang="en-GB" sz="2000">
                <a:solidFill>
                  <a:srgbClr val="230050"/>
                </a:solidFill>
                <a:latin typeface="Noto Sans"/>
                <a:ea typeface="Noto Sans"/>
                <a:cs typeface="Noto Sans"/>
              </a:rPr>
              <a:t>Some countries are incorporating provisions related to the risks of digital technologies into their national OSH policies and strategies, acknowledging the need to protect workers and businesses from these evolving challenges and defining actions to be implemented in the coming years.</a:t>
            </a:r>
            <a:endParaRPr lang="en-US" sz="2000">
              <a:solidFill>
                <a:srgbClr val="230050"/>
              </a:solidFill>
            </a:endParaRPr>
          </a:p>
          <a:p>
            <a:pPr marL="503555" lvl="4" indent="-251460">
              <a:spcBef>
                <a:spcPts val="600"/>
              </a:spcBef>
              <a:spcAft>
                <a:spcPts val="600"/>
              </a:spcAft>
              <a:buClr>
                <a:srgbClr val="FA3C4B"/>
              </a:buClr>
              <a:buFont typeface="Wingdings,Sans-Serif"/>
              <a:buChar char="ü"/>
            </a:pPr>
            <a:r>
              <a:rPr lang="en-GB" sz="1600" b="1">
                <a:solidFill>
                  <a:srgbClr val="2C1B4D"/>
                </a:solidFill>
                <a:latin typeface="Noto Sans"/>
                <a:ea typeface="Noto Sans"/>
                <a:cs typeface="Noto Sans"/>
              </a:rPr>
              <a:t>Argentina -</a:t>
            </a:r>
            <a:r>
              <a:rPr lang="en-GB" sz="1600" i="1">
                <a:solidFill>
                  <a:srgbClr val="2C1B4D"/>
                </a:solidFill>
                <a:latin typeface="Noto Sans"/>
                <a:ea typeface="Noto Sans"/>
                <a:cs typeface="Noto Sans"/>
              </a:rPr>
              <a:t> Prevention 4.0 (2022):</a:t>
            </a:r>
            <a:r>
              <a:rPr lang="en-GB" sz="1600">
                <a:solidFill>
                  <a:srgbClr val="2C1B4D"/>
                </a:solidFill>
                <a:latin typeface="Noto Sans"/>
                <a:ea typeface="Noto Sans"/>
                <a:cs typeface="Noto Sans"/>
              </a:rPr>
              <a:t> </a:t>
            </a:r>
            <a:r>
              <a:rPr lang="en-GB" sz="1600" b="0">
                <a:solidFill>
                  <a:srgbClr val="2C1B4D"/>
                </a:solidFill>
                <a:latin typeface="Noto Sans"/>
                <a:ea typeface="Noto Sans"/>
                <a:cs typeface="Noto Sans"/>
              </a:rPr>
              <a:t>Uses</a:t>
            </a:r>
            <a:r>
              <a:rPr lang="en-GB" sz="1600">
                <a:solidFill>
                  <a:srgbClr val="2C1B4D"/>
                </a:solidFill>
                <a:latin typeface="Noto Sans"/>
                <a:ea typeface="Noto Sans"/>
                <a:cs typeface="Noto Sans"/>
              </a:rPr>
              <a:t> </a:t>
            </a:r>
            <a:r>
              <a:rPr lang="en-GB" sz="1600" b="0">
                <a:solidFill>
                  <a:srgbClr val="2C1B4D"/>
                </a:solidFill>
                <a:latin typeface="Noto Sans"/>
                <a:ea typeface="Noto Sans"/>
                <a:cs typeface="Noto Sans"/>
              </a:rPr>
              <a:t>digital tools for workplace inspections, safety training, and equipment provisions, strengthening risk management.</a:t>
            </a:r>
            <a:endParaRPr lang="en-GB">
              <a:solidFill>
                <a:srgbClr val="230050"/>
              </a:solidFill>
              <a:latin typeface="Noto Sans"/>
              <a:ea typeface="Noto Sans"/>
              <a:cs typeface="Noto Sans"/>
            </a:endParaRPr>
          </a:p>
          <a:p>
            <a:pPr marL="503555" lvl="4" indent="-251460">
              <a:spcBef>
                <a:spcPts val="600"/>
              </a:spcBef>
              <a:spcAft>
                <a:spcPts val="600"/>
              </a:spcAft>
              <a:buClr>
                <a:srgbClr val="FA3C4B"/>
              </a:buClr>
              <a:buFont typeface="Wingdings,Sans-Serif"/>
              <a:buChar char="ü"/>
            </a:pPr>
            <a:r>
              <a:rPr lang="en-GB" sz="1600" b="1">
                <a:solidFill>
                  <a:srgbClr val="2C1B4D"/>
                </a:solidFill>
                <a:latin typeface="Noto Sans"/>
                <a:ea typeface="Noto Sans"/>
                <a:cs typeface="Noto Sans"/>
              </a:rPr>
              <a:t>Finland - </a:t>
            </a:r>
            <a:r>
              <a:rPr lang="en-GB" sz="1600" i="1">
                <a:solidFill>
                  <a:srgbClr val="2C1B4D"/>
                </a:solidFill>
                <a:latin typeface="Noto Sans"/>
                <a:ea typeface="Noto Sans"/>
                <a:cs typeface="Noto Sans"/>
              </a:rPr>
              <a:t>Work Environment Policy (2024-2030):</a:t>
            </a:r>
            <a:r>
              <a:rPr lang="en-GB" sz="1600">
                <a:solidFill>
                  <a:srgbClr val="2C1B4D"/>
                </a:solidFill>
                <a:latin typeface="Noto Sans"/>
                <a:ea typeface="Noto Sans"/>
                <a:cs typeface="Noto Sans"/>
              </a:rPr>
              <a:t> </a:t>
            </a:r>
            <a:r>
              <a:rPr lang="en-GB" sz="1600" b="0">
                <a:solidFill>
                  <a:srgbClr val="2C1B4D"/>
                </a:solidFill>
                <a:latin typeface="Noto Sans"/>
                <a:ea typeface="Noto Sans"/>
                <a:cs typeface="Noto Sans"/>
              </a:rPr>
              <a:t>Calls to identify, prevent and minimize emerging risks introduced by digitalization, including robotics, AI and automation.</a:t>
            </a:r>
            <a:endParaRPr lang="en-GB" b="1">
              <a:solidFill>
                <a:srgbClr val="FA3C4B"/>
              </a:solidFill>
              <a:latin typeface="Noto Sans"/>
              <a:ea typeface="Noto Sans"/>
              <a:cs typeface="Noto Sans"/>
            </a:endParaRPr>
          </a:p>
          <a:p>
            <a:pPr marL="503555" lvl="4" indent="-251460">
              <a:spcBef>
                <a:spcPts val="600"/>
              </a:spcBef>
              <a:spcAft>
                <a:spcPts val="600"/>
              </a:spcAft>
              <a:buClr>
                <a:srgbClr val="FA3C4B"/>
              </a:buClr>
              <a:buFont typeface="Wingdings,Sans-Serif"/>
              <a:buChar char="ü"/>
            </a:pPr>
            <a:r>
              <a:rPr lang="en-GB" sz="1600" b="1">
                <a:solidFill>
                  <a:srgbClr val="2C1B4D"/>
                </a:solidFill>
                <a:latin typeface="Noto Sans"/>
                <a:ea typeface="Noto Sans"/>
                <a:cs typeface="Noto Sans"/>
              </a:rPr>
              <a:t>Guyana - </a:t>
            </a:r>
            <a:r>
              <a:rPr lang="en-GB" sz="1600" i="1">
                <a:solidFill>
                  <a:srgbClr val="2C1B4D"/>
                </a:solidFill>
                <a:latin typeface="Noto Sans"/>
                <a:ea typeface="Noto Sans"/>
                <a:cs typeface="Noto Sans"/>
              </a:rPr>
              <a:t>OSH Policy (2018):</a:t>
            </a:r>
            <a:r>
              <a:rPr lang="en-GB" sz="1600" b="1">
                <a:solidFill>
                  <a:srgbClr val="2C1B4D"/>
                </a:solidFill>
                <a:latin typeface="Noto Sans"/>
                <a:ea typeface="Noto Sans"/>
                <a:cs typeface="Noto Sans"/>
              </a:rPr>
              <a:t> </a:t>
            </a:r>
            <a:r>
              <a:rPr lang="en-GB" sz="1600" b="0">
                <a:solidFill>
                  <a:srgbClr val="2C1B4D"/>
                </a:solidFill>
                <a:latin typeface="Noto Sans"/>
                <a:ea typeface="Noto Sans"/>
                <a:cs typeface="Noto Sans"/>
              </a:rPr>
              <a:t>Advocates for the use of modern technology and systems while taking into account their impact.</a:t>
            </a:r>
            <a:endParaRPr lang="en-GB">
              <a:solidFill>
                <a:srgbClr val="230050"/>
              </a:solidFill>
              <a:latin typeface="Noto Sans"/>
              <a:ea typeface="Noto Sans"/>
              <a:cs typeface="Noto Sans"/>
            </a:endParaRPr>
          </a:p>
          <a:p>
            <a:pPr marL="503555" lvl="4" indent="-251460">
              <a:spcBef>
                <a:spcPts val="600"/>
              </a:spcBef>
              <a:spcAft>
                <a:spcPts val="600"/>
              </a:spcAft>
              <a:buClr>
                <a:srgbClr val="FA3C4B"/>
              </a:buClr>
              <a:buFont typeface="Wingdings,Sans-Serif"/>
              <a:buChar char="ü"/>
            </a:pPr>
            <a:r>
              <a:rPr lang="en-GB" sz="1600" b="1">
                <a:solidFill>
                  <a:srgbClr val="2C1B4D"/>
                </a:solidFill>
                <a:latin typeface="Noto Sans"/>
                <a:ea typeface="Noto Sans"/>
                <a:cs typeface="Noto Sans"/>
              </a:rPr>
              <a:t>India - </a:t>
            </a:r>
            <a:r>
              <a:rPr lang="en-GB" sz="1600" i="1">
                <a:solidFill>
                  <a:srgbClr val="2C1B4D"/>
                </a:solidFill>
                <a:latin typeface="Noto Sans"/>
                <a:ea typeface="Noto Sans"/>
                <a:cs typeface="Noto Sans"/>
              </a:rPr>
              <a:t>OSH &amp; Environment Policy (2023):</a:t>
            </a:r>
            <a:r>
              <a:rPr lang="en-GB" sz="1600">
                <a:solidFill>
                  <a:srgbClr val="2C1B4D"/>
                </a:solidFill>
                <a:latin typeface="Noto Sans"/>
                <a:ea typeface="Noto Sans"/>
                <a:cs typeface="Noto Sans"/>
              </a:rPr>
              <a:t> </a:t>
            </a:r>
            <a:r>
              <a:rPr lang="en-GB" sz="1600" b="0">
                <a:solidFill>
                  <a:srgbClr val="2C1B4D"/>
                </a:solidFill>
                <a:latin typeface="Noto Sans"/>
                <a:ea typeface="Noto Sans"/>
                <a:cs typeface="Noto Sans"/>
              </a:rPr>
              <a:t>Recognizes emerging risks while promoting implementation of computer-aided risk assessment tools to improve risk management.</a:t>
            </a:r>
            <a:endParaRPr lang="en-GB" b="1">
              <a:solidFill>
                <a:srgbClr val="FA3C4B"/>
              </a:solidFill>
              <a:latin typeface="Noto Sans"/>
              <a:ea typeface="Noto Sans"/>
              <a:cs typeface="Noto Sans"/>
            </a:endParaRPr>
          </a:p>
          <a:p>
            <a:pPr marL="503555" lvl="4" indent="-251460">
              <a:spcBef>
                <a:spcPts val="600"/>
              </a:spcBef>
              <a:spcAft>
                <a:spcPts val="600"/>
              </a:spcAft>
              <a:buClr>
                <a:srgbClr val="FA3C4B"/>
              </a:buClr>
              <a:buFont typeface="Wingdings,Sans-Serif"/>
              <a:buChar char="ü"/>
            </a:pPr>
            <a:r>
              <a:rPr lang="en-GB" sz="1600" b="1">
                <a:solidFill>
                  <a:srgbClr val="2C1B4D"/>
                </a:solidFill>
                <a:latin typeface="Noto Sans"/>
                <a:ea typeface="Noto Sans"/>
                <a:cs typeface="Noto Sans"/>
              </a:rPr>
              <a:t>Uruguay - </a:t>
            </a:r>
            <a:r>
              <a:rPr lang="en-GB" sz="1600" i="1">
                <a:solidFill>
                  <a:srgbClr val="2C1B4D"/>
                </a:solidFill>
                <a:latin typeface="Noto Sans"/>
                <a:ea typeface="Noto Sans"/>
                <a:cs typeface="Noto Sans"/>
              </a:rPr>
              <a:t>OSH Policy (2024): </a:t>
            </a:r>
            <a:r>
              <a:rPr lang="en-GB" sz="1600" b="0">
                <a:solidFill>
                  <a:srgbClr val="2C1B4D"/>
                </a:solidFill>
                <a:latin typeface="Noto Sans"/>
                <a:ea typeface="Noto Sans"/>
                <a:cs typeface="Noto Sans"/>
              </a:rPr>
              <a:t>Aims for the update of regulations to reflect new technologies and the changing world of work. </a:t>
            </a:r>
            <a:endParaRPr lang="en-GB" b="1">
              <a:solidFill>
                <a:srgbClr val="FA3C4B"/>
              </a:solidFill>
              <a:latin typeface="Noto Sans"/>
              <a:ea typeface="Noto Sans"/>
              <a:cs typeface="Noto Sans"/>
            </a:endParaRPr>
          </a:p>
          <a:p>
            <a:endParaRPr lang="en-GB"/>
          </a:p>
        </p:txBody>
      </p:sp>
    </p:spTree>
    <p:extLst>
      <p:ext uri="{BB962C8B-B14F-4D97-AF65-F5344CB8AC3E}">
        <p14:creationId xmlns:p14="http://schemas.microsoft.com/office/powerpoint/2010/main" val="58222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020C1-83CD-25E7-F73B-67E85867A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1C6A3E-82D0-9DB8-1399-C1A8444C80D9}"/>
              </a:ext>
            </a:extLst>
          </p:cNvPr>
          <p:cNvSpPr>
            <a:spLocks noGrp="1"/>
          </p:cNvSpPr>
          <p:nvPr>
            <p:ph type="title"/>
          </p:nvPr>
        </p:nvSpPr>
        <p:spPr/>
        <p:txBody>
          <a:bodyPr/>
          <a:lstStyle/>
          <a:p>
            <a:r>
              <a:rPr lang="en-GB"/>
              <a:t>Regulatory framework addressing potential risks arising from new technologies</a:t>
            </a:r>
          </a:p>
        </p:txBody>
      </p:sp>
      <p:sp>
        <p:nvSpPr>
          <p:cNvPr id="3" name="Content Placeholder 2">
            <a:extLst>
              <a:ext uri="{FF2B5EF4-FFF2-40B4-BE49-F238E27FC236}">
                <a16:creationId xmlns:a16="http://schemas.microsoft.com/office/drawing/2014/main" id="{1A585AF0-7168-22F5-DC44-2123B576A978}"/>
              </a:ext>
            </a:extLst>
          </p:cNvPr>
          <p:cNvSpPr>
            <a:spLocks noGrp="1"/>
          </p:cNvSpPr>
          <p:nvPr>
            <p:ph sz="half" idx="1"/>
          </p:nvPr>
        </p:nvSpPr>
        <p:spPr>
          <a:xfrm>
            <a:off x="341718" y="2663116"/>
            <a:ext cx="5449481" cy="3587009"/>
          </a:xfrm>
        </p:spPr>
        <p:txBody>
          <a:bodyPr vert="horz" lIns="0" tIns="0" rIns="0" bIns="0" rtlCol="0" anchor="t">
            <a:noAutofit/>
          </a:bodyPr>
          <a:lstStyle/>
          <a:p>
            <a:pPr marL="233680" lvl="2" indent="-233680"/>
            <a:r>
              <a:rPr lang="en-GB" sz="2000" b="1">
                <a:latin typeface="Noto Sans"/>
                <a:ea typeface="Noto Sans"/>
                <a:cs typeface="Noto Sans"/>
              </a:rPr>
              <a:t>Automation and advanced robotics:</a:t>
            </a:r>
            <a:endParaRPr lang="en-US" sz="2000">
              <a:latin typeface="Noto Sans"/>
              <a:ea typeface="Noto Sans"/>
              <a:cs typeface="Noto Sans"/>
            </a:endParaRPr>
          </a:p>
          <a:p>
            <a:pPr marL="503555" lvl="4" indent="-251460">
              <a:buFont typeface="Wingdings" panose="05000000000000000000" pitchFamily="2" charset="2"/>
              <a:buChar char="ü"/>
            </a:pPr>
            <a:r>
              <a:rPr lang="en-GB" b="1">
                <a:latin typeface="Noto Sans"/>
                <a:ea typeface="Noto Sans"/>
                <a:cs typeface="Noto Sans"/>
              </a:rPr>
              <a:t>Argentina (Resolution 69/2024):</a:t>
            </a:r>
            <a:r>
              <a:rPr lang="en-GB">
                <a:latin typeface="Noto Sans"/>
                <a:ea typeface="Noto Sans"/>
                <a:cs typeface="Noto Sans"/>
              </a:rPr>
              <a:t> Modernizes workplace risk prevention via digital tools, empowering departments to set implementation guidelines for technology-driven safety measures.</a:t>
            </a:r>
          </a:p>
          <a:p>
            <a:pPr marL="503555" lvl="4" indent="-251460">
              <a:buFont typeface="Wingdings" panose="05000000000000000000" pitchFamily="2" charset="2"/>
              <a:buChar char="ü"/>
            </a:pPr>
            <a:r>
              <a:rPr lang="en-GB" b="1">
                <a:latin typeface="Noto Sans"/>
                <a:ea typeface="Noto Sans"/>
                <a:cs typeface="Noto Sans"/>
              </a:rPr>
              <a:t>France (Digital Labour Code):</a:t>
            </a:r>
            <a:r>
              <a:rPr lang="en-GB">
                <a:latin typeface="Noto Sans"/>
                <a:ea typeface="Noto Sans"/>
                <a:cs typeface="Noto Sans"/>
              </a:rPr>
              <a:t> Incorporates rules on robot-assisted work to minimize risks in human-robot collaboration, ensuring safety while addressing ethical concerns.</a:t>
            </a:r>
          </a:p>
          <a:p>
            <a:pPr marL="503555" lvl="4" indent="-251460">
              <a:buFont typeface="Wingdings" panose="05000000000000000000" pitchFamily="2" charset="2"/>
              <a:buChar char="ü"/>
            </a:pPr>
            <a:r>
              <a:rPr lang="en-GB" b="1">
                <a:latin typeface="Noto Sans"/>
                <a:ea typeface="Noto Sans"/>
                <a:cs typeface="Noto Sans"/>
              </a:rPr>
              <a:t>Germany (DGUV Standards 100-500, 2024):</a:t>
            </a:r>
            <a:r>
              <a:rPr lang="en-GB">
                <a:latin typeface="Noto Sans"/>
                <a:ea typeface="Noto Sans"/>
                <a:cs typeface="Noto Sans"/>
              </a:rPr>
              <a:t> Sets mandatory requirements for employers using industrial robotics, ensuring risk assessments and safety measures are in place.</a:t>
            </a:r>
          </a:p>
          <a:p>
            <a:endParaRPr lang="es-ES"/>
          </a:p>
        </p:txBody>
      </p:sp>
      <p:sp>
        <p:nvSpPr>
          <p:cNvPr id="4" name="Content Placeholder 3">
            <a:extLst>
              <a:ext uri="{FF2B5EF4-FFF2-40B4-BE49-F238E27FC236}">
                <a16:creationId xmlns:a16="http://schemas.microsoft.com/office/drawing/2014/main" id="{BF25A11B-6C46-5926-BF85-597315035C54}"/>
              </a:ext>
            </a:extLst>
          </p:cNvPr>
          <p:cNvSpPr>
            <a:spLocks noGrp="1"/>
          </p:cNvSpPr>
          <p:nvPr>
            <p:ph sz="half" idx="2"/>
          </p:nvPr>
        </p:nvSpPr>
        <p:spPr>
          <a:xfrm>
            <a:off x="6096000" y="2658637"/>
            <a:ext cx="5754282" cy="3559402"/>
          </a:xfrm>
        </p:spPr>
        <p:txBody>
          <a:bodyPr vert="horz" lIns="0" tIns="0" rIns="0" bIns="0" rtlCol="0" anchor="t">
            <a:noAutofit/>
          </a:bodyPr>
          <a:lstStyle/>
          <a:p>
            <a:pPr marL="233680" lvl="2" indent="-233680">
              <a:spcBef>
                <a:spcPts val="1200"/>
              </a:spcBef>
            </a:pPr>
            <a:r>
              <a:rPr lang="en-GB" sz="2000" b="1">
                <a:latin typeface="Noto Sans"/>
                <a:ea typeface="Noto Sans"/>
                <a:cs typeface="Noto Sans"/>
              </a:rPr>
              <a:t>Right to disconnect:</a:t>
            </a:r>
            <a:endParaRPr lang="en-US" sz="2000">
              <a:latin typeface="Noto Sans"/>
              <a:ea typeface="Noto Sans"/>
              <a:cs typeface="Noto Sans"/>
            </a:endParaRPr>
          </a:p>
          <a:p>
            <a:pPr marL="503555" lvl="4" indent="-251460">
              <a:buFont typeface="Wingdings" panose="05000000000000000000" pitchFamily="2" charset="2"/>
              <a:buChar char="ü"/>
            </a:pPr>
            <a:r>
              <a:rPr lang="en-GB">
                <a:latin typeface="Noto Sans"/>
                <a:ea typeface="Noto Sans"/>
                <a:cs typeface="Noto Sans"/>
              </a:rPr>
              <a:t>Enacted in Luxembourg (2023) and multiple countries (France, Canada, Germany, etc.) to reduce burnout and digital surveillance.</a:t>
            </a:r>
          </a:p>
          <a:p>
            <a:pPr marL="503555" lvl="4" indent="-251460">
              <a:buFont typeface="Wingdings" panose="05000000000000000000" pitchFamily="2" charset="2"/>
              <a:buChar char="ü"/>
            </a:pPr>
            <a:r>
              <a:rPr lang="en-GB">
                <a:latin typeface="Noto Sans"/>
                <a:ea typeface="Noto Sans"/>
                <a:cs typeface="Noto Sans"/>
              </a:rPr>
              <a:t>Regulate the use of work-related communications outside working hours, safeguarding workers’ personal time and mental health. </a:t>
            </a:r>
          </a:p>
          <a:p>
            <a:pPr marL="233680" lvl="2" indent="-233680">
              <a:spcBef>
                <a:spcPts val="1200"/>
              </a:spcBef>
            </a:pPr>
            <a:r>
              <a:rPr lang="en-US" sz="2000" b="1">
                <a:solidFill>
                  <a:srgbClr val="2C1B4D"/>
                </a:solidFill>
                <a:latin typeface="Noto Sans"/>
                <a:ea typeface="Noto Sans"/>
                <a:cs typeface="Noto Sans"/>
              </a:rPr>
              <a:t>Telework &amp; digital platform:</a:t>
            </a:r>
          </a:p>
          <a:p>
            <a:pPr marL="503555" lvl="4" indent="-251460">
              <a:buFont typeface="Wingdings" panose="05000000000000000000" pitchFamily="2" charset="2"/>
              <a:buChar char="ü"/>
            </a:pPr>
            <a:r>
              <a:rPr lang="en-GB">
                <a:latin typeface="Noto Sans"/>
                <a:ea typeface="Noto Sans"/>
                <a:cs typeface="Noto Sans"/>
              </a:rPr>
              <a:t>Since beginning of COVID-19, Austria, Greece, Latvia, Portugal, Romania, Slovakia and Spain have introduced telework legislation. Some legislations place focus on the correct classification of platform workers to extend OSH protections.</a:t>
            </a:r>
          </a:p>
          <a:p>
            <a:endParaRPr lang="es-ES"/>
          </a:p>
        </p:txBody>
      </p:sp>
      <p:sp>
        <p:nvSpPr>
          <p:cNvPr id="5" name="Content Placeholder 2">
            <a:extLst>
              <a:ext uri="{FF2B5EF4-FFF2-40B4-BE49-F238E27FC236}">
                <a16:creationId xmlns:a16="http://schemas.microsoft.com/office/drawing/2014/main" id="{1A7339BE-BC1D-4528-F1A2-289CDEE11B64}"/>
              </a:ext>
            </a:extLst>
          </p:cNvPr>
          <p:cNvSpPr txBox="1">
            <a:spLocks/>
          </p:cNvSpPr>
          <p:nvPr/>
        </p:nvSpPr>
        <p:spPr>
          <a:xfrm>
            <a:off x="346635" y="1551255"/>
            <a:ext cx="11522636" cy="504841"/>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2200" b="1" kern="1200">
                <a:solidFill>
                  <a:schemeClr val="accent2"/>
                </a:solidFill>
                <a:latin typeface="Overpass" panose="00000500000000000000" pitchFamily="2"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34000" indent="-234000" algn="l" defTabSz="685800" rtl="0" eaLnBrk="1" latinLnBrk="0" hangingPunct="1">
              <a:lnSpc>
                <a:spcPct val="90000"/>
              </a:lnSpc>
              <a:spcBef>
                <a:spcPts val="300"/>
              </a:spcBef>
              <a:spcAft>
                <a:spcPts val="600"/>
              </a:spcAft>
              <a:buClr>
                <a:schemeClr val="accent6"/>
              </a:buClr>
              <a:buSzPct val="8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234000" indent="-234000" algn="l" defTabSz="685800" rtl="0" eaLnBrk="1" latinLnBrk="0" hangingPunct="1">
              <a:lnSpc>
                <a:spcPct val="90000"/>
              </a:lnSpc>
              <a:spcBef>
                <a:spcPts val="300"/>
              </a:spcBef>
              <a:spcAft>
                <a:spcPts val="600"/>
              </a:spcAft>
              <a:buClr>
                <a:schemeClr val="accent2"/>
              </a:buClr>
              <a:buSzPct val="80000"/>
              <a:buFont typeface="Wingdings 3" panose="05040102010807070707" pitchFamily="18" charset="2"/>
              <a:buChar char="u"/>
              <a:defRPr sz="18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spcBef>
                <a:spcPts val="300"/>
              </a:spcBef>
              <a:spcAft>
                <a:spcPts val="300"/>
              </a:spcAft>
            </a:pPr>
            <a:r>
              <a:rPr lang="en-GB" sz="2000"/>
              <a:t>Existing OSH laws broadly protect workers but often prioritize physical risks rather than psychosocial hazards, which are an increasing concern from digitalization and AI.</a:t>
            </a:r>
          </a:p>
          <a:p>
            <a:pPr lvl="1">
              <a:spcBef>
                <a:spcPts val="300"/>
              </a:spcBef>
              <a:spcAft>
                <a:spcPts val="300"/>
              </a:spcAft>
            </a:pPr>
            <a:r>
              <a:rPr lang="en-GB" sz="2000"/>
              <a:t>New regulations aim to fill gaps while ensuring the safe implementation of digital technologies.</a:t>
            </a:r>
          </a:p>
        </p:txBody>
      </p:sp>
    </p:spTree>
    <p:extLst>
      <p:ext uri="{BB962C8B-B14F-4D97-AF65-F5344CB8AC3E}">
        <p14:creationId xmlns:p14="http://schemas.microsoft.com/office/powerpoint/2010/main" val="1978330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6E95E-0706-61DD-626A-D149A0C72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26434-F37B-009E-D3CC-ED1946444E96}"/>
              </a:ext>
            </a:extLst>
          </p:cNvPr>
          <p:cNvSpPr>
            <a:spLocks noGrp="1"/>
          </p:cNvSpPr>
          <p:nvPr>
            <p:ph type="title"/>
          </p:nvPr>
        </p:nvSpPr>
        <p:spPr/>
        <p:txBody>
          <a:bodyPr/>
          <a:lstStyle/>
          <a:p>
            <a:r>
              <a:rPr lang="en-GB"/>
              <a:t>Regulatory framework addressing potential risks arising from new technologies</a:t>
            </a:r>
          </a:p>
        </p:txBody>
      </p:sp>
      <p:sp>
        <p:nvSpPr>
          <p:cNvPr id="3" name="Content Placeholder 2">
            <a:extLst>
              <a:ext uri="{FF2B5EF4-FFF2-40B4-BE49-F238E27FC236}">
                <a16:creationId xmlns:a16="http://schemas.microsoft.com/office/drawing/2014/main" id="{82BCC8B5-4F5D-0ED0-3E3B-75AF46F4130D}"/>
              </a:ext>
            </a:extLst>
          </p:cNvPr>
          <p:cNvSpPr>
            <a:spLocks noGrp="1"/>
          </p:cNvSpPr>
          <p:nvPr>
            <p:ph sz="half" idx="1"/>
          </p:nvPr>
        </p:nvSpPr>
        <p:spPr>
          <a:xfrm>
            <a:off x="341718" y="1551256"/>
            <a:ext cx="7711419" cy="4574885"/>
          </a:xfrm>
        </p:spPr>
        <p:txBody>
          <a:bodyPr vert="horz" lIns="0" tIns="0" rIns="0" bIns="0" rtlCol="0" anchor="t">
            <a:noAutofit/>
          </a:bodyPr>
          <a:lstStyle/>
          <a:p>
            <a:pPr marL="233680" lvl="2" indent="-233680"/>
            <a:r>
              <a:rPr lang="en-GB" sz="2000" b="1">
                <a:latin typeface="Noto Sans"/>
                <a:ea typeface="Noto Sans"/>
                <a:cs typeface="Noto Sans"/>
              </a:rPr>
              <a:t>Collective bargaining agreements:</a:t>
            </a:r>
            <a:endParaRPr lang="en-US" sz="2000">
              <a:latin typeface="Noto Sans"/>
              <a:ea typeface="Noto Sans"/>
              <a:cs typeface="Noto Sans"/>
            </a:endParaRPr>
          </a:p>
          <a:p>
            <a:pPr marL="503555" lvl="4" indent="-251460">
              <a:buFont typeface="Wingdings" panose="05000000000000000000" pitchFamily="2" charset="2"/>
              <a:buChar char="ü"/>
            </a:pPr>
            <a:r>
              <a:rPr lang="en-GB" b="1">
                <a:latin typeface="Noto Sans"/>
                <a:ea typeface="Noto Sans"/>
                <a:cs typeface="Noto Sans"/>
              </a:rPr>
              <a:t>Norway: </a:t>
            </a:r>
            <a:r>
              <a:rPr lang="en-GB">
                <a:latin typeface="Noto Sans"/>
                <a:ea typeface="Noto Sans"/>
                <a:cs typeface="Noto Sans"/>
              </a:rPr>
              <a:t>A 2016 Telenor collective agreement between the Confederation of Norwegian Enterprise and the Norwegian Confederation of Trade Unions addresses the use of AI in the workplace, stating employees must be kept informed and that AI workplace controls must be justified and transparent.</a:t>
            </a:r>
          </a:p>
          <a:p>
            <a:pPr marL="503555" lvl="4" indent="-251460">
              <a:buFont typeface="Wingdings" panose="05000000000000000000" pitchFamily="2" charset="2"/>
              <a:buChar char="ü"/>
            </a:pPr>
            <a:r>
              <a:rPr lang="en-GB" b="1">
                <a:latin typeface="Noto Sans"/>
                <a:ea typeface="Noto Sans"/>
                <a:cs typeface="Noto Sans"/>
              </a:rPr>
              <a:t>Spain:</a:t>
            </a:r>
            <a:r>
              <a:rPr lang="en-GB">
                <a:latin typeface="Noto Sans"/>
                <a:ea typeface="Noto Sans"/>
                <a:cs typeface="Noto Sans"/>
              </a:rPr>
              <a:t> A 2023-2024 collective agreement with </a:t>
            </a:r>
            <a:r>
              <a:rPr lang="en-GB" err="1">
                <a:latin typeface="Noto Sans"/>
                <a:ea typeface="Noto Sans"/>
                <a:cs typeface="Noto Sans"/>
              </a:rPr>
              <a:t>Tekniker</a:t>
            </a:r>
            <a:r>
              <a:rPr lang="en-GB">
                <a:latin typeface="Noto Sans"/>
                <a:ea typeface="Noto Sans"/>
                <a:cs typeface="Noto Sans"/>
              </a:rPr>
              <a:t> ensures employees’ right to disconnect, prohibiting work-related communications outside working hours. </a:t>
            </a:r>
          </a:p>
          <a:p>
            <a:pPr marL="503555" lvl="4" indent="-251460">
              <a:buFont typeface="Wingdings" panose="05000000000000000000" pitchFamily="2" charset="2"/>
              <a:buChar char="ü"/>
            </a:pPr>
            <a:r>
              <a:rPr lang="en-GB" b="1">
                <a:latin typeface="Noto Sans"/>
                <a:ea typeface="Noto Sans"/>
                <a:cs typeface="Noto Sans"/>
              </a:rPr>
              <a:t>Sweden:</a:t>
            </a:r>
            <a:r>
              <a:rPr lang="en-GB">
                <a:latin typeface="Noto Sans"/>
                <a:ea typeface="Noto Sans"/>
                <a:cs typeface="Noto Sans"/>
              </a:rPr>
              <a:t> In </a:t>
            </a:r>
            <a:r>
              <a:rPr lang="en-GB" err="1">
                <a:latin typeface="Noto Sans"/>
                <a:ea typeface="Noto Sans"/>
                <a:cs typeface="Noto Sans"/>
              </a:rPr>
              <a:t>Kurina</a:t>
            </a:r>
            <a:r>
              <a:rPr lang="en-GB">
                <a:latin typeface="Noto Sans"/>
                <a:ea typeface="Noto Sans"/>
                <a:cs typeface="Noto Sans"/>
              </a:rPr>
              <a:t> Mine, a 2022 agreement ensures that the use of a smartphone application with AI surveillance is limited to safety purposes and not to track or measure productivity.</a:t>
            </a:r>
          </a:p>
          <a:p>
            <a:pPr marL="503555" lvl="4" indent="-251460">
              <a:buFont typeface="Wingdings" panose="05000000000000000000" pitchFamily="2" charset="2"/>
              <a:buChar char="ü"/>
            </a:pPr>
            <a:r>
              <a:rPr lang="en-GB" b="1">
                <a:latin typeface="Noto Sans"/>
                <a:ea typeface="Noto Sans"/>
                <a:cs typeface="Noto Sans"/>
              </a:rPr>
              <a:t>UK:</a:t>
            </a:r>
            <a:r>
              <a:rPr lang="en-GB">
                <a:latin typeface="Noto Sans"/>
                <a:ea typeface="Noto Sans"/>
                <a:cs typeface="Noto Sans"/>
              </a:rPr>
              <a:t> In 2019, GMB union reached a deal with Hermes to address algorithmic fleet management, granting unions the right to conduct health and safety assessments after incidents, allowing to identify cases where AM raises safety concerns.</a:t>
            </a:r>
          </a:p>
          <a:p>
            <a:pPr marL="503555" lvl="4" indent="-251460">
              <a:buFont typeface="Wingdings" panose="05000000000000000000" pitchFamily="2" charset="2"/>
              <a:buChar char="ü"/>
            </a:pPr>
            <a:r>
              <a:rPr lang="en-GB" b="1">
                <a:latin typeface="Noto Sans"/>
                <a:ea typeface="Noto Sans"/>
                <a:cs typeface="Noto Sans"/>
              </a:rPr>
              <a:t>Germany:</a:t>
            </a:r>
            <a:r>
              <a:rPr lang="en-GB">
                <a:latin typeface="Noto Sans"/>
                <a:ea typeface="Noto Sans"/>
                <a:cs typeface="Noto Sans"/>
              </a:rPr>
              <a:t> In 2022, UNI Global Union’s affiliate </a:t>
            </a:r>
            <a:r>
              <a:rPr lang="en-GB" err="1">
                <a:latin typeface="Noto Sans"/>
                <a:ea typeface="Noto Sans"/>
                <a:cs typeface="Noto Sans"/>
              </a:rPr>
              <a:t>ver.di</a:t>
            </a:r>
            <a:r>
              <a:rPr lang="en-GB">
                <a:latin typeface="Noto Sans"/>
                <a:ea typeface="Noto Sans"/>
                <a:cs typeface="Noto Sans"/>
              </a:rPr>
              <a:t> signed a  3-year digitalization agreement for H&amp;M workers that reinforces their participation rights on issues related with digitalization.</a:t>
            </a:r>
          </a:p>
          <a:p>
            <a:endParaRPr lang="es-ES"/>
          </a:p>
        </p:txBody>
      </p:sp>
      <p:sp>
        <p:nvSpPr>
          <p:cNvPr id="4" name="Content Placeholder 3">
            <a:extLst>
              <a:ext uri="{FF2B5EF4-FFF2-40B4-BE49-F238E27FC236}">
                <a16:creationId xmlns:a16="http://schemas.microsoft.com/office/drawing/2014/main" id="{5B79EE42-22FD-3556-8FE6-4365717927FD}"/>
              </a:ext>
            </a:extLst>
          </p:cNvPr>
          <p:cNvSpPr>
            <a:spLocks noGrp="1"/>
          </p:cNvSpPr>
          <p:nvPr>
            <p:ph sz="half" idx="2"/>
          </p:nvPr>
        </p:nvSpPr>
        <p:spPr>
          <a:xfrm>
            <a:off x="8375882" y="1551256"/>
            <a:ext cx="3474400" cy="4568630"/>
          </a:xfrm>
        </p:spPr>
        <p:txBody>
          <a:bodyPr vert="horz" lIns="0" tIns="0" rIns="0" bIns="0" rtlCol="0" anchor="t">
            <a:noAutofit/>
          </a:bodyPr>
          <a:lstStyle/>
          <a:p>
            <a:pPr marL="233680" lvl="2" indent="-233680">
              <a:spcBef>
                <a:spcPts val="1200"/>
              </a:spcBef>
            </a:pPr>
            <a:r>
              <a:rPr lang="en-GB" sz="2000" b="1">
                <a:latin typeface="Noto Sans"/>
                <a:ea typeface="Noto Sans"/>
                <a:cs typeface="Noto Sans"/>
              </a:rPr>
              <a:t>Labour inspectorates:</a:t>
            </a:r>
            <a:endParaRPr lang="en-US" sz="2000">
              <a:latin typeface="Noto Sans"/>
              <a:ea typeface="Noto Sans"/>
              <a:cs typeface="Noto Sans"/>
            </a:endParaRPr>
          </a:p>
          <a:p>
            <a:pPr marL="503555" lvl="4" indent="-251460">
              <a:buFont typeface="Wingdings" panose="05000000000000000000" pitchFamily="2" charset="2"/>
              <a:buChar char="ü"/>
            </a:pPr>
            <a:r>
              <a:rPr lang="en-GB" b="1">
                <a:latin typeface="Noto Sans"/>
                <a:ea typeface="Noto Sans"/>
                <a:cs typeface="Noto Sans"/>
              </a:rPr>
              <a:t>Mexico’s Secretariat of Labour and Social Welfare:</a:t>
            </a:r>
            <a:r>
              <a:rPr lang="en-GB">
                <a:latin typeface="Noto Sans"/>
                <a:ea typeface="Noto Sans"/>
                <a:cs typeface="Noto Sans"/>
              </a:rPr>
              <a:t> Uses an AI-driven hazard projection model that analyses 1.5 million past inspections to identify areas with higher probability of non-compliance. Can also detect patterns related to occupational diseases and risks for preventive action.</a:t>
            </a:r>
          </a:p>
          <a:p>
            <a:pPr marL="503555" lvl="4" indent="-251460">
              <a:buFont typeface="Wingdings" panose="05000000000000000000" pitchFamily="2" charset="2"/>
              <a:buChar char="ü"/>
            </a:pPr>
            <a:r>
              <a:rPr lang="en-GB" b="1">
                <a:latin typeface="Noto Sans"/>
                <a:ea typeface="Noto Sans"/>
                <a:cs typeface="Noto Sans"/>
              </a:rPr>
              <a:t>Norwegian Labour Inspection Authority:</a:t>
            </a:r>
            <a:r>
              <a:rPr lang="en-GB">
                <a:latin typeface="Noto Sans"/>
                <a:ea typeface="Noto Sans"/>
                <a:cs typeface="Noto Sans"/>
              </a:rPr>
              <a:t> Developed a predictive analytics tool that utilizes big data to identify high risk-companies for health and safety inspections, targeting inspections more effectively. </a:t>
            </a:r>
          </a:p>
          <a:p>
            <a:endParaRPr lang="es-ES"/>
          </a:p>
        </p:txBody>
      </p:sp>
    </p:spTree>
    <p:extLst>
      <p:ext uri="{BB962C8B-B14F-4D97-AF65-F5344CB8AC3E}">
        <p14:creationId xmlns:p14="http://schemas.microsoft.com/office/powerpoint/2010/main" val="140538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A441D-B101-F35D-ABCF-411B9154719C}"/>
              </a:ext>
            </a:extLst>
          </p:cNvPr>
          <p:cNvSpPr>
            <a:spLocks noGrp="1"/>
          </p:cNvSpPr>
          <p:nvPr>
            <p:ph idx="1"/>
          </p:nvPr>
        </p:nvSpPr>
        <p:spPr>
          <a:xfrm>
            <a:off x="346635" y="1551255"/>
            <a:ext cx="6426124" cy="4738532"/>
          </a:xfrm>
        </p:spPr>
        <p:txBody>
          <a:bodyPr/>
          <a:lstStyle/>
          <a:p>
            <a:pPr marL="233680" lvl="2" indent="-233680">
              <a:spcBef>
                <a:spcPts val="600"/>
              </a:spcBef>
              <a:spcAft>
                <a:spcPts val="1200"/>
              </a:spcAft>
            </a:pPr>
            <a:r>
              <a:rPr lang="en-GB" sz="2000" b="1" noProof="0">
                <a:latin typeface="Noto Sans"/>
                <a:ea typeface="Noto Sans"/>
                <a:cs typeface="Noto Sans"/>
              </a:rPr>
              <a:t>Advanced robotics </a:t>
            </a:r>
            <a:r>
              <a:rPr lang="en-GB" sz="2000" noProof="0">
                <a:latin typeface="Noto Sans"/>
                <a:ea typeface="Noto Sans"/>
                <a:cs typeface="Noto Sans"/>
              </a:rPr>
              <a:t>are removing workers from hazardous tasks and dangerous environments, such as high-risk operational areas and exposures to extreme temperatures and toxic substance.​</a:t>
            </a:r>
            <a:endParaRPr lang="en-US" sz="2000">
              <a:latin typeface="Noto Sans"/>
              <a:ea typeface="Noto Sans"/>
              <a:cs typeface="Noto Sans"/>
            </a:endParaRPr>
          </a:p>
          <a:p>
            <a:pPr marL="233680" lvl="2" indent="-233680">
              <a:spcBef>
                <a:spcPts val="600"/>
              </a:spcBef>
              <a:spcAft>
                <a:spcPts val="1200"/>
              </a:spcAft>
            </a:pPr>
            <a:r>
              <a:rPr lang="en-GB" sz="2000" b="1" noProof="0">
                <a:latin typeface="Noto Sans"/>
                <a:ea typeface="Noto Sans"/>
                <a:cs typeface="Noto Sans"/>
              </a:rPr>
              <a:t>Exoskeletons and wearable robotics</a:t>
            </a:r>
            <a:r>
              <a:rPr lang="en-GB" sz="2000" noProof="0">
                <a:latin typeface="Noto Sans"/>
                <a:ea typeface="Noto Sans"/>
                <a:cs typeface="Noto Sans"/>
              </a:rPr>
              <a:t> support </a:t>
            </a:r>
            <a:r>
              <a:rPr lang="en-GB" sz="2000">
                <a:latin typeface="Noto Sans"/>
                <a:ea typeface="Noto Sans"/>
                <a:cs typeface="Noto Sans"/>
              </a:rPr>
              <a:t>workers in physically</a:t>
            </a:r>
            <a:r>
              <a:rPr lang="en-GB" sz="2000" noProof="0">
                <a:latin typeface="Noto Sans"/>
                <a:ea typeface="Noto Sans"/>
                <a:cs typeface="Noto Sans"/>
              </a:rPr>
              <a:t> demanding jobs </a:t>
            </a:r>
            <a:r>
              <a:rPr lang="en-GB" sz="2000">
                <a:latin typeface="Noto Sans"/>
                <a:ea typeface="Noto Sans"/>
                <a:cs typeface="Noto Sans"/>
              </a:rPr>
              <a:t>to reduce</a:t>
            </a:r>
            <a:r>
              <a:rPr lang="en-GB" sz="2000" noProof="0">
                <a:latin typeface="Noto Sans"/>
                <a:ea typeface="Noto Sans"/>
                <a:cs typeface="Noto Sans"/>
              </a:rPr>
              <a:t> physical strain and fatigue</a:t>
            </a:r>
            <a:r>
              <a:rPr lang="en-GB" sz="2000">
                <a:latin typeface="Noto Sans"/>
                <a:ea typeface="Noto Sans"/>
                <a:cs typeface="Noto Sans"/>
              </a:rPr>
              <a:t>,</a:t>
            </a:r>
            <a:r>
              <a:rPr lang="en-GB" sz="2000" noProof="0">
                <a:latin typeface="Noto Sans"/>
                <a:ea typeface="Noto Sans"/>
                <a:cs typeface="Noto Sans"/>
              </a:rPr>
              <a:t> </a:t>
            </a:r>
            <a:r>
              <a:rPr lang="en-GB" sz="2000">
                <a:latin typeface="Noto Sans"/>
                <a:ea typeface="Noto Sans"/>
                <a:cs typeface="Noto Sans"/>
              </a:rPr>
              <a:t>minimizing</a:t>
            </a:r>
            <a:r>
              <a:rPr lang="en-GB" sz="2000" noProof="0">
                <a:latin typeface="Noto Sans"/>
                <a:ea typeface="Noto Sans"/>
                <a:cs typeface="Noto Sans"/>
              </a:rPr>
              <a:t> musculoskeletal disorders.​</a:t>
            </a:r>
          </a:p>
          <a:p>
            <a:pPr marL="233680" lvl="2" indent="-233680">
              <a:spcBef>
                <a:spcPts val="600"/>
              </a:spcBef>
              <a:spcAft>
                <a:spcPts val="1200"/>
              </a:spcAft>
            </a:pPr>
            <a:r>
              <a:rPr lang="en-GB" sz="2000" b="1" noProof="0">
                <a:latin typeface="Noto Sans"/>
                <a:ea typeface="Noto Sans"/>
                <a:cs typeface="Noto Sans"/>
              </a:rPr>
              <a:t>Automation</a:t>
            </a:r>
            <a:r>
              <a:rPr lang="en-GB" sz="2000" noProof="0">
                <a:latin typeface="Noto Sans"/>
                <a:ea typeface="Noto Sans"/>
                <a:cs typeface="Noto Sans"/>
              </a:rPr>
              <a:t> relieves workers from repetitive or monotonous tasks, allowing them to focus on more complex and engaging work</a:t>
            </a:r>
            <a:r>
              <a:rPr lang="en-GB" sz="2000">
                <a:latin typeface="Noto Sans"/>
                <a:ea typeface="Noto Sans"/>
                <a:cs typeface="Noto Sans"/>
              </a:rPr>
              <a:t>.</a:t>
            </a:r>
            <a:endParaRPr lang="en-US" sz="2000" b="0" i="0">
              <a:solidFill>
                <a:srgbClr val="000000"/>
              </a:solidFill>
              <a:effectLst/>
              <a:latin typeface="Noto Sans"/>
              <a:ea typeface="Noto Sans"/>
              <a:cs typeface="Noto Sans"/>
            </a:endParaRPr>
          </a:p>
          <a:p>
            <a:pPr>
              <a:spcAft>
                <a:spcPts val="1200"/>
              </a:spcAft>
            </a:pPr>
            <a:endParaRPr lang="es-ES" sz="2000"/>
          </a:p>
        </p:txBody>
      </p:sp>
      <p:sp>
        <p:nvSpPr>
          <p:cNvPr id="4" name="Title 1">
            <a:extLst>
              <a:ext uri="{FF2B5EF4-FFF2-40B4-BE49-F238E27FC236}">
                <a16:creationId xmlns:a16="http://schemas.microsoft.com/office/drawing/2014/main" id="{B6C87384-D1E5-C7E2-DE0D-30D0D55AD9A8}"/>
              </a:ext>
            </a:extLst>
          </p:cNvPr>
          <p:cNvSpPr>
            <a:spLocks noGrp="1"/>
          </p:cNvSpPr>
          <p:nvPr>
            <p:ph type="title"/>
          </p:nvPr>
        </p:nvSpPr>
        <p:spPr>
          <a:xfrm>
            <a:off x="346634" y="397087"/>
            <a:ext cx="10776291" cy="504841"/>
          </a:xfrm>
        </p:spPr>
        <p:txBody>
          <a:bodyPr/>
          <a:lstStyle/>
          <a:p>
            <a:r>
              <a:rPr lang="en-GB"/>
              <a:t>Automation and advanced robotics</a:t>
            </a:r>
            <a:endParaRPr lang="en-GB" b="0"/>
          </a:p>
        </p:txBody>
      </p:sp>
      <p:sp>
        <p:nvSpPr>
          <p:cNvPr id="5" name="Rectangle 4">
            <a:extLst>
              <a:ext uri="{FF2B5EF4-FFF2-40B4-BE49-F238E27FC236}">
                <a16:creationId xmlns:a16="http://schemas.microsoft.com/office/drawing/2014/main" id="{B2F21F87-AF2D-43FC-71CA-FD814286FA7F}"/>
              </a:ext>
            </a:extLst>
          </p:cNvPr>
          <p:cNvSpPr/>
          <p:nvPr/>
        </p:nvSpPr>
        <p:spPr>
          <a:xfrm>
            <a:off x="346634" y="786063"/>
            <a:ext cx="2117558"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b="1">
                <a:solidFill>
                  <a:schemeClr val="accent6"/>
                </a:solidFill>
                <a:latin typeface="Overpass" panose="00000500000000000000" pitchFamily="2" charset="0"/>
              </a:rPr>
              <a:t>Key benefits</a:t>
            </a:r>
          </a:p>
        </p:txBody>
      </p:sp>
    </p:spTree>
    <p:extLst>
      <p:ext uri="{BB962C8B-B14F-4D97-AF65-F5344CB8AC3E}">
        <p14:creationId xmlns:p14="http://schemas.microsoft.com/office/powerpoint/2010/main" val="2264923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084-C4EB-3727-FB32-B28E15339FD1}"/>
              </a:ext>
            </a:extLst>
          </p:cNvPr>
          <p:cNvSpPr>
            <a:spLocks noGrp="1"/>
          </p:cNvSpPr>
          <p:nvPr>
            <p:ph type="title"/>
          </p:nvPr>
        </p:nvSpPr>
        <p:spPr/>
        <p:txBody>
          <a:bodyPr/>
          <a:lstStyle/>
          <a:p>
            <a:r>
              <a:rPr lang="en-US" sz="2800" b="1">
                <a:solidFill>
                  <a:srgbClr val="2C1B4D"/>
                </a:solidFill>
                <a:latin typeface="Overpass" panose="00000500000000000000" pitchFamily="2" charset="0"/>
                <a:ea typeface="Noto Sans"/>
                <a:cs typeface="Noto Sans"/>
              </a:rPr>
              <a:t>Voluntary standards and technical </a:t>
            </a:r>
            <a:r>
              <a:rPr lang="en-US" sz="2800">
                <a:solidFill>
                  <a:srgbClr val="2C1B4D"/>
                </a:solidFill>
                <a:ea typeface="Noto Sans"/>
                <a:cs typeface="Noto Sans"/>
              </a:rPr>
              <a:t>g</a:t>
            </a:r>
            <a:r>
              <a:rPr lang="en-US" sz="2800" b="1">
                <a:solidFill>
                  <a:srgbClr val="2C1B4D"/>
                </a:solidFill>
                <a:latin typeface="Overpass" panose="00000500000000000000" pitchFamily="2" charset="0"/>
                <a:ea typeface="Noto Sans"/>
                <a:cs typeface="Noto Sans"/>
              </a:rPr>
              <a:t>uidelines </a:t>
            </a:r>
          </a:p>
        </p:txBody>
      </p:sp>
      <p:sp>
        <p:nvSpPr>
          <p:cNvPr id="4" name="Content Placeholder 2">
            <a:extLst>
              <a:ext uri="{FF2B5EF4-FFF2-40B4-BE49-F238E27FC236}">
                <a16:creationId xmlns:a16="http://schemas.microsoft.com/office/drawing/2014/main" id="{688A8E8E-04F3-89CA-168C-B600D6E95D1F}"/>
              </a:ext>
            </a:extLst>
          </p:cNvPr>
          <p:cNvSpPr>
            <a:spLocks noGrp="1"/>
          </p:cNvSpPr>
          <p:nvPr>
            <p:ph idx="1"/>
          </p:nvPr>
        </p:nvSpPr>
        <p:spPr>
          <a:xfrm>
            <a:off x="346635" y="1551255"/>
            <a:ext cx="11522636" cy="4738532"/>
          </a:xfrm>
        </p:spPr>
        <p:txBody>
          <a:bodyPr vert="horz" lIns="0" tIns="0" rIns="0" bIns="0" rtlCol="0" anchor="t">
            <a:noAutofit/>
          </a:bodyPr>
          <a:lstStyle/>
          <a:p>
            <a:pPr marL="233680" lvl="2" indent="-233680"/>
            <a:r>
              <a:rPr lang="en-GB" sz="2000" b="1">
                <a:latin typeface="Noto Sans"/>
                <a:ea typeface="Noto Sans"/>
                <a:cs typeface="Noto Sans"/>
              </a:rPr>
              <a:t>Enhancing OSH with digital tools:</a:t>
            </a:r>
            <a:endParaRPr lang="en-US" sz="2000">
              <a:latin typeface="Noto Sans"/>
              <a:ea typeface="Noto Sans"/>
              <a:cs typeface="Noto Sans"/>
            </a:endParaRPr>
          </a:p>
          <a:p>
            <a:pPr marL="503555" lvl="4" indent="-251460">
              <a:buFont typeface="Wingdings" panose="05000000000000000000" pitchFamily="2" charset="2"/>
              <a:buChar char="ü"/>
            </a:pPr>
            <a:r>
              <a:rPr lang="en-GB" b="1">
                <a:latin typeface="Noto Sans"/>
                <a:ea typeface="Noto Sans"/>
                <a:cs typeface="Noto Sans"/>
              </a:rPr>
              <a:t>Argentina:</a:t>
            </a:r>
            <a:r>
              <a:rPr lang="en-GB" i="1">
                <a:latin typeface="Noto Sans"/>
                <a:ea typeface="Noto Sans"/>
                <a:cs typeface="Noto Sans"/>
              </a:rPr>
              <a:t> Libro Blanco –</a:t>
            </a:r>
            <a:r>
              <a:rPr lang="en-GB">
                <a:latin typeface="Noto Sans"/>
                <a:ea typeface="Noto Sans"/>
                <a:cs typeface="Noto Sans"/>
              </a:rPr>
              <a:t> Strategies for using digitalization, AI, and data analysis tools to modernize OSH practices.</a:t>
            </a:r>
          </a:p>
          <a:p>
            <a:pPr marL="503555" lvl="4" indent="-251460">
              <a:buFont typeface="Wingdings" panose="05000000000000000000" pitchFamily="2" charset="2"/>
              <a:buChar char="ü"/>
            </a:pPr>
            <a:r>
              <a:rPr lang="en-GB" b="1">
                <a:latin typeface="Noto Sans"/>
                <a:ea typeface="Noto Sans"/>
                <a:cs typeface="Noto Sans"/>
              </a:rPr>
              <a:t>Canada (British Columbia):</a:t>
            </a:r>
            <a:r>
              <a:rPr lang="en-GB">
                <a:latin typeface="Noto Sans"/>
                <a:ea typeface="Noto Sans"/>
                <a:cs typeface="Noto Sans"/>
              </a:rPr>
              <a:t> </a:t>
            </a:r>
            <a:r>
              <a:rPr lang="en-GB" i="1" err="1">
                <a:latin typeface="Noto Sans"/>
                <a:ea typeface="Noto Sans"/>
                <a:cs typeface="Noto Sans"/>
              </a:rPr>
              <a:t>WorkSafeBC</a:t>
            </a:r>
            <a:r>
              <a:rPr lang="en-GB" i="1">
                <a:latin typeface="Noto Sans"/>
                <a:ea typeface="Noto Sans"/>
                <a:cs typeface="Noto Sans"/>
              </a:rPr>
              <a:t> </a:t>
            </a:r>
            <a:r>
              <a:rPr lang="en-GB">
                <a:latin typeface="Noto Sans"/>
                <a:ea typeface="Noto Sans"/>
                <a:cs typeface="Noto Sans"/>
              </a:rPr>
              <a:t>– Toolkit to track injuries and claims data, integrating OSH into financial planning.</a:t>
            </a:r>
          </a:p>
          <a:p>
            <a:pPr marL="503555" lvl="4" indent="-251460">
              <a:buFont typeface="Wingdings" panose="05000000000000000000" pitchFamily="2" charset="2"/>
              <a:buChar char="ü"/>
            </a:pPr>
            <a:r>
              <a:rPr lang="en-GB" b="1">
                <a:latin typeface="Noto Sans"/>
                <a:ea typeface="Noto Sans"/>
                <a:cs typeface="Noto Sans"/>
              </a:rPr>
              <a:t>France:</a:t>
            </a:r>
            <a:r>
              <a:rPr lang="en-GB" i="1">
                <a:latin typeface="Noto Sans"/>
                <a:ea typeface="Noto Sans"/>
                <a:cs typeface="Noto Sans"/>
              </a:rPr>
              <a:t> AI for OSH 2035 </a:t>
            </a:r>
            <a:r>
              <a:rPr lang="en-GB">
                <a:latin typeface="Noto Sans"/>
                <a:ea typeface="Noto Sans"/>
                <a:cs typeface="Noto Sans"/>
              </a:rPr>
              <a:t>– Explores AI’s role in accident prevention and improvement of workplace safety.</a:t>
            </a:r>
          </a:p>
          <a:p>
            <a:pPr marL="233680" lvl="2" indent="-233680">
              <a:spcBef>
                <a:spcPts val="1200"/>
              </a:spcBef>
            </a:pPr>
            <a:r>
              <a:rPr lang="en-GB" sz="2000" b="1">
                <a:latin typeface="Noto Sans"/>
                <a:ea typeface="Noto Sans"/>
                <a:cs typeface="Noto Sans"/>
              </a:rPr>
              <a:t>Addressing OSH risks in digitalization, automation and robotics:</a:t>
            </a:r>
          </a:p>
          <a:p>
            <a:pPr marL="503555" lvl="4" indent="-251460">
              <a:buFont typeface="Wingdings" panose="05000000000000000000" pitchFamily="2" charset="2"/>
              <a:buChar char="ü"/>
            </a:pPr>
            <a:r>
              <a:rPr lang="en-GB" b="1">
                <a:latin typeface="Noto Sans"/>
                <a:ea typeface="Noto Sans"/>
                <a:cs typeface="Noto Sans"/>
              </a:rPr>
              <a:t>Australia: </a:t>
            </a:r>
            <a:r>
              <a:rPr lang="en-GB" i="1">
                <a:latin typeface="Noto Sans"/>
                <a:ea typeface="Noto Sans"/>
                <a:cs typeface="Noto Sans"/>
              </a:rPr>
              <a:t>Guidelines for Safe Collaborative Robots</a:t>
            </a:r>
            <a:r>
              <a:rPr lang="en-GB">
                <a:latin typeface="Noto Sans"/>
                <a:ea typeface="Noto Sans"/>
                <a:cs typeface="Noto Sans"/>
              </a:rPr>
              <a:t> – Risk assessments, workplace checklists.</a:t>
            </a:r>
          </a:p>
          <a:p>
            <a:pPr marL="503555" lvl="4" indent="-251460">
              <a:buFont typeface="Wingdings" panose="05000000000000000000" pitchFamily="2" charset="2"/>
              <a:buChar char="ü"/>
            </a:pPr>
            <a:r>
              <a:rPr lang="en-GB" b="1">
                <a:latin typeface="Noto Sans"/>
                <a:ea typeface="Noto Sans"/>
                <a:cs typeface="Noto Sans"/>
              </a:rPr>
              <a:t>USA:</a:t>
            </a:r>
            <a:r>
              <a:rPr lang="en-GB">
                <a:latin typeface="Noto Sans"/>
                <a:ea typeface="Noto Sans"/>
                <a:cs typeface="Noto Sans"/>
              </a:rPr>
              <a:t> </a:t>
            </a:r>
            <a:r>
              <a:rPr lang="en-GB" i="1">
                <a:latin typeface="Noto Sans"/>
                <a:ea typeface="Noto Sans"/>
                <a:cs typeface="Noto Sans"/>
              </a:rPr>
              <a:t>Industrial Robot Safety Standards </a:t>
            </a:r>
            <a:r>
              <a:rPr lang="en-GB">
                <a:latin typeface="Noto Sans"/>
                <a:ea typeface="Noto Sans"/>
                <a:cs typeface="Noto Sans"/>
              </a:rPr>
              <a:t>– Continuous updates for collaborative robotics.</a:t>
            </a:r>
          </a:p>
          <a:p>
            <a:pPr marL="503555" lvl="4" indent="-251460">
              <a:buFont typeface="Wingdings" panose="05000000000000000000" pitchFamily="2" charset="2"/>
              <a:buChar char="ü"/>
            </a:pPr>
            <a:r>
              <a:rPr lang="en-GB" b="1">
                <a:latin typeface="Noto Sans"/>
                <a:ea typeface="Noto Sans"/>
                <a:cs typeface="Noto Sans"/>
              </a:rPr>
              <a:t>Chile: </a:t>
            </a:r>
            <a:r>
              <a:rPr lang="en-GB" i="1">
                <a:latin typeface="Noto Sans"/>
                <a:ea typeface="Noto Sans"/>
                <a:cs typeface="Noto Sans"/>
              </a:rPr>
              <a:t>Work Digitalization &amp; Automation Guide</a:t>
            </a:r>
            <a:r>
              <a:rPr lang="en-GB">
                <a:latin typeface="Noto Sans"/>
                <a:ea typeface="Noto Sans"/>
                <a:cs typeface="Noto Sans"/>
              </a:rPr>
              <a:t> – Includes risk management for ergonomics, data handling and automation.</a:t>
            </a:r>
          </a:p>
          <a:p>
            <a:pPr marL="503555" lvl="4" indent="-251460">
              <a:buFont typeface="Wingdings" panose="05000000000000000000" pitchFamily="2" charset="2"/>
              <a:buChar char="ü"/>
            </a:pPr>
            <a:r>
              <a:rPr lang="en-GB" b="1">
                <a:latin typeface="Noto Sans"/>
                <a:ea typeface="Noto Sans"/>
                <a:cs typeface="Noto Sans"/>
              </a:rPr>
              <a:t>New Zealand:</a:t>
            </a:r>
            <a:r>
              <a:rPr lang="en-GB">
                <a:latin typeface="Noto Sans"/>
                <a:ea typeface="Noto Sans"/>
                <a:cs typeface="Noto Sans"/>
              </a:rPr>
              <a:t> </a:t>
            </a:r>
            <a:r>
              <a:rPr lang="en-GB" i="1">
                <a:latin typeface="Noto Sans"/>
                <a:ea typeface="Noto Sans"/>
                <a:cs typeface="Noto Sans"/>
              </a:rPr>
              <a:t>Automation &amp; Robotics Guidelines</a:t>
            </a:r>
            <a:r>
              <a:rPr lang="en-GB">
                <a:latin typeface="Noto Sans"/>
                <a:ea typeface="Noto Sans"/>
                <a:cs typeface="Noto Sans"/>
              </a:rPr>
              <a:t> – Active involvement of workers, training and safety audits. </a:t>
            </a:r>
          </a:p>
          <a:p>
            <a:pPr marL="503555" lvl="4" indent="-251460">
              <a:buFont typeface="Wingdings" panose="05000000000000000000" pitchFamily="2" charset="2"/>
              <a:buChar char="ü"/>
            </a:pPr>
            <a:r>
              <a:rPr lang="en-GB" b="1">
                <a:latin typeface="Noto Sans"/>
                <a:ea typeface="Noto Sans"/>
                <a:cs typeface="Noto Sans"/>
              </a:rPr>
              <a:t>Ireland</a:t>
            </a:r>
            <a:r>
              <a:rPr lang="en-GB">
                <a:latin typeface="Noto Sans"/>
                <a:ea typeface="Noto Sans"/>
                <a:cs typeface="Noto Sans"/>
              </a:rPr>
              <a:t>: </a:t>
            </a:r>
            <a:r>
              <a:rPr lang="en-GB" i="1">
                <a:latin typeface="Noto Sans"/>
                <a:ea typeface="Noto Sans"/>
                <a:cs typeface="Noto Sans"/>
              </a:rPr>
              <a:t>Psychosocial Risk Assessment</a:t>
            </a:r>
            <a:r>
              <a:rPr lang="en-GB">
                <a:latin typeface="Noto Sans"/>
                <a:ea typeface="Noto Sans"/>
                <a:cs typeface="Noto Sans"/>
              </a:rPr>
              <a:t> – Support for those exposed to sensitive content (i.e. content moderators).</a:t>
            </a:r>
          </a:p>
          <a:p>
            <a:pPr marL="233680" lvl="2" indent="-233680">
              <a:spcBef>
                <a:spcPts val="1200"/>
              </a:spcBef>
            </a:pPr>
            <a:r>
              <a:rPr lang="en-GB" sz="2000" b="1">
                <a:latin typeface="Noto Sans"/>
                <a:ea typeface="Noto Sans"/>
                <a:cs typeface="Noto Sans"/>
              </a:rPr>
              <a:t>Guidance by employer’ organizations: </a:t>
            </a:r>
          </a:p>
          <a:p>
            <a:pPr marL="503555" lvl="4" indent="-251460">
              <a:buFont typeface="Wingdings" panose="05000000000000000000" pitchFamily="2" charset="2"/>
              <a:buChar char="ü"/>
            </a:pPr>
            <a:r>
              <a:rPr lang="en-GB" b="1">
                <a:latin typeface="Noto Sans"/>
                <a:ea typeface="Noto Sans"/>
                <a:cs typeface="Noto Sans"/>
              </a:rPr>
              <a:t>USA:</a:t>
            </a:r>
            <a:r>
              <a:rPr lang="en-GB">
                <a:latin typeface="Noto Sans"/>
                <a:ea typeface="Noto Sans"/>
                <a:cs typeface="Noto Sans"/>
              </a:rPr>
              <a:t> </a:t>
            </a:r>
            <a:r>
              <a:rPr lang="en-GB" i="1">
                <a:latin typeface="Noto Sans"/>
                <a:ea typeface="Noto Sans"/>
                <a:cs typeface="Noto Sans"/>
              </a:rPr>
              <a:t>Robotic Industries Association</a:t>
            </a:r>
            <a:r>
              <a:rPr lang="en-GB">
                <a:latin typeface="Noto Sans"/>
                <a:ea typeface="Noto Sans"/>
                <a:cs typeface="Noto Sans"/>
              </a:rPr>
              <a:t> – Safety standards for industrial mobile robots and guidance on risk mitigation.</a:t>
            </a:r>
          </a:p>
          <a:p>
            <a:pPr marL="503555" lvl="4" indent="-251460">
              <a:buFont typeface="Wingdings" panose="05000000000000000000" pitchFamily="2" charset="2"/>
              <a:buChar char="ü"/>
            </a:pPr>
            <a:r>
              <a:rPr lang="en-GB" b="1">
                <a:latin typeface="Noto Sans"/>
                <a:ea typeface="Noto Sans"/>
                <a:cs typeface="Noto Sans"/>
              </a:rPr>
              <a:t>Japan:</a:t>
            </a:r>
            <a:r>
              <a:rPr lang="en-GB">
                <a:latin typeface="Noto Sans"/>
                <a:ea typeface="Noto Sans"/>
                <a:cs typeface="Noto Sans"/>
              </a:rPr>
              <a:t> </a:t>
            </a:r>
            <a:r>
              <a:rPr lang="en-GB" i="1">
                <a:latin typeface="Noto Sans"/>
                <a:ea typeface="Noto Sans"/>
                <a:cs typeface="Noto Sans"/>
              </a:rPr>
              <a:t>Robotics Safety &amp; Training Program</a:t>
            </a:r>
            <a:r>
              <a:rPr lang="en-GB">
                <a:latin typeface="Noto Sans"/>
                <a:ea typeface="Noto Sans"/>
                <a:cs typeface="Noto Sans"/>
              </a:rPr>
              <a:t> – Risk assessments and safety management for service robots.</a:t>
            </a:r>
          </a:p>
          <a:p>
            <a:pPr marL="233680" lvl="2" indent="-233680">
              <a:spcBef>
                <a:spcPts val="1200"/>
              </a:spcBef>
            </a:pPr>
            <a:endParaRPr lang="es-ES" sz="2000"/>
          </a:p>
        </p:txBody>
      </p:sp>
    </p:spTree>
    <p:extLst>
      <p:ext uri="{BB962C8B-B14F-4D97-AF65-F5344CB8AC3E}">
        <p14:creationId xmlns:p14="http://schemas.microsoft.com/office/powerpoint/2010/main" val="1943785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FE0BC-9E84-D387-A38B-94D0C3AF615D}"/>
              </a:ext>
            </a:extLst>
          </p:cNvPr>
          <p:cNvSpPr>
            <a:spLocks noGrp="1"/>
          </p:cNvSpPr>
          <p:nvPr>
            <p:ph type="title"/>
          </p:nvPr>
        </p:nvSpPr>
        <p:spPr/>
        <p:txBody>
          <a:bodyPr/>
          <a:lstStyle/>
          <a:p>
            <a:r>
              <a:rPr lang="es-ES"/>
              <a:t>Training </a:t>
            </a:r>
            <a:r>
              <a:rPr lang="es-ES" err="1"/>
              <a:t>programmes</a:t>
            </a:r>
            <a:endParaRPr lang="es-ES"/>
          </a:p>
        </p:txBody>
      </p:sp>
      <p:sp>
        <p:nvSpPr>
          <p:cNvPr id="3" name="Content Placeholder 2">
            <a:extLst>
              <a:ext uri="{FF2B5EF4-FFF2-40B4-BE49-F238E27FC236}">
                <a16:creationId xmlns:a16="http://schemas.microsoft.com/office/drawing/2014/main" id="{A9291E9F-F782-2793-5680-560768C2E70A}"/>
              </a:ext>
            </a:extLst>
          </p:cNvPr>
          <p:cNvSpPr>
            <a:spLocks noGrp="1"/>
          </p:cNvSpPr>
          <p:nvPr>
            <p:ph idx="1"/>
          </p:nvPr>
        </p:nvSpPr>
        <p:spPr>
          <a:xfrm>
            <a:off x="346635" y="1551255"/>
            <a:ext cx="11447575" cy="4738532"/>
          </a:xfrm>
        </p:spPr>
        <p:txBody>
          <a:bodyPr vert="horz" lIns="0" tIns="0" rIns="0" bIns="0" rtlCol="0" anchor="t">
            <a:noAutofit/>
          </a:bodyPr>
          <a:lstStyle/>
          <a:p>
            <a:pPr marL="233680" lvl="2" indent="-233680"/>
            <a:r>
              <a:rPr lang="en-GB" sz="2000" b="1">
                <a:latin typeface="Noto Sans"/>
                <a:ea typeface="Noto Sans"/>
                <a:cs typeface="Noto Sans"/>
              </a:rPr>
              <a:t>Public authorities and other bodies are supporting employers and workers in addressing the risks associated with digital technologies in the workplace. </a:t>
            </a:r>
            <a:endParaRPr lang="en-US" sz="2000">
              <a:latin typeface="Noto Sans"/>
              <a:ea typeface="Noto Sans"/>
              <a:cs typeface="Noto Sans"/>
            </a:endParaRPr>
          </a:p>
          <a:p>
            <a:pPr marL="503555" lvl="4" indent="-251460">
              <a:spcBef>
                <a:spcPts val="600"/>
              </a:spcBef>
              <a:spcAft>
                <a:spcPts val="600"/>
              </a:spcAft>
              <a:buFont typeface="Wingdings" panose="05000000000000000000" pitchFamily="2" charset="2"/>
              <a:buChar char="ü"/>
            </a:pPr>
            <a:r>
              <a:rPr lang="en-GB" b="1">
                <a:latin typeface="Noto Sans"/>
                <a:ea typeface="Noto Sans"/>
                <a:cs typeface="Noto Sans"/>
              </a:rPr>
              <a:t>Brazil:</a:t>
            </a:r>
            <a:r>
              <a:rPr lang="en-GB">
                <a:latin typeface="Noto Sans"/>
                <a:ea typeface="Noto Sans"/>
                <a:cs typeface="Noto Sans"/>
              </a:rPr>
              <a:t> </a:t>
            </a:r>
            <a:r>
              <a:rPr lang="en-GB" i="1">
                <a:latin typeface="Noto Sans"/>
                <a:ea typeface="Noto Sans"/>
                <a:cs typeface="Noto Sans"/>
              </a:rPr>
              <a:t>Social Service of Industry</a:t>
            </a:r>
            <a:r>
              <a:rPr lang="en-GB">
                <a:latin typeface="Noto Sans"/>
                <a:ea typeface="Noto Sans"/>
                <a:cs typeface="Noto Sans"/>
              </a:rPr>
              <a:t> – Safe interaction with AI and robotics, focusing on ergonomics and mental health.</a:t>
            </a:r>
          </a:p>
          <a:p>
            <a:pPr marL="503555" lvl="4" indent="-251460">
              <a:spcBef>
                <a:spcPts val="600"/>
              </a:spcBef>
              <a:spcAft>
                <a:spcPts val="600"/>
              </a:spcAft>
              <a:buFont typeface="Wingdings" panose="05000000000000000000" pitchFamily="2" charset="2"/>
              <a:buChar char="ü"/>
            </a:pPr>
            <a:r>
              <a:rPr lang="en-GB" b="1">
                <a:latin typeface="Noto Sans"/>
                <a:ea typeface="Noto Sans"/>
                <a:cs typeface="Noto Sans"/>
              </a:rPr>
              <a:t>Canada: </a:t>
            </a:r>
            <a:r>
              <a:rPr lang="en-GB" i="1">
                <a:latin typeface="Noto Sans"/>
                <a:ea typeface="Noto Sans"/>
                <a:cs typeface="Noto Sans"/>
              </a:rPr>
              <a:t>Workplace Safety &amp; Prevention Services</a:t>
            </a:r>
            <a:r>
              <a:rPr lang="en-GB">
                <a:latin typeface="Noto Sans"/>
                <a:ea typeface="Noto Sans"/>
                <a:cs typeface="Noto Sans"/>
              </a:rPr>
              <a:t> – AI and robotics safety training in high-risk sectors (e.g. construction, logistics and manufacturing).</a:t>
            </a:r>
          </a:p>
          <a:p>
            <a:pPr marL="503555" lvl="4" indent="-251460">
              <a:spcBef>
                <a:spcPts val="600"/>
              </a:spcBef>
              <a:spcAft>
                <a:spcPts val="600"/>
              </a:spcAft>
              <a:buFont typeface="Wingdings" panose="05000000000000000000" pitchFamily="2" charset="2"/>
              <a:buChar char="ü"/>
            </a:pPr>
            <a:r>
              <a:rPr lang="en-GB" b="1">
                <a:latin typeface="Noto Sans"/>
                <a:ea typeface="Noto Sans"/>
                <a:cs typeface="Noto Sans"/>
              </a:rPr>
              <a:t>Chile: </a:t>
            </a:r>
            <a:r>
              <a:rPr lang="en-GB" i="1" err="1">
                <a:latin typeface="Noto Sans"/>
                <a:ea typeface="Noto Sans"/>
                <a:cs typeface="Noto Sans"/>
              </a:rPr>
              <a:t>ChileValora</a:t>
            </a:r>
            <a:r>
              <a:rPr lang="en-GB" i="1">
                <a:latin typeface="Noto Sans"/>
                <a:ea typeface="Noto Sans"/>
                <a:cs typeface="Noto Sans"/>
              </a:rPr>
              <a:t> </a:t>
            </a:r>
            <a:r>
              <a:rPr lang="en-GB">
                <a:latin typeface="Noto Sans"/>
                <a:ea typeface="Noto Sans"/>
                <a:cs typeface="Noto Sans"/>
              </a:rPr>
              <a:t>– AI and robotics safety training for mining, manufacturing, and energy workers.</a:t>
            </a:r>
          </a:p>
          <a:p>
            <a:pPr marL="503555" lvl="4" indent="-251460">
              <a:spcBef>
                <a:spcPts val="600"/>
              </a:spcBef>
              <a:spcAft>
                <a:spcPts val="600"/>
              </a:spcAft>
              <a:buFont typeface="Wingdings" panose="05000000000000000000" pitchFamily="2" charset="2"/>
              <a:buChar char="ü"/>
            </a:pPr>
            <a:r>
              <a:rPr lang="en-GB" b="1">
                <a:latin typeface="Noto Sans"/>
                <a:ea typeface="Noto Sans"/>
                <a:cs typeface="Noto Sans"/>
              </a:rPr>
              <a:t>United Arab Emirates:</a:t>
            </a:r>
            <a:r>
              <a:rPr lang="en-GB">
                <a:latin typeface="Noto Sans"/>
                <a:ea typeface="Noto Sans"/>
                <a:cs typeface="Noto Sans"/>
              </a:rPr>
              <a:t> </a:t>
            </a:r>
            <a:r>
              <a:rPr lang="en-GB" i="1">
                <a:latin typeface="Noto Sans"/>
                <a:ea typeface="Noto Sans"/>
                <a:cs typeface="Noto Sans"/>
              </a:rPr>
              <a:t>National AI Program </a:t>
            </a:r>
            <a:r>
              <a:rPr lang="en-GB">
                <a:latin typeface="Noto Sans"/>
                <a:ea typeface="Noto Sans"/>
                <a:cs typeface="Noto Sans"/>
              </a:rPr>
              <a:t>– AI training for public sector employees managing AI integration.</a:t>
            </a:r>
          </a:p>
          <a:p>
            <a:pPr marL="503555" lvl="4" indent="-251460">
              <a:spcBef>
                <a:spcPts val="600"/>
              </a:spcBef>
              <a:spcAft>
                <a:spcPts val="600"/>
              </a:spcAft>
              <a:buFont typeface="Wingdings" panose="05000000000000000000" pitchFamily="2" charset="2"/>
              <a:buChar char="ü"/>
            </a:pPr>
            <a:r>
              <a:rPr lang="en-GB" b="1">
                <a:latin typeface="Noto Sans"/>
                <a:ea typeface="Noto Sans"/>
                <a:cs typeface="Noto Sans"/>
              </a:rPr>
              <a:t>Poland:</a:t>
            </a:r>
            <a:r>
              <a:rPr lang="en-GB" i="1">
                <a:latin typeface="Noto Sans"/>
                <a:ea typeface="Noto Sans"/>
                <a:cs typeface="Noto Sans"/>
              </a:rPr>
              <a:t> Central Institute for Labour Protection </a:t>
            </a:r>
            <a:r>
              <a:rPr lang="en-GB">
                <a:latin typeface="Noto Sans"/>
                <a:ea typeface="Noto Sans"/>
                <a:cs typeface="Noto Sans"/>
              </a:rPr>
              <a:t>– Training on the safe integration of AI and robotics in manufacturing, logistics and healthcare, including risk assessments, ergonomic considerations, and the mitigation of psychosocial risks. </a:t>
            </a:r>
          </a:p>
          <a:p>
            <a:pPr marL="503555" lvl="4" indent="-251460">
              <a:spcBef>
                <a:spcPts val="600"/>
              </a:spcBef>
              <a:spcAft>
                <a:spcPts val="600"/>
              </a:spcAft>
              <a:buFont typeface="Wingdings" panose="05000000000000000000" pitchFamily="2" charset="2"/>
              <a:buChar char="ü"/>
            </a:pPr>
            <a:r>
              <a:rPr lang="en-GB" b="1">
                <a:latin typeface="Noto Sans"/>
                <a:ea typeface="Noto Sans"/>
                <a:cs typeface="Noto Sans"/>
              </a:rPr>
              <a:t>Singapore:</a:t>
            </a:r>
            <a:r>
              <a:rPr lang="en-GB">
                <a:latin typeface="Noto Sans"/>
                <a:ea typeface="Noto Sans"/>
                <a:cs typeface="Noto Sans"/>
              </a:rPr>
              <a:t> </a:t>
            </a:r>
            <a:r>
              <a:rPr lang="en-GB" i="1">
                <a:latin typeface="Noto Sans"/>
                <a:ea typeface="Noto Sans"/>
                <a:cs typeface="Noto Sans"/>
              </a:rPr>
              <a:t>Workplace Safety &amp; Health Council </a:t>
            </a:r>
            <a:r>
              <a:rPr lang="en-GB">
                <a:latin typeface="Noto Sans"/>
                <a:ea typeface="Noto Sans"/>
                <a:cs typeface="Noto Sans"/>
              </a:rPr>
              <a:t>– Certification for AI and robotics safety in high-risk sectors (e.g. construction and logistics).</a:t>
            </a:r>
          </a:p>
          <a:p>
            <a:endParaRPr lang="es-ES"/>
          </a:p>
        </p:txBody>
      </p:sp>
    </p:spTree>
    <p:extLst>
      <p:ext uri="{BB962C8B-B14F-4D97-AF65-F5344CB8AC3E}">
        <p14:creationId xmlns:p14="http://schemas.microsoft.com/office/powerpoint/2010/main" val="2173314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8086-6B04-621B-0EB4-C6B6C9B3425F}"/>
              </a:ext>
            </a:extLst>
          </p:cNvPr>
          <p:cNvSpPr>
            <a:spLocks noGrp="1"/>
          </p:cNvSpPr>
          <p:nvPr>
            <p:ph type="title"/>
          </p:nvPr>
        </p:nvSpPr>
        <p:spPr/>
        <p:txBody>
          <a:bodyPr/>
          <a:lstStyle/>
          <a:p>
            <a:r>
              <a:rPr lang="en-GB">
                <a:solidFill>
                  <a:schemeClr val="tx1"/>
                </a:solidFill>
              </a:rPr>
              <a:t>Research on the OSH implications of digitalization</a:t>
            </a:r>
            <a:br>
              <a:rPr lang="en-GB">
                <a:solidFill>
                  <a:schemeClr val="tx1"/>
                </a:solidFill>
              </a:rPr>
            </a:br>
            <a:endParaRPr lang="es-ES"/>
          </a:p>
        </p:txBody>
      </p:sp>
      <p:sp>
        <p:nvSpPr>
          <p:cNvPr id="3" name="Content Placeholder 2">
            <a:extLst>
              <a:ext uri="{FF2B5EF4-FFF2-40B4-BE49-F238E27FC236}">
                <a16:creationId xmlns:a16="http://schemas.microsoft.com/office/drawing/2014/main" id="{66AC63C8-55D1-85B2-0034-489ECABC0245}"/>
              </a:ext>
            </a:extLst>
          </p:cNvPr>
          <p:cNvSpPr>
            <a:spLocks noGrp="1"/>
          </p:cNvSpPr>
          <p:nvPr>
            <p:ph idx="1"/>
          </p:nvPr>
        </p:nvSpPr>
        <p:spPr>
          <a:xfrm>
            <a:off x="346634" y="1551255"/>
            <a:ext cx="6751590" cy="4738532"/>
          </a:xfrm>
        </p:spPr>
        <p:txBody>
          <a:bodyPr vert="horz" lIns="0" tIns="0" rIns="0" bIns="0" rtlCol="0" anchor="t">
            <a:noAutofit/>
          </a:bodyPr>
          <a:lstStyle/>
          <a:p>
            <a:pPr marL="233680" lvl="2" indent="-233680"/>
            <a:r>
              <a:rPr lang="en-GB" sz="2000" b="1">
                <a:latin typeface="Noto Sans"/>
                <a:ea typeface="Noto Sans"/>
                <a:cs typeface="Noto Sans"/>
              </a:rPr>
              <a:t>Generate evidence-based insights to guide digital transformation in workplaces.</a:t>
            </a:r>
            <a:endParaRPr lang="en-US" sz="2000">
              <a:latin typeface="Noto Sans"/>
              <a:ea typeface="Noto Sans"/>
              <a:cs typeface="Noto Sans"/>
            </a:endParaRPr>
          </a:p>
          <a:p>
            <a:pPr marL="503555" lvl="4" indent="-251460">
              <a:spcBef>
                <a:spcPts val="600"/>
              </a:spcBef>
              <a:spcAft>
                <a:spcPts val="600"/>
              </a:spcAft>
              <a:buFont typeface="Wingdings" panose="05000000000000000000" pitchFamily="2" charset="2"/>
              <a:buChar char="ü"/>
            </a:pPr>
            <a:r>
              <a:rPr lang="en-GB" b="1">
                <a:latin typeface="Noto Sans"/>
                <a:ea typeface="Noto Sans"/>
                <a:cs typeface="Noto Sans"/>
              </a:rPr>
              <a:t>Austria:</a:t>
            </a:r>
            <a:r>
              <a:rPr lang="en-GB">
                <a:latin typeface="Noto Sans"/>
                <a:ea typeface="Noto Sans"/>
                <a:cs typeface="Noto Sans"/>
              </a:rPr>
              <a:t> </a:t>
            </a:r>
            <a:r>
              <a:rPr lang="en-GB" i="1">
                <a:latin typeface="Noto Sans"/>
                <a:ea typeface="Noto Sans"/>
                <a:cs typeface="Noto Sans"/>
              </a:rPr>
              <a:t>Work NEW 4.0</a:t>
            </a:r>
            <a:r>
              <a:rPr lang="en-GB">
                <a:latin typeface="Noto Sans"/>
                <a:ea typeface="Noto Sans"/>
                <a:cs typeface="Noto Sans"/>
              </a:rPr>
              <a:t> - AI &amp; automation’s impact on OSH, collaboration between academia &amp; industry.</a:t>
            </a:r>
          </a:p>
          <a:p>
            <a:pPr marL="503555" lvl="4" indent="-251460">
              <a:spcBef>
                <a:spcPts val="600"/>
              </a:spcBef>
              <a:spcAft>
                <a:spcPts val="600"/>
              </a:spcAft>
              <a:buFont typeface="Wingdings" panose="05000000000000000000" pitchFamily="2" charset="2"/>
              <a:buChar char="ü"/>
            </a:pPr>
            <a:r>
              <a:rPr lang="en-GB" b="1">
                <a:latin typeface="Noto Sans"/>
                <a:ea typeface="Noto Sans"/>
                <a:cs typeface="Noto Sans"/>
              </a:rPr>
              <a:t>Canada:</a:t>
            </a:r>
            <a:r>
              <a:rPr lang="en-GB">
                <a:latin typeface="Noto Sans"/>
                <a:ea typeface="Noto Sans"/>
                <a:cs typeface="Noto Sans"/>
              </a:rPr>
              <a:t> </a:t>
            </a:r>
            <a:r>
              <a:rPr lang="en-GB" i="1">
                <a:latin typeface="Noto Sans"/>
                <a:ea typeface="Noto Sans"/>
                <a:cs typeface="Noto Sans"/>
              </a:rPr>
              <a:t>IRSST Bulletin</a:t>
            </a:r>
            <a:r>
              <a:rPr lang="en-GB">
                <a:latin typeface="Noto Sans"/>
                <a:ea typeface="Noto Sans"/>
                <a:cs typeface="Noto Sans"/>
              </a:rPr>
              <a:t> – Regular AI &amp; OSH research updates for stakeholders.</a:t>
            </a:r>
          </a:p>
          <a:p>
            <a:pPr marL="503555" lvl="4" indent="-251460">
              <a:spcBef>
                <a:spcPts val="600"/>
              </a:spcBef>
              <a:spcAft>
                <a:spcPts val="600"/>
              </a:spcAft>
              <a:buFont typeface="Wingdings" panose="05000000000000000000" pitchFamily="2" charset="2"/>
              <a:buChar char="ü"/>
            </a:pPr>
            <a:r>
              <a:rPr lang="en-GB" b="1">
                <a:latin typeface="Noto Sans"/>
                <a:ea typeface="Noto Sans"/>
                <a:cs typeface="Noto Sans"/>
              </a:rPr>
              <a:t>Chile:</a:t>
            </a:r>
            <a:r>
              <a:rPr lang="en-GB">
                <a:latin typeface="Noto Sans"/>
                <a:ea typeface="Noto Sans"/>
                <a:cs typeface="Noto Sans"/>
              </a:rPr>
              <a:t> </a:t>
            </a:r>
            <a:r>
              <a:rPr lang="en-GB" i="1">
                <a:latin typeface="Noto Sans"/>
                <a:ea typeface="Noto Sans"/>
                <a:cs typeface="Noto Sans"/>
              </a:rPr>
              <a:t>Social Security Superintendence Authority – </a:t>
            </a:r>
            <a:r>
              <a:rPr lang="en-GB">
                <a:latin typeface="Noto Sans"/>
                <a:ea typeface="Noto Sans"/>
                <a:cs typeface="Noto Sans"/>
              </a:rPr>
              <a:t>Funds research on AI &amp; wearables for real-time safety monitoring.</a:t>
            </a:r>
          </a:p>
          <a:p>
            <a:pPr marL="503555" lvl="4" indent="-251460">
              <a:spcBef>
                <a:spcPts val="600"/>
              </a:spcBef>
              <a:spcAft>
                <a:spcPts val="600"/>
              </a:spcAft>
              <a:buFont typeface="Wingdings" panose="05000000000000000000" pitchFamily="2" charset="2"/>
              <a:buChar char="ü"/>
            </a:pPr>
            <a:r>
              <a:rPr lang="en-GB" b="1">
                <a:latin typeface="Noto Sans"/>
                <a:ea typeface="Noto Sans"/>
                <a:cs typeface="Noto Sans"/>
              </a:rPr>
              <a:t>New Zealand:</a:t>
            </a:r>
            <a:r>
              <a:rPr lang="en-GB">
                <a:latin typeface="Noto Sans"/>
                <a:ea typeface="Noto Sans"/>
                <a:cs typeface="Noto Sans"/>
              </a:rPr>
              <a:t> </a:t>
            </a:r>
            <a:r>
              <a:rPr lang="en-GB" i="1">
                <a:latin typeface="Noto Sans"/>
                <a:ea typeface="Noto Sans"/>
                <a:cs typeface="Noto Sans"/>
              </a:rPr>
              <a:t>Robotics, Automation &amp; Sensing Network </a:t>
            </a:r>
            <a:r>
              <a:rPr lang="en-GB">
                <a:latin typeface="Noto Sans"/>
                <a:ea typeface="Noto Sans"/>
                <a:cs typeface="Noto Sans"/>
              </a:rPr>
              <a:t>- Conferences on digital workplace safety.</a:t>
            </a:r>
          </a:p>
          <a:p>
            <a:pPr marL="503555" lvl="4" indent="-251460">
              <a:spcBef>
                <a:spcPts val="600"/>
              </a:spcBef>
              <a:spcAft>
                <a:spcPts val="600"/>
              </a:spcAft>
              <a:buFont typeface="Wingdings" panose="05000000000000000000" pitchFamily="2" charset="2"/>
              <a:buChar char="ü"/>
            </a:pPr>
            <a:r>
              <a:rPr lang="en-GB" b="1">
                <a:latin typeface="Noto Sans"/>
                <a:ea typeface="Noto Sans"/>
                <a:cs typeface="Noto Sans"/>
              </a:rPr>
              <a:t>Sweden:</a:t>
            </a:r>
            <a:r>
              <a:rPr lang="en-GB">
                <a:latin typeface="Noto Sans"/>
                <a:ea typeface="Noto Sans"/>
                <a:cs typeface="Noto Sans"/>
              </a:rPr>
              <a:t> </a:t>
            </a:r>
            <a:r>
              <a:rPr lang="en-GB" i="1">
                <a:latin typeface="Noto Sans"/>
                <a:ea typeface="Noto Sans"/>
                <a:cs typeface="Noto Sans"/>
              </a:rPr>
              <a:t>Karolinska Institute New World of Work – </a:t>
            </a:r>
            <a:r>
              <a:rPr lang="en-GB">
                <a:latin typeface="Noto Sans"/>
                <a:ea typeface="Noto Sans"/>
                <a:cs typeface="Noto Sans"/>
              </a:rPr>
              <a:t>Investigates the impact of algorithmic systems on worker well-being, considering negotiations carried out when they are implemented.</a:t>
            </a:r>
          </a:p>
          <a:p>
            <a:pPr marL="503555" lvl="4" indent="-251460">
              <a:spcBef>
                <a:spcPts val="600"/>
              </a:spcBef>
              <a:spcAft>
                <a:spcPts val="600"/>
              </a:spcAft>
              <a:buFont typeface="Wingdings" panose="05000000000000000000" pitchFamily="2" charset="2"/>
              <a:buChar char="ü"/>
            </a:pPr>
            <a:r>
              <a:rPr lang="en-GB" b="1">
                <a:latin typeface="Noto Sans"/>
                <a:ea typeface="Noto Sans"/>
                <a:cs typeface="Noto Sans"/>
              </a:rPr>
              <a:t>USA:</a:t>
            </a:r>
            <a:r>
              <a:rPr lang="en-GB" i="1">
                <a:latin typeface="Noto Sans"/>
                <a:ea typeface="Noto Sans"/>
                <a:cs typeface="Noto Sans"/>
              </a:rPr>
              <a:t> NIOSH AI &amp; Robotics Research </a:t>
            </a:r>
            <a:r>
              <a:rPr lang="en-GB">
                <a:latin typeface="Noto Sans"/>
                <a:ea typeface="Noto Sans"/>
                <a:cs typeface="Noto Sans"/>
              </a:rPr>
              <a:t>- Grants for AI-driven safety innovation, accident prevention, &amp; exoskeletons to reduce injury risks.</a:t>
            </a:r>
            <a:endParaRPr lang="es-ES">
              <a:latin typeface="Noto Sans"/>
              <a:ea typeface="Noto Sans"/>
              <a:cs typeface="Noto Sans"/>
            </a:endParaRPr>
          </a:p>
        </p:txBody>
      </p:sp>
      <p:pic>
        <p:nvPicPr>
          <p:cNvPr id="9" name="Picture 8" descr="A person in a warehouse checking a device&#10;&#10;AI-generated content may be incorrect.">
            <a:extLst>
              <a:ext uri="{FF2B5EF4-FFF2-40B4-BE49-F238E27FC236}">
                <a16:creationId xmlns:a16="http://schemas.microsoft.com/office/drawing/2014/main" id="{7A63D8CE-501B-3EA4-E655-5C3806F400B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85746" y="1189495"/>
            <a:ext cx="4559620" cy="5271418"/>
          </a:xfrm>
          <a:prstGeom prst="rect">
            <a:avLst/>
          </a:prstGeom>
          <a:effectLst>
            <a:softEdge rad="304800"/>
          </a:effectLst>
        </p:spPr>
      </p:pic>
    </p:spTree>
    <p:extLst>
      <p:ext uri="{BB962C8B-B14F-4D97-AF65-F5344CB8AC3E}">
        <p14:creationId xmlns:p14="http://schemas.microsoft.com/office/powerpoint/2010/main" val="1670652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5E86-B3E3-AF3B-9E8B-4B49B4D1AF5D}"/>
              </a:ext>
            </a:extLst>
          </p:cNvPr>
          <p:cNvSpPr>
            <a:spLocks noGrp="1"/>
          </p:cNvSpPr>
          <p:nvPr>
            <p:ph type="title"/>
          </p:nvPr>
        </p:nvSpPr>
        <p:spPr/>
        <p:txBody>
          <a:bodyPr/>
          <a:lstStyle/>
          <a:p>
            <a:r>
              <a:rPr lang="en-US" sz="2800">
                <a:solidFill>
                  <a:srgbClr val="2C1B4D"/>
                </a:solidFill>
                <a:cs typeface="Times New Roman" panose="02020603050405020304" pitchFamily="18" charset="0"/>
              </a:rPr>
              <a:t>Managing Digitalization and OSH at the Workplace</a:t>
            </a:r>
            <a:endParaRPr lang="es-ES">
              <a:solidFill>
                <a:schemeClr val="tx1"/>
              </a:solidFill>
            </a:endParaRPr>
          </a:p>
        </p:txBody>
      </p:sp>
      <p:sp>
        <p:nvSpPr>
          <p:cNvPr id="3" name="Content Placeholder 2">
            <a:extLst>
              <a:ext uri="{FF2B5EF4-FFF2-40B4-BE49-F238E27FC236}">
                <a16:creationId xmlns:a16="http://schemas.microsoft.com/office/drawing/2014/main" id="{B6D7E6AE-8F02-30A3-6307-EEBD8CA48A85}"/>
              </a:ext>
            </a:extLst>
          </p:cNvPr>
          <p:cNvSpPr>
            <a:spLocks noGrp="1"/>
          </p:cNvSpPr>
          <p:nvPr>
            <p:ph idx="1"/>
          </p:nvPr>
        </p:nvSpPr>
        <p:spPr/>
        <p:txBody>
          <a:bodyPr vert="horz" lIns="0" tIns="0" rIns="0" bIns="0" rtlCol="0" anchor="t">
            <a:noAutofit/>
          </a:bodyPr>
          <a:lstStyle/>
          <a:p>
            <a:pPr indent="-233680"/>
            <a:r>
              <a:rPr lang="en-GB" b="1" dirty="0">
                <a:latin typeface="Overpass"/>
                <a:ea typeface="Noto Sans"/>
                <a:cs typeface="Noto Sans"/>
              </a:rPr>
              <a:t>Implementing a comprehensive OSH management system</a:t>
            </a:r>
            <a:endParaRPr lang="en-US" dirty="0">
              <a:latin typeface="Overpass"/>
              <a:ea typeface="Noto Sans"/>
              <a:cs typeface="Noto Sans"/>
            </a:endParaRPr>
          </a:p>
          <a:p>
            <a:pPr marL="233680" lvl="2" indent="-233680"/>
            <a:r>
              <a:rPr lang="en-GB" b="1" dirty="0">
                <a:latin typeface="Noto Sans"/>
                <a:ea typeface="Noto Sans"/>
                <a:cs typeface="Noto Sans"/>
              </a:rPr>
              <a:t>Key elements (ILO OSH 2001 Guidelines):</a:t>
            </a:r>
          </a:p>
          <a:p>
            <a:pPr marL="503555" lvl="4" indent="-251460">
              <a:buFont typeface="Wingdings" panose="05000000000000000000" pitchFamily="2" charset="2"/>
              <a:buChar char="ü"/>
            </a:pPr>
            <a:r>
              <a:rPr lang="en-GB" b="1" dirty="0">
                <a:latin typeface="Noto Sans"/>
                <a:ea typeface="Noto Sans"/>
                <a:cs typeface="Noto Sans"/>
              </a:rPr>
              <a:t>Policy development:</a:t>
            </a:r>
            <a:r>
              <a:rPr lang="en-GB" dirty="0">
                <a:latin typeface="Noto Sans"/>
                <a:ea typeface="Noto Sans"/>
                <a:cs typeface="Noto Sans"/>
              </a:rPr>
              <a:t> Through a tripartite process, formulate clear OSH policy that reflects commitment to safety and health, including when new technologies and processes are integrated.</a:t>
            </a:r>
          </a:p>
          <a:p>
            <a:pPr marL="503555" lvl="4" indent="-251460">
              <a:buFont typeface="Wingdings" panose="05000000000000000000" pitchFamily="2" charset="2"/>
              <a:buChar char="ü"/>
            </a:pPr>
            <a:r>
              <a:rPr lang="en-GB" b="1" dirty="0">
                <a:latin typeface="Noto Sans"/>
                <a:ea typeface="Noto Sans"/>
                <a:cs typeface="Noto Sans"/>
              </a:rPr>
              <a:t>Organizing:</a:t>
            </a:r>
            <a:r>
              <a:rPr lang="en-GB" dirty="0">
                <a:latin typeface="Noto Sans"/>
                <a:ea typeface="Noto Sans"/>
                <a:cs typeface="Noto Sans"/>
              </a:rPr>
              <a:t> Defined roles and responsibilities for OSH, promoting active worker participation and consultation, particularly in the integration of new technologies and related OSH measures. </a:t>
            </a:r>
          </a:p>
          <a:p>
            <a:pPr marL="503555" lvl="4" indent="-251460">
              <a:buFont typeface="Wingdings" panose="05000000000000000000" pitchFamily="2" charset="2"/>
              <a:buChar char="ü"/>
            </a:pPr>
            <a:r>
              <a:rPr lang="en-GB" b="1" dirty="0">
                <a:latin typeface="Noto Sans"/>
                <a:ea typeface="Noto Sans"/>
                <a:cs typeface="Noto Sans"/>
              </a:rPr>
              <a:t>Planning &amp; implementation:</a:t>
            </a:r>
            <a:r>
              <a:rPr lang="en-GB" dirty="0">
                <a:latin typeface="Noto Sans"/>
                <a:ea typeface="Noto Sans"/>
                <a:cs typeface="Noto Sans"/>
              </a:rPr>
              <a:t> Systematic identification of hazards and risks and implementation of preventive and protective measures, tailoring these to the risks associated with new technologies. </a:t>
            </a:r>
          </a:p>
          <a:p>
            <a:pPr marL="503555" lvl="4" indent="-251460">
              <a:buFont typeface="Wingdings" panose="05000000000000000000" pitchFamily="2" charset="2"/>
              <a:buChar char="ü"/>
            </a:pPr>
            <a:r>
              <a:rPr lang="en-GB" b="1" dirty="0">
                <a:latin typeface="Noto Sans"/>
                <a:ea typeface="Noto Sans"/>
                <a:cs typeface="Noto Sans"/>
              </a:rPr>
              <a:t>Evaluation</a:t>
            </a:r>
            <a:r>
              <a:rPr lang="en-GB" dirty="0">
                <a:latin typeface="Noto Sans"/>
                <a:ea typeface="Noto Sans"/>
                <a:cs typeface="Noto Sans"/>
              </a:rPr>
              <a:t>: Monitor and measure OSH performance and regularly ensure compliance with OSH standards through audits and ensure effectiveness of controls related to new technologies. </a:t>
            </a:r>
          </a:p>
          <a:p>
            <a:pPr marL="503555" lvl="4" indent="-251460">
              <a:buFont typeface="Wingdings" panose="05000000000000000000" pitchFamily="2" charset="2"/>
              <a:buChar char="ü"/>
            </a:pPr>
            <a:r>
              <a:rPr lang="en-GB" b="1" dirty="0">
                <a:latin typeface="Noto Sans"/>
                <a:ea typeface="Noto Sans"/>
                <a:cs typeface="Noto Sans"/>
              </a:rPr>
              <a:t>Improvement: </a:t>
            </a:r>
            <a:r>
              <a:rPr lang="en-GB" dirty="0">
                <a:latin typeface="Noto Sans"/>
                <a:ea typeface="Noto Sans"/>
                <a:cs typeface="Noto Sans"/>
              </a:rPr>
              <a:t>Corrective actions based on evaluations for improvement, revising OSH policies and procedures to address evolving risks posed by technological changes. </a:t>
            </a:r>
          </a:p>
          <a:p>
            <a:pPr marL="233680" lvl="2" indent="-233680">
              <a:spcBef>
                <a:spcPts val="600"/>
              </a:spcBef>
              <a:spcAft>
                <a:spcPts val="0"/>
              </a:spcAft>
            </a:pPr>
            <a:r>
              <a:rPr lang="en-GB" b="1" dirty="0">
                <a:latin typeface="Noto Sans"/>
                <a:ea typeface="Noto Sans"/>
                <a:cs typeface="Noto Sans"/>
              </a:rPr>
              <a:t>Effective workplace action, rooted in a strong safety culture and active worker participation, is essential to ensure that new technologies enhance—not compromise—worker safety and wellbeing. </a:t>
            </a:r>
          </a:p>
          <a:p>
            <a:pPr marL="233680" lvl="2" indent="-233680">
              <a:spcBef>
                <a:spcPts val="600"/>
              </a:spcBef>
              <a:spcAft>
                <a:spcPts val="0"/>
              </a:spcAft>
            </a:pPr>
            <a:r>
              <a:rPr lang="en-GB" b="1" dirty="0">
                <a:latin typeface="Noto Sans"/>
                <a:ea typeface="Noto Sans"/>
                <a:cs typeface="Noto Sans"/>
              </a:rPr>
              <a:t>A collaborative, tripartite approach involving workers, employers, and governments allows the shaping of safer and more responsive work environments.</a:t>
            </a:r>
          </a:p>
        </p:txBody>
      </p:sp>
    </p:spTree>
    <p:extLst>
      <p:ext uri="{BB962C8B-B14F-4D97-AF65-F5344CB8AC3E}">
        <p14:creationId xmlns:p14="http://schemas.microsoft.com/office/powerpoint/2010/main" val="1338338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9BD30A-CF84-410B-A4B0-72C348E4B2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FF6FF20-722E-5A7A-6DAC-8CD13736BAFA}"/>
              </a:ext>
            </a:extLst>
          </p:cNvPr>
          <p:cNvSpPr txBox="1">
            <a:spLocks/>
          </p:cNvSpPr>
          <p:nvPr/>
        </p:nvSpPr>
        <p:spPr>
          <a:xfrm>
            <a:off x="1309576" y="463744"/>
            <a:ext cx="9569261" cy="504841"/>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600" b="1" kern="1200">
                <a:solidFill>
                  <a:schemeClr val="accent1"/>
                </a:solidFill>
                <a:latin typeface="Overpass" panose="00000500000000000000" pitchFamily="2" charset="0"/>
                <a:ea typeface="+mj-ea"/>
                <a:cs typeface="+mj-cs"/>
              </a:defRPr>
            </a:lvl1pPr>
          </a:lstStyle>
          <a:p>
            <a:pPr algn="l"/>
            <a:r>
              <a:rPr lang="en-GB" sz="2000" b="1" i="0" u="none" strike="noStrike" baseline="0">
                <a:solidFill>
                  <a:srgbClr val="000066"/>
                </a:solidFill>
                <a:latin typeface="Overpass"/>
              </a:rPr>
              <a:t>Integrating new technologies into </a:t>
            </a:r>
            <a:r>
              <a:rPr lang="en-GB" sz="2000" b="0" i="1" u="none" strike="noStrike" baseline="0">
                <a:solidFill>
                  <a:srgbClr val="000066"/>
                </a:solidFill>
                <a:latin typeface="Overpass"/>
              </a:rPr>
              <a:t>risk management for improved OSH</a:t>
            </a:r>
            <a:br>
              <a:rPr lang="en-GB" sz="2400" b="1" i="0" u="none" strike="noStrike" kern="1200" cap="none" spc="0" normalizeH="0" baseline="0" noProof="0">
                <a:ln>
                  <a:noFill/>
                </a:ln>
                <a:effectLst/>
                <a:uLnTx/>
                <a:uFillTx/>
                <a:latin typeface="Overpass" panose="00000500000000000000" pitchFamily="2" charset="0"/>
              </a:rPr>
            </a:br>
            <a:endParaRPr kumimoji="0" lang="es-ES" sz="2400" b="1" i="0" u="none" strike="noStrike" kern="1200" cap="none" spc="0" normalizeH="0" baseline="0" noProof="0">
              <a:ln>
                <a:noFill/>
              </a:ln>
              <a:solidFill>
                <a:srgbClr val="1E2DBE"/>
              </a:solidFill>
              <a:effectLst/>
              <a:uLnTx/>
              <a:uFillTx/>
              <a:latin typeface="Overpass" panose="00000500000000000000" pitchFamily="2" charset="0"/>
              <a:ea typeface="+mj-ea"/>
              <a:cs typeface="+mj-cs"/>
            </a:endParaRPr>
          </a:p>
        </p:txBody>
      </p:sp>
    </p:spTree>
    <p:extLst>
      <p:ext uri="{BB962C8B-B14F-4D97-AF65-F5344CB8AC3E}">
        <p14:creationId xmlns:p14="http://schemas.microsoft.com/office/powerpoint/2010/main" val="691883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0C15-1A19-4318-DB2F-8F291435BF60}"/>
              </a:ext>
            </a:extLst>
          </p:cNvPr>
          <p:cNvSpPr>
            <a:spLocks noGrp="1"/>
          </p:cNvSpPr>
          <p:nvPr>
            <p:ph type="title"/>
          </p:nvPr>
        </p:nvSpPr>
        <p:spPr/>
        <p:txBody>
          <a:bodyPr/>
          <a:lstStyle/>
          <a:p>
            <a:r>
              <a:rPr lang="en-GB">
                <a:solidFill>
                  <a:schemeClr val="tx1"/>
                </a:solidFill>
              </a:rPr>
              <a:t>Key Takeaways </a:t>
            </a:r>
            <a:br>
              <a:rPr lang="en-GB">
                <a:solidFill>
                  <a:schemeClr val="tx1"/>
                </a:solidFill>
              </a:rPr>
            </a:br>
            <a:endParaRPr lang="en-GB">
              <a:solidFill>
                <a:schemeClr val="tx1"/>
              </a:solidFill>
            </a:endParaRPr>
          </a:p>
        </p:txBody>
      </p:sp>
      <p:sp>
        <p:nvSpPr>
          <p:cNvPr id="3" name="Content Placeholder 2">
            <a:extLst>
              <a:ext uri="{FF2B5EF4-FFF2-40B4-BE49-F238E27FC236}">
                <a16:creationId xmlns:a16="http://schemas.microsoft.com/office/drawing/2014/main" id="{024A3717-330E-FBA9-A6F5-09DCE8D40BFD}"/>
              </a:ext>
            </a:extLst>
          </p:cNvPr>
          <p:cNvSpPr>
            <a:spLocks noGrp="1"/>
          </p:cNvSpPr>
          <p:nvPr>
            <p:ph idx="1"/>
          </p:nvPr>
        </p:nvSpPr>
        <p:spPr/>
        <p:txBody>
          <a:bodyPr vert="horz" lIns="0" tIns="0" rIns="0" bIns="0" rtlCol="0" anchor="t">
            <a:noAutofit/>
          </a:bodyPr>
          <a:lstStyle/>
          <a:p>
            <a:pPr marL="233680" lvl="2" indent="-233680"/>
            <a:r>
              <a:rPr lang="en-GB" b="1">
                <a:latin typeface="Noto Sans"/>
                <a:ea typeface="Noto Sans"/>
                <a:cs typeface="Noto Sans"/>
              </a:rPr>
              <a:t>Automation &amp; advanced robotics: </a:t>
            </a:r>
            <a:r>
              <a:rPr lang="en-GB">
                <a:latin typeface="Noto Sans"/>
                <a:ea typeface="Noto Sans"/>
                <a:cs typeface="Noto Sans"/>
              </a:rPr>
              <a:t>Reduce hazardous exposures, prevent musculoskeletal disorders, and eliminate repetitive and monotonous tasks. </a:t>
            </a:r>
            <a:endParaRPr lang="en-US">
              <a:latin typeface="Noto Sans"/>
              <a:ea typeface="Noto Sans"/>
              <a:cs typeface="Noto Sans"/>
            </a:endParaRPr>
          </a:p>
          <a:p>
            <a:pPr marL="233680" lvl="2" indent="-233680"/>
            <a:r>
              <a:rPr lang="en-GB" b="1">
                <a:latin typeface="Noto Sans"/>
                <a:ea typeface="Noto Sans"/>
                <a:cs typeface="Noto Sans"/>
              </a:rPr>
              <a:t>Smart OSH tools &amp; monitoring systems:</a:t>
            </a:r>
            <a:r>
              <a:rPr lang="en-GB">
                <a:latin typeface="Noto Sans"/>
                <a:ea typeface="Noto Sans"/>
                <a:cs typeface="Noto Sans"/>
              </a:rPr>
              <a:t> Enable real-time hazard detection and predictive analytics support proactive OSH management.</a:t>
            </a:r>
          </a:p>
          <a:p>
            <a:pPr marL="233680" lvl="2" indent="-233680"/>
            <a:r>
              <a:rPr lang="en-GB" b="1">
                <a:latin typeface="Noto Sans"/>
                <a:ea typeface="Noto Sans"/>
                <a:cs typeface="Noto Sans"/>
              </a:rPr>
              <a:t>Extended &amp; virtual reality:</a:t>
            </a:r>
            <a:r>
              <a:rPr lang="en-GB">
                <a:latin typeface="Noto Sans"/>
                <a:ea typeface="Noto Sans"/>
                <a:cs typeface="Noto Sans"/>
              </a:rPr>
              <a:t> Support trainings and inspections, improving hazard identification and emergency preparedness.</a:t>
            </a:r>
          </a:p>
          <a:p>
            <a:pPr marL="233680" lvl="2" indent="-233680"/>
            <a:r>
              <a:rPr lang="en-GB" b="1">
                <a:latin typeface="Noto Sans"/>
                <a:ea typeface="Noto Sans"/>
                <a:cs typeface="Noto Sans"/>
              </a:rPr>
              <a:t>Algorithmic management of work:</a:t>
            </a:r>
            <a:r>
              <a:rPr lang="en-GB">
                <a:latin typeface="Noto Sans"/>
                <a:ea typeface="Noto Sans"/>
                <a:cs typeface="Noto Sans"/>
              </a:rPr>
              <a:t> Optimize scheduling, task allocations, workload distributions, and workforce management.</a:t>
            </a:r>
          </a:p>
          <a:p>
            <a:pPr marL="233680" lvl="2" indent="-233680"/>
            <a:r>
              <a:rPr lang="en-GB" b="1">
                <a:latin typeface="Noto Sans"/>
                <a:ea typeface="Noto Sans"/>
                <a:cs typeface="Noto Sans"/>
              </a:rPr>
              <a:t>Changing work arrangements:</a:t>
            </a:r>
            <a:r>
              <a:rPr lang="en-GB">
                <a:latin typeface="Noto Sans"/>
                <a:ea typeface="Noto Sans"/>
                <a:cs typeface="Noto Sans"/>
              </a:rPr>
              <a:t> Expand job access, increase flexibility, and enhance work-life balance.</a:t>
            </a:r>
          </a:p>
          <a:p>
            <a:pPr marL="0" lvl="2" indent="0">
              <a:buNone/>
            </a:pPr>
            <a:endParaRPr lang="en-GB">
              <a:latin typeface="Noto Sans"/>
              <a:ea typeface="Noto Sans"/>
              <a:cs typeface="Noto Sans"/>
            </a:endParaRPr>
          </a:p>
          <a:p>
            <a:pPr marL="0" lvl="2" indent="0">
              <a:buNone/>
            </a:pPr>
            <a:r>
              <a:rPr lang="en-GB">
                <a:latin typeface="Noto Sans"/>
                <a:ea typeface="Noto Sans"/>
                <a:cs typeface="Noto Sans"/>
              </a:rPr>
              <a:t>Further research is needed to understand the long-term OSH impacts of digital technologies and ensure informed implementation.</a:t>
            </a:r>
          </a:p>
          <a:p>
            <a:pPr marL="503555" lvl="4" indent="-251460">
              <a:buFont typeface="Wingdings" panose="05000000000000000000" pitchFamily="2" charset="2"/>
              <a:buChar char="ü"/>
            </a:pPr>
            <a:r>
              <a:rPr lang="en-GB">
                <a:latin typeface="Noto Sans"/>
                <a:ea typeface="Noto Sans"/>
                <a:cs typeface="Noto Sans"/>
              </a:rPr>
              <a:t>More data on both potential benefits and negative OSH impacts across sectors is needed, including the decrease or increase in work-related injuries and diseases.</a:t>
            </a:r>
          </a:p>
          <a:p>
            <a:pPr marL="503555" lvl="4" indent="-251460">
              <a:buFont typeface="Wingdings" panose="05000000000000000000" pitchFamily="2" charset="2"/>
              <a:buChar char="ü"/>
            </a:pPr>
            <a:r>
              <a:rPr lang="en-GB">
                <a:latin typeface="Noto Sans"/>
                <a:ea typeface="Noto Sans"/>
                <a:cs typeface="Noto Sans"/>
              </a:rPr>
              <a:t>More collaboration between governments, academia and social partners is needed to address research gaps and support evidence-informed strategies to ensure safe and healthy digitalized workplaces.</a:t>
            </a:r>
          </a:p>
          <a:p>
            <a:endParaRPr lang="es-ES"/>
          </a:p>
        </p:txBody>
      </p:sp>
    </p:spTree>
    <p:extLst>
      <p:ext uri="{BB962C8B-B14F-4D97-AF65-F5344CB8AC3E}">
        <p14:creationId xmlns:p14="http://schemas.microsoft.com/office/powerpoint/2010/main" val="976382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9C2BD0-CB0B-7BF0-E649-23338D6A3CDC}"/>
              </a:ext>
            </a:extLst>
          </p:cNvPr>
          <p:cNvSpPr>
            <a:spLocks noGrp="1"/>
          </p:cNvSpPr>
          <p:nvPr>
            <p:ph idx="1"/>
          </p:nvPr>
        </p:nvSpPr>
        <p:spPr>
          <a:xfrm>
            <a:off x="236023" y="192119"/>
            <a:ext cx="11768441" cy="6441797"/>
          </a:xfrm>
        </p:spPr>
        <p:txBody>
          <a:bodyPr vert="horz" lIns="0" tIns="0" rIns="0" bIns="0" rtlCol="0" anchor="t">
            <a:noAutofit/>
          </a:bodyPr>
          <a:lstStyle/>
          <a:p>
            <a:r>
              <a:rPr lang="en-GB">
                <a:latin typeface="Noto Sans"/>
                <a:ea typeface="Noto Sans"/>
                <a:cs typeface="Noto Sans"/>
              </a:rPr>
              <a:t>References</a:t>
            </a:r>
            <a:endParaRPr lang="en-GB">
              <a:latin typeface="Noto Sans"/>
            </a:endParaRPr>
          </a:p>
          <a:p>
            <a:r>
              <a:rPr lang="en-GB" sz="900" b="0" baseline="30000">
                <a:latin typeface="Noto Sans"/>
                <a:ea typeface="Noto Sans"/>
                <a:cs typeface="Noto Sans"/>
              </a:rPr>
              <a:t>Australian Water Association. 2023. “Melbourne Water Grabs Gong for VR Tech Use in Hazard Identification.” Australian Water Association, November 9, 2023. </a:t>
            </a:r>
            <a:r>
              <a:rPr lang="en-GB" sz="900" b="0" baseline="30000">
                <a:latin typeface="Noto Sans"/>
                <a:ea typeface="Noto Sans"/>
                <a:cs typeface="Noto Sans"/>
                <a:hlinkClick r:id="rId2"/>
              </a:rPr>
              <a:t>https://www.awa.asn.au/resources/latest-news/technology/innovation/melbourne-water-grabs-gong-for-vr-tech-use-in-hazard-identification</a:t>
            </a:r>
            <a:endParaRPr lang="en-GB" sz="900">
              <a:latin typeface="Noto Sans" panose="020B0502040504020204" pitchFamily="34" charset="0"/>
            </a:endParaRPr>
          </a:p>
          <a:p>
            <a:r>
              <a:rPr lang="en-GB" sz="900" b="0" baseline="30000" err="1">
                <a:latin typeface="Noto Sans"/>
                <a:ea typeface="Noto Sans"/>
                <a:cs typeface="Noto Sans"/>
              </a:rPr>
              <a:t>Babashahi</a:t>
            </a:r>
            <a:r>
              <a:rPr lang="en-GB" sz="900" b="0" baseline="30000">
                <a:latin typeface="Noto Sans"/>
                <a:ea typeface="Noto Sans"/>
                <a:cs typeface="Noto Sans"/>
              </a:rPr>
              <a:t>, Leili, Carlos Eduardo Barbosa, Yuri Lima, Alan Lyra, Herbert Salazar, Matheus </a:t>
            </a:r>
            <a:r>
              <a:rPr lang="en-GB" sz="900" b="0" baseline="30000" err="1">
                <a:latin typeface="Noto Sans"/>
                <a:ea typeface="Noto Sans"/>
                <a:cs typeface="Noto Sans"/>
              </a:rPr>
              <a:t>Argôlo</a:t>
            </a:r>
            <a:r>
              <a:rPr lang="en-GB" sz="900" b="0" baseline="30000">
                <a:latin typeface="Noto Sans"/>
                <a:ea typeface="Noto Sans"/>
                <a:cs typeface="Noto Sans"/>
              </a:rPr>
              <a:t>, Marcos Antonio de Almeida, and Jano Moreira de Souza. 2024. “AI in the Workplace: A Systematic Review of Skill Transformation in the Industry”. Administrative Sciences 14 (6): 127. </a:t>
            </a:r>
            <a:r>
              <a:rPr lang="en-GB" sz="900" b="0" baseline="30000">
                <a:latin typeface="Noto Sans"/>
                <a:ea typeface="Noto Sans"/>
                <a:cs typeface="Noto Sans"/>
                <a:hlinkClick r:id="rId3"/>
              </a:rPr>
              <a:t>https://doi.org/10.3390/admsci14060127</a:t>
            </a:r>
            <a:r>
              <a:rPr lang="en-GB" sz="900" b="0" baseline="30000">
                <a:latin typeface="Noto Sans"/>
                <a:ea typeface="Noto Sans"/>
                <a:cs typeface="Noto Sans"/>
              </a:rPr>
              <a:t>.</a:t>
            </a:r>
            <a:endParaRPr lang="en-GB" sz="900">
              <a:latin typeface="Noto Sans" panose="020B0502040504020204" pitchFamily="34" charset="0"/>
            </a:endParaRPr>
          </a:p>
          <a:p>
            <a:r>
              <a:rPr lang="en-GB" sz="900" b="0" baseline="30000">
                <a:latin typeface="Noto Sans"/>
                <a:ea typeface="Noto Sans"/>
                <a:cs typeface="Noto Sans"/>
              </a:rPr>
              <a:t>Borikar, Ganesh P., Chaitanya Gharat, and Sachin R. Deshmukh. 2022. “Application of Drone Systems for Spraying Pesticides in Advanced Agriculture: A Review”. IOP Conf. Ser.: Mater. Sci. Eng. 1259 012015. </a:t>
            </a:r>
            <a:r>
              <a:rPr lang="en-GB" sz="900" b="0" baseline="30000">
                <a:latin typeface="Noto Sans"/>
                <a:ea typeface="Noto Sans"/>
                <a:cs typeface="Noto Sans"/>
                <a:hlinkClick r:id="rId4"/>
              </a:rPr>
              <a:t>https://doi.org/10.1088/1757-899X/1259/1/012015</a:t>
            </a:r>
            <a:r>
              <a:rPr lang="en-GB" sz="900" b="0" baseline="30000">
                <a:latin typeface="Noto Sans"/>
                <a:ea typeface="Noto Sans"/>
                <a:cs typeface="Noto Sans"/>
              </a:rPr>
              <a:t>.</a:t>
            </a:r>
            <a:endParaRPr lang="en-GB" sz="900">
              <a:latin typeface="Noto Sans" panose="020B0502040504020204" pitchFamily="34" charset="0"/>
            </a:endParaRPr>
          </a:p>
          <a:p>
            <a:r>
              <a:rPr lang="es" sz="900" b="0" baseline="30000">
                <a:latin typeface="Noto Sans"/>
                <a:ea typeface="Noto Sans"/>
                <a:cs typeface="Noto Sans"/>
              </a:rPr>
              <a:t>Centers </a:t>
            </a:r>
            <a:r>
              <a:rPr lang="es" sz="900" b="0" baseline="30000" err="1">
                <a:latin typeface="Noto Sans"/>
                <a:ea typeface="Noto Sans"/>
                <a:cs typeface="Noto Sans"/>
              </a:rPr>
              <a:t>for</a:t>
            </a:r>
            <a:r>
              <a:rPr lang="es" sz="900" b="0" baseline="30000">
                <a:latin typeface="Noto Sans"/>
                <a:ea typeface="Noto Sans"/>
                <a:cs typeface="Noto Sans"/>
              </a:rPr>
              <a:t> </a:t>
            </a:r>
            <a:r>
              <a:rPr lang="es" sz="900" b="0" baseline="30000" err="1">
                <a:latin typeface="Noto Sans"/>
                <a:ea typeface="Noto Sans"/>
                <a:cs typeface="Noto Sans"/>
              </a:rPr>
              <a:t>Disease</a:t>
            </a:r>
            <a:r>
              <a:rPr lang="es" sz="900" b="0" baseline="30000">
                <a:latin typeface="Noto Sans"/>
                <a:ea typeface="Noto Sans"/>
                <a:cs typeface="Noto Sans"/>
              </a:rPr>
              <a:t> Control and </a:t>
            </a:r>
            <a:r>
              <a:rPr lang="es" sz="900" b="0" baseline="30000" err="1">
                <a:latin typeface="Noto Sans"/>
                <a:ea typeface="Noto Sans"/>
                <a:cs typeface="Noto Sans"/>
              </a:rPr>
              <a:t>Prevention</a:t>
            </a:r>
            <a:r>
              <a:rPr lang="es" sz="900" b="0" baseline="30000">
                <a:latin typeface="Noto Sans"/>
                <a:ea typeface="Noto Sans"/>
                <a:cs typeface="Noto Sans"/>
              </a:rPr>
              <a:t>. 2024. “NIOSH-</a:t>
            </a:r>
            <a:r>
              <a:rPr lang="es" sz="900" b="0" baseline="30000" err="1">
                <a:latin typeface="Noto Sans"/>
                <a:ea typeface="Noto Sans"/>
                <a:cs typeface="Noto Sans"/>
              </a:rPr>
              <a:t>Developed</a:t>
            </a:r>
            <a:r>
              <a:rPr lang="es" sz="900" b="0" baseline="30000">
                <a:latin typeface="Noto Sans"/>
                <a:ea typeface="Noto Sans"/>
                <a:cs typeface="Noto Sans"/>
              </a:rPr>
              <a:t> Tools </a:t>
            </a:r>
            <a:r>
              <a:rPr lang="es" sz="900" b="0" baseline="30000" err="1">
                <a:latin typeface="Noto Sans"/>
                <a:ea typeface="Noto Sans"/>
                <a:cs typeface="Noto Sans"/>
              </a:rPr>
              <a:t>for</a:t>
            </a:r>
            <a:r>
              <a:rPr lang="es" sz="900" b="0" baseline="30000">
                <a:latin typeface="Noto Sans"/>
                <a:ea typeface="Noto Sans"/>
                <a:cs typeface="Noto Sans"/>
              </a:rPr>
              <a:t> </a:t>
            </a:r>
            <a:r>
              <a:rPr lang="es" sz="900" b="0" baseline="30000" err="1">
                <a:latin typeface="Noto Sans"/>
                <a:ea typeface="Noto Sans"/>
                <a:cs typeface="Noto Sans"/>
              </a:rPr>
              <a:t>Monitoring</a:t>
            </a:r>
            <a:r>
              <a:rPr lang="es" sz="900" b="0" baseline="30000">
                <a:latin typeface="Noto Sans"/>
                <a:ea typeface="Noto Sans"/>
                <a:cs typeface="Noto Sans"/>
              </a:rPr>
              <a:t> Respirable </a:t>
            </a:r>
            <a:r>
              <a:rPr lang="es" sz="900" b="0" baseline="30000" err="1">
                <a:latin typeface="Noto Sans"/>
                <a:ea typeface="Noto Sans"/>
                <a:cs typeface="Noto Sans"/>
              </a:rPr>
              <a:t>Crystalline</a:t>
            </a:r>
            <a:r>
              <a:rPr lang="es" sz="900" b="0" baseline="30000">
                <a:latin typeface="Noto Sans"/>
                <a:ea typeface="Noto Sans"/>
                <a:cs typeface="Noto Sans"/>
              </a:rPr>
              <a:t> </a:t>
            </a:r>
            <a:r>
              <a:rPr lang="es" sz="900" b="0" baseline="30000" err="1">
                <a:latin typeface="Noto Sans"/>
                <a:ea typeface="Noto Sans"/>
                <a:cs typeface="Noto Sans"/>
              </a:rPr>
              <a:t>Silica</a:t>
            </a:r>
            <a:r>
              <a:rPr lang="es" sz="900" b="0" baseline="30000">
                <a:latin typeface="Noto Sans"/>
                <a:ea typeface="Noto Sans"/>
                <a:cs typeface="Noto Sans"/>
              </a:rPr>
              <a:t> in </a:t>
            </a:r>
            <a:r>
              <a:rPr lang="es" sz="900" b="0" baseline="30000" err="1">
                <a:latin typeface="Noto Sans"/>
                <a:ea typeface="Noto Sans"/>
                <a:cs typeface="Noto Sans"/>
              </a:rPr>
              <a:t>the</a:t>
            </a:r>
            <a:r>
              <a:rPr lang="es" sz="900" b="0" baseline="30000">
                <a:latin typeface="Noto Sans"/>
                <a:ea typeface="Noto Sans"/>
                <a:cs typeface="Noto Sans"/>
              </a:rPr>
              <a:t> </a:t>
            </a:r>
            <a:r>
              <a:rPr lang="es" sz="900" b="0" baseline="30000" err="1">
                <a:latin typeface="Noto Sans"/>
                <a:ea typeface="Noto Sans"/>
                <a:cs typeface="Noto Sans"/>
              </a:rPr>
              <a:t>Mining</a:t>
            </a:r>
            <a:r>
              <a:rPr lang="es" sz="900" b="0" baseline="30000">
                <a:latin typeface="Noto Sans"/>
                <a:ea typeface="Noto Sans"/>
                <a:cs typeface="Noto Sans"/>
              </a:rPr>
              <a:t> </a:t>
            </a:r>
            <a:r>
              <a:rPr lang="es" sz="900" b="0" baseline="30000" err="1">
                <a:latin typeface="Noto Sans"/>
                <a:ea typeface="Noto Sans"/>
                <a:cs typeface="Noto Sans"/>
              </a:rPr>
              <a:t>Environment</a:t>
            </a:r>
            <a:r>
              <a:rPr lang="es" sz="900" b="0" baseline="30000">
                <a:latin typeface="Noto Sans"/>
                <a:ea typeface="Noto Sans"/>
                <a:cs typeface="Noto Sans"/>
              </a:rPr>
              <a:t> | Blogs | CDC.” </a:t>
            </a:r>
            <a:r>
              <a:rPr lang="es" sz="900" b="0" i="1" baseline="30000">
                <a:latin typeface="Noto Sans"/>
                <a:ea typeface="Noto Sans"/>
                <a:cs typeface="Noto Sans"/>
              </a:rPr>
              <a:t>Cdc.gov</a:t>
            </a:r>
            <a:r>
              <a:rPr lang="es" sz="900" b="0" baseline="30000">
                <a:latin typeface="Noto Sans"/>
                <a:ea typeface="Noto Sans"/>
                <a:cs typeface="Noto Sans"/>
              </a:rPr>
              <a:t>. </a:t>
            </a:r>
            <a:r>
              <a:rPr lang="es" sz="900" b="0" baseline="30000" err="1">
                <a:latin typeface="Noto Sans"/>
                <a:ea typeface="Noto Sans"/>
                <a:cs typeface="Noto Sans"/>
              </a:rPr>
              <a:t>November</a:t>
            </a:r>
            <a:r>
              <a:rPr lang="es" sz="900" b="0" baseline="30000">
                <a:latin typeface="Noto Sans"/>
                <a:ea typeface="Noto Sans"/>
                <a:cs typeface="Noto Sans"/>
              </a:rPr>
              <a:t> 4. </a:t>
            </a:r>
            <a:r>
              <a:rPr lang="es" sz="900" b="0" baseline="30000">
                <a:latin typeface="Noto Sans"/>
                <a:ea typeface="Noto Sans"/>
                <a:cs typeface="Noto Sans"/>
                <a:hlinkClick r:id="rId5"/>
              </a:rPr>
              <a:t>https://blogs.cdc.gov/niosh-science-blog/2024/11/04/monitoring-rcs-mining/</a:t>
            </a:r>
            <a:r>
              <a:rPr lang="es" sz="900" b="0" baseline="30000">
                <a:latin typeface="Noto Sans"/>
                <a:ea typeface="Noto Sans"/>
                <a:cs typeface="Noto Sans"/>
              </a:rPr>
              <a:t>.</a:t>
            </a:r>
            <a:endParaRPr lang="en-GB" sz="900">
              <a:latin typeface="Noto Sans" panose="020B0502040504020204" pitchFamily="34" charset="0"/>
            </a:endParaRPr>
          </a:p>
          <a:p>
            <a:r>
              <a:rPr lang="en-GB" sz="900" b="0" baseline="30000">
                <a:latin typeface="Noto Sans"/>
                <a:ea typeface="Noto Sans"/>
                <a:cs typeface="Noto Sans"/>
              </a:rPr>
              <a:t>Datta, Namita, Chen Rong, Sunamika Singh, Clara </a:t>
            </a:r>
            <a:r>
              <a:rPr lang="en-GB" sz="900" b="0" baseline="30000" err="1">
                <a:latin typeface="Noto Sans"/>
                <a:ea typeface="Noto Sans"/>
                <a:cs typeface="Noto Sans"/>
              </a:rPr>
              <a:t>Stinshoff</a:t>
            </a:r>
            <a:r>
              <a:rPr lang="en-GB" sz="900" b="0" baseline="30000">
                <a:latin typeface="Noto Sans"/>
                <a:ea typeface="Noto Sans"/>
                <a:cs typeface="Noto Sans"/>
              </a:rPr>
              <a:t>, Nadina Iacob, Natnael </a:t>
            </a:r>
            <a:r>
              <a:rPr lang="en-GB" sz="900" b="0" baseline="30000" err="1">
                <a:latin typeface="Noto Sans"/>
                <a:ea typeface="Noto Sans"/>
                <a:cs typeface="Noto Sans"/>
              </a:rPr>
              <a:t>Simachew</a:t>
            </a:r>
            <a:r>
              <a:rPr lang="en-GB" sz="900" b="0" baseline="30000">
                <a:latin typeface="Noto Sans"/>
                <a:ea typeface="Noto Sans"/>
                <a:cs typeface="Noto Sans"/>
              </a:rPr>
              <a:t> Nigatu, Mpumelelo Nxumalo, and Luka </a:t>
            </a:r>
            <a:r>
              <a:rPr lang="en-GB" sz="900" b="0" baseline="30000" err="1">
                <a:latin typeface="Noto Sans"/>
                <a:ea typeface="Noto Sans"/>
                <a:cs typeface="Noto Sans"/>
              </a:rPr>
              <a:t>Kimaviciute</a:t>
            </a:r>
            <a:r>
              <a:rPr lang="en-GB" sz="900" b="0" baseline="30000">
                <a:latin typeface="Noto Sans"/>
                <a:ea typeface="Noto Sans"/>
                <a:cs typeface="Noto Sans"/>
              </a:rPr>
              <a:t>. 2023. Working Without Borders: The Promise and Peril of Online Gig Work. Washington, DC: World Bank. </a:t>
            </a:r>
            <a:r>
              <a:rPr lang="en-GB" sz="900" b="0" baseline="30000">
                <a:latin typeface="Noto Sans"/>
                <a:ea typeface="Noto Sans"/>
                <a:cs typeface="Noto Sans"/>
                <a:hlinkClick r:id="rId6"/>
              </a:rPr>
              <a:t>https://openknowledge.worldbank.org/entities/publication/ebc4a7e2-85c6-467b-8713-e2d77e954c6c</a:t>
            </a:r>
            <a:r>
              <a:rPr lang="en-GB" sz="900" b="0" baseline="30000">
                <a:latin typeface="Noto Sans"/>
                <a:ea typeface="Noto Sans"/>
                <a:cs typeface="Noto Sans"/>
              </a:rPr>
              <a:t>.</a:t>
            </a:r>
            <a:endParaRPr lang="en-GB" sz="900">
              <a:latin typeface="Noto Sans" panose="020B0502040504020204" pitchFamily="34" charset="0"/>
            </a:endParaRPr>
          </a:p>
          <a:p>
            <a:r>
              <a:rPr lang="en-GB" sz="900" b="0" baseline="30000">
                <a:latin typeface="Noto Sans"/>
                <a:ea typeface="Noto Sans"/>
                <a:cs typeface="Noto Sans"/>
              </a:rPr>
              <a:t>Dogan, Onur, and Asli </a:t>
            </a:r>
            <a:r>
              <a:rPr lang="en-GB" sz="900" b="0" baseline="30000" err="1">
                <a:latin typeface="Noto Sans"/>
                <a:ea typeface="Noto Sans"/>
                <a:cs typeface="Noto Sans"/>
              </a:rPr>
              <a:t>Akcamete</a:t>
            </a:r>
            <a:r>
              <a:rPr lang="en-GB" sz="900" b="0" baseline="30000">
                <a:latin typeface="Noto Sans"/>
                <a:ea typeface="Noto Sans"/>
                <a:cs typeface="Noto Sans"/>
              </a:rPr>
              <a:t>. 2019. “Detecting Falls-from-Height with Wearable Sensors and Reducing Consequences of Occupational Fall Accidents Leveraging IoT”. In Advances in Informatics and Computing in Civil and Construction Engineering, edited by Ivan Mutis and Timo Hartmann, 207–14. Cham: Springer International Publishing. </a:t>
            </a:r>
            <a:r>
              <a:rPr lang="en-GB" sz="900" b="0" baseline="30000">
                <a:latin typeface="Noto Sans"/>
                <a:ea typeface="Noto Sans"/>
                <a:cs typeface="Noto Sans"/>
                <a:hlinkClick r:id="rId7"/>
              </a:rPr>
              <a:t>https://doi.org/10.1007/978-3-030-00220-6_25</a:t>
            </a:r>
            <a:r>
              <a:rPr lang="en-GB" sz="900" b="0" baseline="30000">
                <a:latin typeface="Noto Sans"/>
                <a:ea typeface="Noto Sans"/>
                <a:cs typeface="Noto Sans"/>
              </a:rPr>
              <a:t>.</a:t>
            </a:r>
            <a:endParaRPr lang="en-GB" sz="900">
              <a:latin typeface="Noto Sans" panose="020B0502040504020204" pitchFamily="34" charset="0"/>
            </a:endParaRPr>
          </a:p>
          <a:p>
            <a:r>
              <a:rPr lang="en-GB" sz="900" b="0" baseline="30000">
                <a:latin typeface="Noto Sans"/>
                <a:ea typeface="Noto Sans"/>
                <a:cs typeface="Noto Sans"/>
              </a:rPr>
              <a:t>Haddadin, Simon, Dirk Wilhelm, Daniel Wahrmann, Fabio Tenebruso, Hamid Sadeghian, </a:t>
            </a:r>
            <a:r>
              <a:rPr lang="en-GB" sz="900" b="0" baseline="30000" err="1">
                <a:latin typeface="Noto Sans"/>
                <a:ea typeface="Noto Sans"/>
                <a:cs typeface="Noto Sans"/>
              </a:rPr>
              <a:t>Abdeldjallil</a:t>
            </a:r>
            <a:r>
              <a:rPr lang="en-GB" sz="900" b="0" baseline="30000">
                <a:latin typeface="Noto Sans"/>
                <a:ea typeface="Noto Sans"/>
                <a:cs typeface="Noto Sans"/>
              </a:rPr>
              <a:t> </a:t>
            </a:r>
            <a:r>
              <a:rPr lang="en-GB" sz="900" b="0" baseline="30000" err="1">
                <a:latin typeface="Noto Sans"/>
                <a:ea typeface="Noto Sans"/>
                <a:cs typeface="Noto Sans"/>
              </a:rPr>
              <a:t>Naceri</a:t>
            </a:r>
            <a:r>
              <a:rPr lang="en-GB" sz="900" b="0" baseline="30000">
                <a:latin typeface="Noto Sans"/>
                <a:ea typeface="Noto Sans"/>
                <a:cs typeface="Noto Sans"/>
              </a:rPr>
              <a:t>, and Sami Haddadin. 2024. “Autonomous Swab Robot for Naso- and Oropharyngeal COVID-19 Screening”. Scientific Reports 14 (January):142. </a:t>
            </a:r>
            <a:r>
              <a:rPr lang="en-GB" sz="900" b="0" baseline="30000">
                <a:latin typeface="Noto Sans"/>
                <a:ea typeface="Noto Sans"/>
                <a:cs typeface="Noto Sans"/>
                <a:hlinkClick r:id="rId8"/>
              </a:rPr>
              <a:t>https://doi.org/10.1038/s41598-023-50291-1</a:t>
            </a:r>
            <a:r>
              <a:rPr lang="en-GB" sz="900" b="0" baseline="30000">
                <a:latin typeface="Noto Sans"/>
                <a:ea typeface="Noto Sans"/>
                <a:cs typeface="Noto Sans"/>
              </a:rPr>
              <a:t>.</a:t>
            </a:r>
            <a:endParaRPr lang="en-GB" sz="900">
              <a:latin typeface="Noto Sans" panose="020B0502040504020204" pitchFamily="34" charset="0"/>
            </a:endParaRPr>
          </a:p>
          <a:p>
            <a:r>
              <a:rPr lang="en-GB" sz="900" b="0" baseline="30000">
                <a:latin typeface="Noto Sans"/>
                <a:ea typeface="Noto Sans"/>
                <a:cs typeface="Noto Sans"/>
              </a:rPr>
              <a:t>Hoey, Iain. 2024. “FLAIM Systems highlights immersive learning technology to boost recruitment in fire departments”. International Fire &amp; Safety Journal. </a:t>
            </a:r>
            <a:r>
              <a:rPr lang="en-GB" sz="900" b="0" baseline="30000">
                <a:latin typeface="Noto Sans"/>
                <a:ea typeface="Noto Sans"/>
                <a:cs typeface="Noto Sans"/>
                <a:hlinkClick r:id="rId9"/>
              </a:rPr>
              <a:t>https://internationalfireandsafetyjournal.com/australian-fire-departments-adopt-immersive-learning-toaddress-recruitment-challenges/</a:t>
            </a:r>
            <a:r>
              <a:rPr lang="en-GB" sz="900" b="0" baseline="30000">
                <a:latin typeface="Noto Sans"/>
                <a:ea typeface="Noto Sans"/>
                <a:cs typeface="Noto Sans"/>
              </a:rPr>
              <a:t>. </a:t>
            </a:r>
            <a:endParaRPr lang="en-GB" sz="900">
              <a:latin typeface="Noto Sans" panose="020B0502040504020204" pitchFamily="34" charset="0"/>
            </a:endParaRPr>
          </a:p>
          <a:p>
            <a:r>
              <a:rPr lang="en-GB" sz="900" b="0" baseline="30000">
                <a:latin typeface="Noto Sans"/>
                <a:ea typeface="Noto Sans"/>
                <a:cs typeface="Noto Sans"/>
              </a:rPr>
              <a:t>ILO 2021b. Exposure to Hazardous Chemicals at Work and Resulting Health Impacts: A Global Review. </a:t>
            </a:r>
            <a:r>
              <a:rPr lang="en-GB" sz="900" b="0" baseline="30000">
                <a:latin typeface="Noto Sans"/>
                <a:ea typeface="Noto Sans"/>
                <a:cs typeface="Noto Sans"/>
                <a:hlinkClick r:id="rId10"/>
              </a:rPr>
              <a:t>https://www.ilo.org/</a:t>
            </a:r>
            <a:r>
              <a:rPr lang="en-GB" sz="900" b="0" baseline="30000">
                <a:latin typeface="Noto Sans"/>
                <a:ea typeface="Noto Sans"/>
                <a:cs typeface="Noto Sans"/>
              </a:rPr>
              <a:t> publications/exposure-hazardous-chemicals-work-and-resulting-health-impacts-global (International Labour Organization, 2021).</a:t>
            </a:r>
            <a:endParaRPr lang="en-GB" sz="900">
              <a:latin typeface="Noto Sans" panose="020B0502040504020204" pitchFamily="34" charset="0"/>
            </a:endParaRPr>
          </a:p>
          <a:p>
            <a:r>
              <a:rPr lang="en-GB" sz="900" b="0" baseline="30000">
                <a:latin typeface="Noto Sans"/>
                <a:ea typeface="Noto Sans"/>
                <a:cs typeface="Noto Sans"/>
              </a:rPr>
              <a:t>ILO 2021c. Teleworking Arrangements during the COVID-19 Crisis and Beyond. </a:t>
            </a:r>
            <a:r>
              <a:rPr lang="en-GB" sz="900" b="0" baseline="30000">
                <a:latin typeface="Noto Sans"/>
                <a:ea typeface="Noto Sans"/>
                <a:cs typeface="Noto Sans"/>
                <a:hlinkClick r:id="rId11"/>
              </a:rPr>
              <a:t>https://www.ilo.org/publications/teleworkingarrangements-during-covid-19-crisis-and-beyond</a:t>
            </a:r>
            <a:r>
              <a:rPr lang="en-GB" sz="900" b="0" baseline="30000">
                <a:latin typeface="Noto Sans"/>
                <a:ea typeface="Noto Sans"/>
                <a:cs typeface="Noto Sans"/>
              </a:rPr>
              <a:t> (International Labour Organization, 2021).</a:t>
            </a:r>
            <a:endParaRPr lang="en-GB" sz="900">
              <a:latin typeface="Noto Sans" panose="020B0502040504020204" pitchFamily="34" charset="0"/>
            </a:endParaRPr>
          </a:p>
          <a:p>
            <a:r>
              <a:rPr lang="en-GB" sz="900" b="0" baseline="30000">
                <a:latin typeface="Noto Sans"/>
                <a:ea typeface="Noto Sans"/>
                <a:cs typeface="Noto Sans"/>
              </a:rPr>
              <a:t>ILO. 2021e. World Employment and Social Outlook. The Role of Digital Labour Platforms in Transforming the World of Work. </a:t>
            </a:r>
            <a:r>
              <a:rPr lang="en-GB" sz="900" b="0" baseline="30000">
                <a:latin typeface="Noto Sans"/>
                <a:ea typeface="Noto Sans"/>
                <a:cs typeface="Noto Sans"/>
                <a:hlinkClick r:id="rId12"/>
              </a:rPr>
              <a:t>https://www.ilo.org/publications/flagship-reports/role-digital-labour-platforms-transforming-world-work</a:t>
            </a:r>
            <a:r>
              <a:rPr lang="en-GB" sz="900" b="0" baseline="30000">
                <a:latin typeface="Noto Sans"/>
                <a:ea typeface="Noto Sans"/>
                <a:cs typeface="Noto Sans"/>
              </a:rPr>
              <a:t> (International Labour Organization, 2021).</a:t>
            </a:r>
            <a:endParaRPr lang="en-GB" sz="900">
              <a:latin typeface="Noto Sans" panose="020B0502040504020204" pitchFamily="34" charset="0"/>
            </a:endParaRPr>
          </a:p>
          <a:p>
            <a:r>
              <a:rPr lang="en-GB" sz="900" b="0" baseline="30000">
                <a:latin typeface="Noto Sans"/>
                <a:ea typeface="Noto Sans"/>
                <a:cs typeface="Noto Sans"/>
              </a:rPr>
              <a:t>ILO. 2024c. Realizing Decent Work in the Platform Economy. </a:t>
            </a:r>
            <a:r>
              <a:rPr lang="en-GB" sz="900" b="0" baseline="30000">
                <a:latin typeface="Noto Sans"/>
                <a:ea typeface="Noto Sans"/>
                <a:cs typeface="Noto Sans"/>
                <a:hlinkClick r:id="rId13"/>
              </a:rPr>
              <a:t>https://www.ilo.org/sites/default/files/2024-07/ILC113-V%281%29-%5BWORKQ-231121-002%5D-Web-EN.pdf</a:t>
            </a:r>
            <a:r>
              <a:rPr lang="en-GB" sz="900" b="0" baseline="30000">
                <a:latin typeface="Noto Sans"/>
                <a:ea typeface="Noto Sans"/>
                <a:cs typeface="Noto Sans"/>
              </a:rPr>
              <a:t> (International Labour Organization 2024).</a:t>
            </a:r>
            <a:endParaRPr lang="en-GB" sz="900">
              <a:latin typeface="Noto Sans" panose="020B0502040504020204" pitchFamily="34" charset="0"/>
            </a:endParaRPr>
          </a:p>
          <a:p>
            <a:r>
              <a:rPr lang="en-GB" sz="900" b="0" baseline="30000">
                <a:latin typeface="Noto Sans"/>
                <a:ea typeface="Noto Sans"/>
                <a:cs typeface="Noto Sans"/>
              </a:rPr>
              <a:t>ILO/European Commission. 2024. Algorithmic Management Practices in Regular Workplaces: Case Studies in Logistics and Healthcare. </a:t>
            </a:r>
            <a:r>
              <a:rPr lang="en-GB" sz="900" b="0" baseline="30000">
                <a:latin typeface="Noto Sans"/>
                <a:ea typeface="Noto Sans"/>
                <a:cs typeface="Noto Sans"/>
                <a:hlinkClick r:id="rId14"/>
              </a:rPr>
              <a:t>https://www.ilo.org/publications/algorithmic-management-practices-regular-workplaces-case-studies-logistics</a:t>
            </a:r>
            <a:r>
              <a:rPr lang="en-GB" sz="900" b="0" baseline="30000">
                <a:latin typeface="Noto Sans"/>
                <a:ea typeface="Noto Sans"/>
                <a:cs typeface="Noto Sans"/>
              </a:rPr>
              <a:t> (International Labour Organization and European Commission, 2024).</a:t>
            </a:r>
            <a:endParaRPr lang="en-GB" sz="900">
              <a:latin typeface="Noto Sans" panose="020B0502040504020204" pitchFamily="34" charset="0"/>
            </a:endParaRPr>
          </a:p>
          <a:p>
            <a:r>
              <a:rPr lang="en-GB" sz="900" b="0" baseline="30000">
                <a:latin typeface="Noto Sans"/>
                <a:ea typeface="Noto Sans"/>
                <a:cs typeface="Noto Sans"/>
              </a:rPr>
              <a:t>Jensen, Beth. 2024. “Exploring the Complex Ethical Challenges of Data Annotation”. </a:t>
            </a:r>
            <a:r>
              <a:rPr lang="en-GB" sz="900" b="0" baseline="30000">
                <a:latin typeface="Noto Sans"/>
                <a:ea typeface="Noto Sans"/>
                <a:cs typeface="Noto Sans"/>
                <a:hlinkClick r:id="rId15"/>
              </a:rPr>
              <a:t>https://hai.stanford.edu/news/exploringcomplex-ethical-challenges-data-annotation</a:t>
            </a:r>
            <a:r>
              <a:rPr lang="en-GB" sz="900" b="0" baseline="30000">
                <a:latin typeface="Noto Sans"/>
                <a:ea typeface="Noto Sans"/>
                <a:cs typeface="Noto Sans"/>
              </a:rPr>
              <a:t>. 10 July 2024.</a:t>
            </a:r>
            <a:endParaRPr lang="en-GB" sz="900">
              <a:latin typeface="Noto Sans" panose="020B0502040504020204" pitchFamily="34" charset="0"/>
            </a:endParaRPr>
          </a:p>
          <a:p>
            <a:r>
              <a:rPr lang="en-GB" sz="900" b="0" baseline="30000">
                <a:latin typeface="Noto Sans"/>
                <a:ea typeface="Noto Sans"/>
                <a:cs typeface="Noto Sans"/>
              </a:rPr>
              <a:t>Judge, Ladan. 2023. “What Is Forced Labor in the Technology Industry Supply Chain?” </a:t>
            </a:r>
            <a:r>
              <a:rPr lang="en-GB" sz="900" b="0" baseline="30000">
                <a:latin typeface="Noto Sans"/>
                <a:ea typeface="Noto Sans"/>
                <a:cs typeface="Noto Sans"/>
                <a:hlinkClick r:id="rId16"/>
              </a:rPr>
              <a:t>https://www.z2data.com/insights/what-isforced-labor-in-the-technology-industry-supply-chain</a:t>
            </a:r>
            <a:r>
              <a:rPr lang="en-GB" sz="900" b="0" baseline="30000">
                <a:latin typeface="Noto Sans"/>
                <a:ea typeface="Noto Sans"/>
                <a:cs typeface="Noto Sans"/>
              </a:rPr>
              <a:t> (Z2Data, 2023).</a:t>
            </a:r>
            <a:endParaRPr lang="en-GB" sz="900">
              <a:latin typeface="Noto Sans" panose="020B0502040504020204" pitchFamily="34" charset="0"/>
            </a:endParaRPr>
          </a:p>
          <a:p>
            <a:r>
              <a:rPr lang="en-GB" sz="900" b="0" baseline="30000">
                <a:latin typeface="Noto Sans"/>
                <a:ea typeface="Noto Sans"/>
                <a:cs typeface="Noto Sans"/>
              </a:rPr>
              <a:t>Landrigan, Philip, Stephan Bose-O’Reilly, Johanna Elbel, Gunnar Nordberg, Roberto Lucchini, Casey </a:t>
            </a:r>
            <a:r>
              <a:rPr lang="en-GB" sz="900" b="0" baseline="30000" err="1">
                <a:latin typeface="Noto Sans"/>
                <a:ea typeface="Noto Sans"/>
                <a:cs typeface="Noto Sans"/>
              </a:rPr>
              <a:t>Bartrem</a:t>
            </a:r>
            <a:r>
              <a:rPr lang="en-GB" sz="900" b="0" baseline="30000">
                <a:latin typeface="Noto Sans"/>
                <a:ea typeface="Noto Sans"/>
                <a:cs typeface="Noto Sans"/>
              </a:rPr>
              <a:t>, Philippe Grandjean, Donna Mergler, Dingani Moyo, Benoit </a:t>
            </a:r>
            <a:r>
              <a:rPr lang="en-GB" sz="900" b="0" baseline="30000" err="1">
                <a:latin typeface="Noto Sans"/>
                <a:ea typeface="Noto Sans"/>
                <a:cs typeface="Noto Sans"/>
              </a:rPr>
              <a:t>Nemery</a:t>
            </a:r>
            <a:r>
              <a:rPr lang="en-GB" sz="900" b="0" baseline="30000">
                <a:latin typeface="Noto Sans"/>
                <a:ea typeface="Noto Sans"/>
                <a:cs typeface="Noto Sans"/>
              </a:rPr>
              <a:t>, Margrit von Braun, and Dennis Nowak on behalf of the Collegium </a:t>
            </a:r>
            <a:r>
              <a:rPr lang="en-GB" sz="900" b="0" baseline="30000" err="1">
                <a:latin typeface="Noto Sans"/>
                <a:ea typeface="Noto Sans"/>
                <a:cs typeface="Noto Sans"/>
              </a:rPr>
              <a:t>Ramazzini</a:t>
            </a:r>
            <a:r>
              <a:rPr lang="en-GB" sz="900" b="0" baseline="30000">
                <a:latin typeface="Noto Sans"/>
                <a:ea typeface="Noto Sans"/>
                <a:cs typeface="Noto Sans"/>
              </a:rPr>
              <a:t>. 2022. “Reducing Disease and Death from Artisanal and Small-Scale Mining (ASM) - the Urgent Need for Responsible Mining in the Context of Growing Global Demand for Minerals and Metals for Climate Change Mitigation”. Environmental Health 21 (1): 78. </a:t>
            </a:r>
            <a:r>
              <a:rPr lang="en-GB" sz="900" b="0" baseline="30000">
                <a:latin typeface="Noto Sans"/>
                <a:ea typeface="Noto Sans"/>
                <a:cs typeface="Noto Sans"/>
                <a:hlinkClick r:id="rId17"/>
              </a:rPr>
              <a:t>https://doi.org/10.1186/s12940-022-00877-5</a:t>
            </a:r>
            <a:r>
              <a:rPr lang="en-GB" sz="900" b="0" baseline="30000">
                <a:latin typeface="Noto Sans"/>
                <a:ea typeface="Noto Sans"/>
                <a:cs typeface="Noto Sans"/>
              </a:rPr>
              <a:t>.</a:t>
            </a:r>
            <a:endParaRPr lang="en-GB" sz="900">
              <a:latin typeface="Noto Sans" panose="020B0502040504020204" pitchFamily="34" charset="0"/>
            </a:endParaRPr>
          </a:p>
          <a:p>
            <a:r>
              <a:rPr lang="en-GB" sz="900" b="0" baseline="30000">
                <a:latin typeface="Noto Sans"/>
                <a:ea typeface="Noto Sans"/>
                <a:cs typeface="Noto Sans"/>
              </a:rPr>
              <a:t>Muldoon, James, Mark Graham, and Callum Cant. 2024. Feeding the Machine. The Hidden Human Labour Powering AI. Bloomsbury Publishing.</a:t>
            </a:r>
            <a:endParaRPr lang="en-GB" sz="900">
              <a:latin typeface="Noto Sans" panose="020B0502040504020204" pitchFamily="34" charset="0"/>
            </a:endParaRPr>
          </a:p>
          <a:p>
            <a:r>
              <a:rPr lang="en-GB" sz="900" b="0" baseline="30000">
                <a:latin typeface="Noto Sans"/>
                <a:ea typeface="Noto Sans"/>
                <a:cs typeface="Noto Sans"/>
              </a:rPr>
              <a:t>Owen-Hill, Alex. 2022. “Five Highly Dangerous Jobs That Robots Can Do Safely”. In Smart Manufacturing, 415–18. John Wiley &amp; Sons, Ltd. </a:t>
            </a:r>
            <a:r>
              <a:rPr lang="en-GB" sz="900" b="0" baseline="30000">
                <a:latin typeface="Noto Sans"/>
                <a:ea typeface="Noto Sans"/>
                <a:cs typeface="Noto Sans"/>
                <a:hlinkClick r:id="rId18"/>
              </a:rPr>
              <a:t>https://doi.org/10.1002/9781119846642.other8</a:t>
            </a:r>
            <a:r>
              <a:rPr lang="en-GB" sz="900" b="0" baseline="30000">
                <a:latin typeface="Noto Sans"/>
                <a:ea typeface="Noto Sans"/>
                <a:cs typeface="Noto Sans"/>
              </a:rPr>
              <a:t>.</a:t>
            </a:r>
            <a:endParaRPr lang="en-GB" sz="900">
              <a:latin typeface="Noto Sans" panose="020B0502040504020204" pitchFamily="34" charset="0"/>
            </a:endParaRPr>
          </a:p>
          <a:p>
            <a:r>
              <a:rPr lang="en-GB" sz="900" b="0" baseline="30000">
                <a:latin typeface="Noto Sans"/>
                <a:ea typeface="Noto Sans"/>
                <a:cs typeface="Noto Sans"/>
              </a:rPr>
              <a:t>Persson, Marcus, David </a:t>
            </a:r>
            <a:r>
              <a:rPr lang="en-GB" sz="900" b="0" baseline="30000" err="1">
                <a:latin typeface="Noto Sans"/>
                <a:ea typeface="Noto Sans"/>
                <a:cs typeface="Noto Sans"/>
              </a:rPr>
              <a:t>Redmalm</a:t>
            </a:r>
            <a:r>
              <a:rPr lang="en-GB" sz="900" b="0" baseline="30000">
                <a:latin typeface="Noto Sans"/>
                <a:ea typeface="Noto Sans"/>
                <a:cs typeface="Noto Sans"/>
              </a:rPr>
              <a:t>, and Clara Iversen. 2021. “Caregivers’ Use of Robots and Their Effect on Work Environment – a Scoping Review”. Journal of Technology in Human Services 40 (3): 251–77. </a:t>
            </a:r>
            <a:r>
              <a:rPr lang="en-GB" sz="900" b="0" baseline="30000">
                <a:latin typeface="Noto Sans"/>
                <a:ea typeface="Noto Sans"/>
                <a:cs typeface="Noto Sans"/>
                <a:hlinkClick r:id="rId19"/>
              </a:rPr>
              <a:t>https://doi.org/10.1080/15228835.2021.2000554</a:t>
            </a:r>
            <a:r>
              <a:rPr lang="en-GB" sz="900" b="0" baseline="30000">
                <a:latin typeface="Noto Sans"/>
                <a:ea typeface="Noto Sans"/>
                <a:cs typeface="Noto Sans"/>
              </a:rPr>
              <a:t>.</a:t>
            </a:r>
            <a:endParaRPr lang="en-GB" sz="900">
              <a:latin typeface="Noto Sans" panose="020B0502040504020204" pitchFamily="34" charset="0"/>
            </a:endParaRPr>
          </a:p>
          <a:p>
            <a:r>
              <a:rPr lang="en-GB" sz="900" b="0" baseline="30000">
                <a:latin typeface="Noto Sans"/>
                <a:ea typeface="Noto Sans"/>
                <a:cs typeface="Noto Sans"/>
              </a:rPr>
              <a:t>PWC. 2020. “PwC’s Study into the Effectiveness of VR for Soft Skills Training”. </a:t>
            </a:r>
            <a:r>
              <a:rPr lang="en-GB" sz="900" b="0" baseline="30000">
                <a:latin typeface="Noto Sans"/>
                <a:ea typeface="Noto Sans"/>
                <a:cs typeface="Noto Sans"/>
                <a:hlinkClick r:id="rId20"/>
              </a:rPr>
              <a:t>https://www.pwc.co.uk/issues/technology/immersive-technologies/study-into-vr-training-effectiveness.html</a:t>
            </a:r>
            <a:r>
              <a:rPr lang="en-GB" sz="900" b="0" baseline="30000">
                <a:latin typeface="Noto Sans"/>
                <a:ea typeface="Noto Sans"/>
                <a:cs typeface="Noto Sans"/>
              </a:rPr>
              <a:t> (PwC, 2020).</a:t>
            </a:r>
            <a:endParaRPr lang="en-GB" sz="900">
              <a:latin typeface="Noto Sans" panose="020B0502040504020204" pitchFamily="34" charset="0"/>
            </a:endParaRPr>
          </a:p>
          <a:p>
            <a:r>
              <a:rPr lang="en-GB" sz="900" b="0" baseline="30000">
                <a:latin typeface="Noto Sans"/>
                <a:ea typeface="Noto Sans"/>
                <a:cs typeface="Noto Sans"/>
              </a:rPr>
              <a:t>Ragno, Luca, Alberto </a:t>
            </a:r>
            <a:r>
              <a:rPr lang="en-GB" sz="900" b="0" baseline="30000" err="1">
                <a:latin typeface="Noto Sans"/>
                <a:ea typeface="Noto Sans"/>
                <a:cs typeface="Noto Sans"/>
              </a:rPr>
              <a:t>Borboni</a:t>
            </a:r>
            <a:r>
              <a:rPr lang="en-GB" sz="900" b="0" baseline="30000">
                <a:latin typeface="Noto Sans"/>
                <a:ea typeface="Noto Sans"/>
                <a:cs typeface="Noto Sans"/>
              </a:rPr>
              <a:t>, Federica </a:t>
            </a:r>
            <a:r>
              <a:rPr lang="en-GB" sz="900" b="0" baseline="30000" err="1">
                <a:latin typeface="Noto Sans"/>
                <a:ea typeface="Noto Sans"/>
                <a:cs typeface="Noto Sans"/>
              </a:rPr>
              <a:t>Vannetti</a:t>
            </a:r>
            <a:r>
              <a:rPr lang="en-GB" sz="900" b="0" baseline="30000">
                <a:latin typeface="Noto Sans"/>
                <a:ea typeface="Noto Sans"/>
                <a:cs typeface="Noto Sans"/>
              </a:rPr>
              <a:t>, Cinzia Amici, and Nicoletta Cusano. 2023. “Application of Social Robots in Healthcare: Review on Characteristics, Requirements, Technical Solutions”. Sensors 23 (15): 6820. </a:t>
            </a:r>
            <a:r>
              <a:rPr lang="en-GB" sz="900" b="0" baseline="30000">
                <a:latin typeface="Noto Sans"/>
                <a:ea typeface="Noto Sans"/>
                <a:cs typeface="Noto Sans"/>
                <a:hlinkClick r:id="rId21"/>
              </a:rPr>
              <a:t>https://doi.org/10.3390/s23156820</a:t>
            </a:r>
            <a:r>
              <a:rPr lang="en-GB" sz="900" b="0" baseline="30000">
                <a:latin typeface="Noto Sans"/>
                <a:ea typeface="Noto Sans"/>
                <a:cs typeface="Noto Sans"/>
              </a:rPr>
              <a:t>.</a:t>
            </a:r>
            <a:endParaRPr lang="en-GB" sz="900">
              <a:latin typeface="Noto Sans" panose="020B0502040504020204" pitchFamily="34" charset="0"/>
            </a:endParaRPr>
          </a:p>
          <a:p>
            <a:r>
              <a:rPr lang="en-GB" sz="900" b="0" baseline="30000">
                <a:latin typeface="Noto Sans"/>
                <a:ea typeface="Noto Sans"/>
                <a:cs typeface="Noto Sans"/>
              </a:rPr>
              <a:t>Rani, Uma, and Rishabh Kumar Dhir. 2024. “AI-Enabled Business Model and Human-in-the-Loop (Deceptive AI): Implications for Labor.” In Handbook of Artificial Intelligence at Work, edited by Martha Garcia-Murillo, Ian MacInnes, and Andrea Renda, 47–75. Cheltenham, UK; Northampton, MA: Edward Elgar Publishing. </a:t>
            </a:r>
            <a:r>
              <a:rPr lang="en-GB" sz="900" b="0" baseline="30000">
                <a:latin typeface="Noto Sans"/>
                <a:ea typeface="Noto Sans"/>
                <a:cs typeface="Noto Sans"/>
                <a:hlinkClick r:id="rId22"/>
              </a:rPr>
              <a:t>https://doi.org/10.4337/9781800889972.00011</a:t>
            </a:r>
            <a:r>
              <a:rPr lang="en-GB" sz="900" b="0" baseline="30000">
                <a:latin typeface="Noto Sans"/>
                <a:ea typeface="Noto Sans"/>
                <a:cs typeface="Noto Sans"/>
              </a:rPr>
              <a:t>.</a:t>
            </a:r>
            <a:endParaRPr lang="en-GB" sz="900">
              <a:latin typeface="Noto Sans" panose="020B0502040504020204" pitchFamily="34" charset="0"/>
            </a:endParaRPr>
          </a:p>
          <a:p>
            <a:r>
              <a:rPr lang="en-GB" sz="900" b="0" baseline="30000">
                <a:latin typeface="Noto Sans"/>
                <a:ea typeface="Noto Sans"/>
                <a:cs typeface="Noto Sans"/>
              </a:rPr>
              <a:t>Rani, Uma, Morgan, Williams, and Nora Gobel. Forthcoming. The Human Cogs in the AI Machine: Experiences of Data Annotation and Content Moderation Workers in the BPO Sector in India and Kenya. ILO Working Paper.</a:t>
            </a:r>
            <a:endParaRPr lang="en-GB" sz="900">
              <a:latin typeface="Noto Sans" panose="020B0502040504020204" pitchFamily="34" charset="0"/>
            </a:endParaRPr>
          </a:p>
          <a:p>
            <a:r>
              <a:rPr lang="en-GB" sz="900" b="0" baseline="30000">
                <a:latin typeface="Noto Sans"/>
                <a:ea typeface="Noto Sans"/>
                <a:cs typeface="Noto Sans"/>
              </a:rPr>
              <a:t>Rawat, R., and R. Yadav. 2021. “Big Data: Big Data Analysis, Issues and Challenges and Technologies”. IOP Conference Series: Materials Science and Engineering 1022: 012014. </a:t>
            </a:r>
            <a:r>
              <a:rPr lang="en-GB" sz="900" b="0" baseline="30000">
                <a:latin typeface="Noto Sans"/>
                <a:ea typeface="Noto Sans"/>
                <a:cs typeface="Noto Sans"/>
                <a:hlinkClick r:id="rId23"/>
              </a:rPr>
              <a:t>https://doi.org/10.1088/1757-899X/1022/1/012014</a:t>
            </a:r>
            <a:r>
              <a:rPr lang="en-GB" sz="900" b="0" baseline="30000">
                <a:latin typeface="Noto Sans"/>
                <a:ea typeface="Noto Sans"/>
                <a:cs typeface="Noto Sans"/>
              </a:rPr>
              <a:t>.</a:t>
            </a:r>
            <a:endParaRPr lang="en-GB" sz="900">
              <a:latin typeface="Noto Sans" panose="020B0502040504020204" pitchFamily="34" charset="0"/>
            </a:endParaRPr>
          </a:p>
          <a:p>
            <a:r>
              <a:rPr lang="en-GB" sz="900" b="0" baseline="30000">
                <a:latin typeface="Noto Sans"/>
                <a:ea typeface="Noto Sans"/>
                <a:cs typeface="Noto Sans"/>
              </a:rPr>
              <a:t>Seoul Metropolitan Government. 2021. Seoul Adopts AI &amp; IoT Safety Management to Prevent Construction and Building Accidents. September 24, 2021. </a:t>
            </a:r>
            <a:r>
              <a:rPr lang="en-GB" sz="900" b="0" baseline="30000">
                <a:latin typeface="Noto Sans"/>
                <a:ea typeface="Noto Sans"/>
                <a:cs typeface="Noto Sans"/>
                <a:hlinkClick r:id="rId24"/>
              </a:rPr>
              <a:t>https://english.seoul.go.kr/seoul-adopts-ai-iot-safety-management-to-prevent-construction-and-building-accidents/</a:t>
            </a:r>
            <a:r>
              <a:rPr lang="en-GB" sz="900" b="0" baseline="30000">
                <a:latin typeface="Noto Sans"/>
                <a:ea typeface="Noto Sans"/>
                <a:cs typeface="Noto Sans"/>
              </a:rPr>
              <a:t> </a:t>
            </a:r>
            <a:endParaRPr lang="en-GB" sz="900">
              <a:latin typeface="Noto Sans" panose="020B0502040504020204" pitchFamily="34" charset="0"/>
            </a:endParaRPr>
          </a:p>
          <a:p>
            <a:r>
              <a:rPr lang="en-GB" sz="900" b="0" baseline="30000">
                <a:latin typeface="Noto Sans"/>
                <a:ea typeface="Noto Sans"/>
                <a:cs typeface="Noto Sans"/>
              </a:rPr>
              <a:t>State of Qatar, Ministry of Labour. 2022. “Ministry of Labour Launches Training Program for Inspectors Using VR Technology”. 2022. </a:t>
            </a:r>
            <a:r>
              <a:rPr lang="en-GB" sz="900" b="0" baseline="30000">
                <a:latin typeface="Noto Sans"/>
                <a:ea typeface="Noto Sans"/>
                <a:cs typeface="Noto Sans"/>
                <a:hlinkClick r:id="rId25"/>
              </a:rPr>
              <a:t>https://www.mol.gov.qa/En/mediacenter/Pages/NewsDetails.aspx?itemid=65</a:t>
            </a:r>
            <a:r>
              <a:rPr lang="en-GB" sz="900" b="0" baseline="30000">
                <a:latin typeface="Noto Sans"/>
                <a:ea typeface="Noto Sans"/>
                <a:cs typeface="Noto Sans"/>
              </a:rPr>
              <a:t>.</a:t>
            </a:r>
            <a:endParaRPr lang="en-GB" sz="900">
              <a:latin typeface="Noto Sans" panose="020B0502040504020204" pitchFamily="34" charset="0"/>
            </a:endParaRPr>
          </a:p>
          <a:p>
            <a:r>
              <a:rPr lang="en-GB" sz="900" b="0" baseline="30000">
                <a:latin typeface="Noto Sans"/>
                <a:ea typeface="Noto Sans"/>
                <a:cs typeface="Noto Sans"/>
              </a:rPr>
              <a:t>WHO. 2024. “WHO Launches an Innovative Virtual Reality Training Tool on Ship Sanitation Inspection”. </a:t>
            </a:r>
            <a:r>
              <a:rPr lang="en-GB" sz="900" b="0" baseline="30000">
                <a:latin typeface="Noto Sans"/>
                <a:ea typeface="Noto Sans"/>
                <a:cs typeface="Noto Sans"/>
                <a:hlinkClick r:id="rId26"/>
              </a:rPr>
              <a:t>https://www.who.int/europe/news/item/03-01-2024-who-launches-an-innovative-virtual-reality-training-tool-on-ship-sanitation-inspection</a:t>
            </a:r>
            <a:r>
              <a:rPr lang="en-GB" sz="900" b="0" baseline="30000">
                <a:latin typeface="Noto Sans"/>
                <a:ea typeface="Noto Sans"/>
                <a:cs typeface="Noto Sans"/>
              </a:rPr>
              <a:t> (World Health Organization, 2024).</a:t>
            </a:r>
            <a:endParaRPr lang="en-GB" sz="900">
              <a:latin typeface="Noto Sans" panose="020B0502040504020204" pitchFamily="34" charset="0"/>
            </a:endParaRPr>
          </a:p>
          <a:p>
            <a:r>
              <a:rPr lang="en-GB" sz="900" b="0" baseline="30000">
                <a:latin typeface="Noto Sans"/>
                <a:ea typeface="Noto Sans"/>
                <a:cs typeface="Noto Sans"/>
              </a:rPr>
              <a:t>Wilson Center. 2021. “The DRC Mining Industry: Child Labor and Formalization of Small-Scale Mining”. </a:t>
            </a:r>
            <a:r>
              <a:rPr lang="en-GB" sz="900" b="0" baseline="30000">
                <a:latin typeface="Noto Sans"/>
                <a:ea typeface="Noto Sans"/>
                <a:cs typeface="Noto Sans"/>
                <a:hlinkClick r:id="rId27"/>
              </a:rPr>
              <a:t>https://www.wilsoncenter.org/blog-post/drc-mining-industry-child-labor-and-formalization-small-scale-mining</a:t>
            </a:r>
            <a:r>
              <a:rPr lang="en-GB" sz="900" b="0" baseline="30000">
                <a:latin typeface="Noto Sans"/>
                <a:ea typeface="Noto Sans"/>
                <a:cs typeface="Noto Sans"/>
              </a:rPr>
              <a:t> (Wilson Center, 2021).</a:t>
            </a:r>
            <a:endParaRPr lang="en-GB" sz="900">
              <a:latin typeface="Noto Sans"/>
            </a:endParaRPr>
          </a:p>
          <a:p>
            <a:endParaRPr lang="en-GB" sz="800">
              <a:latin typeface="Noto Sans"/>
              <a:ea typeface="Noto Sans"/>
              <a:cs typeface="Noto Sans"/>
            </a:endParaRPr>
          </a:p>
        </p:txBody>
      </p:sp>
    </p:spTree>
    <p:extLst>
      <p:ext uri="{BB962C8B-B14F-4D97-AF65-F5344CB8AC3E}">
        <p14:creationId xmlns:p14="http://schemas.microsoft.com/office/powerpoint/2010/main" val="141724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E22CB-9394-BFF3-9E45-C56D103A2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430E8-8DF7-19BB-D9AD-9DFBB6D85083}"/>
              </a:ext>
            </a:extLst>
          </p:cNvPr>
          <p:cNvSpPr>
            <a:spLocks noGrp="1"/>
          </p:cNvSpPr>
          <p:nvPr>
            <p:ph type="title"/>
          </p:nvPr>
        </p:nvSpPr>
        <p:spPr/>
        <p:txBody>
          <a:bodyPr/>
          <a:lstStyle/>
          <a:p>
            <a:pPr>
              <a:spcBef>
                <a:spcPts val="600"/>
              </a:spcBef>
              <a:spcAft>
                <a:spcPts val="600"/>
              </a:spcAft>
            </a:pPr>
            <a:r>
              <a:rPr lang="en-GB"/>
              <a:t>Automation and advanced robotics​</a:t>
            </a:r>
            <a:br>
              <a:rPr lang="en-GB"/>
            </a:br>
            <a:r>
              <a:rPr lang="en-GB" b="0"/>
              <a:t>Improving OSH across sectors</a:t>
            </a:r>
            <a:r>
              <a:rPr lang="en-GB"/>
              <a:t> </a:t>
            </a:r>
            <a:endParaRPr lang="en-GB" b="0"/>
          </a:p>
        </p:txBody>
      </p:sp>
      <p:sp>
        <p:nvSpPr>
          <p:cNvPr id="9" name="Content Placeholder 2">
            <a:extLst>
              <a:ext uri="{FF2B5EF4-FFF2-40B4-BE49-F238E27FC236}">
                <a16:creationId xmlns:a16="http://schemas.microsoft.com/office/drawing/2014/main" id="{01CBB0AB-487F-DDE0-C767-78CE00711411}"/>
              </a:ext>
            </a:extLst>
          </p:cNvPr>
          <p:cNvSpPr>
            <a:spLocks noGrp="1"/>
          </p:cNvSpPr>
          <p:nvPr>
            <p:ph sz="half" idx="1"/>
          </p:nvPr>
        </p:nvSpPr>
        <p:spPr>
          <a:xfrm>
            <a:off x="341718" y="1551254"/>
            <a:ext cx="4310493" cy="4542804"/>
          </a:xfrm>
        </p:spPr>
        <p:txBody>
          <a:bodyPr vert="horz" lIns="0" tIns="0" rIns="0" bIns="0" rtlCol="0" anchor="t">
            <a:noAutofit/>
          </a:bodyPr>
          <a:lstStyle/>
          <a:p>
            <a:r>
              <a:rPr lang="en-GB" sz="2100">
                <a:latin typeface="Overpass"/>
                <a:ea typeface="Noto Sans"/>
                <a:cs typeface="Noto Sans"/>
              </a:rPr>
              <a:t>Take over high-risk tasks ​in mining, construction &amp; manufacturing</a:t>
            </a:r>
          </a:p>
          <a:p>
            <a:pPr marL="233680" lvl="2" indent="-233680"/>
            <a:r>
              <a:rPr lang="en-GB" sz="1700">
                <a:latin typeface="Noto Sans"/>
                <a:ea typeface="Noto Sans"/>
                <a:cs typeface="Noto Sans"/>
              </a:rPr>
              <a:t>Undertake hazardous tasks remotely, reducing exposure to carcinogenic fumes, chemical spills &amp; extreme temperatures. </a:t>
            </a:r>
          </a:p>
          <a:p>
            <a:pPr indent="-233680">
              <a:spcBef>
                <a:spcPts val="1200"/>
              </a:spcBef>
            </a:pPr>
            <a:r>
              <a:rPr lang="en-GB" sz="2100">
                <a:latin typeface="Overpass"/>
                <a:ea typeface="Noto Sans"/>
                <a:cs typeface="Noto Sans"/>
              </a:rPr>
              <a:t>Drones in agriculture</a:t>
            </a:r>
            <a:r>
              <a:rPr lang="en-GB" sz="2400">
                <a:latin typeface="Overpass"/>
                <a:ea typeface="Noto Sans"/>
                <a:cs typeface="Noto Sans"/>
              </a:rPr>
              <a:t>​</a:t>
            </a:r>
          </a:p>
          <a:p>
            <a:pPr marL="233680" lvl="2" indent="-233680"/>
            <a:r>
              <a:rPr lang="en-GB" sz="1700">
                <a:latin typeface="Noto Sans"/>
                <a:ea typeface="Noto Sans"/>
                <a:cs typeface="Noto Sans"/>
              </a:rPr>
              <a:t>Spray pesticides with precision and efficiency, reducing human exposure to harmful chemicals linked to cancer, poisoning and neurological damage (Borikar et al. 2022, ILO 2021b). </a:t>
            </a:r>
            <a:endParaRPr lang="es-ES" sz="1700">
              <a:latin typeface="Noto Sans"/>
              <a:ea typeface="Noto Sans"/>
              <a:cs typeface="Noto Sans"/>
            </a:endParaRPr>
          </a:p>
          <a:p>
            <a:endParaRPr lang="es-ES"/>
          </a:p>
        </p:txBody>
      </p:sp>
      <p:sp>
        <p:nvSpPr>
          <p:cNvPr id="10" name="Content Placeholder 3">
            <a:extLst>
              <a:ext uri="{FF2B5EF4-FFF2-40B4-BE49-F238E27FC236}">
                <a16:creationId xmlns:a16="http://schemas.microsoft.com/office/drawing/2014/main" id="{E35AADB6-BE72-895A-DF96-FB40D8218A87}"/>
              </a:ext>
            </a:extLst>
          </p:cNvPr>
          <p:cNvSpPr txBox="1">
            <a:spLocks/>
          </p:cNvSpPr>
          <p:nvPr/>
        </p:nvSpPr>
        <p:spPr>
          <a:xfrm>
            <a:off x="5374105" y="1551254"/>
            <a:ext cx="6476177" cy="4542802"/>
          </a:xfrm>
          <a:prstGeom prst="rect">
            <a:avLst/>
          </a:prstGeom>
        </p:spPr>
        <p:txBody>
          <a:bodyPr lIns="0" tIns="0" rIns="0" bIns="0" anchor="t"/>
          <a:lstStyle>
            <a:lvl1pPr marL="0" indent="0" algn="l" defTabSz="685800" rtl="0" eaLnBrk="1" latinLnBrk="0" hangingPunct="1">
              <a:lnSpc>
                <a:spcPct val="90000"/>
              </a:lnSpc>
              <a:spcBef>
                <a:spcPts val="0"/>
              </a:spcBef>
              <a:spcAft>
                <a:spcPts val="600"/>
              </a:spcAft>
              <a:buFont typeface="Arial" panose="020B0604020202020204" pitchFamily="34" charset="0"/>
              <a:buNone/>
              <a:defRPr sz="2200" b="1" kern="1200">
                <a:solidFill>
                  <a:schemeClr val="accent2"/>
                </a:solidFill>
                <a:latin typeface="Overpass" panose="00000500000000000000" pitchFamily="2"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34000" indent="-234000" algn="l" defTabSz="685800" rtl="0" eaLnBrk="1" latinLnBrk="0" hangingPunct="1">
              <a:lnSpc>
                <a:spcPct val="90000"/>
              </a:lnSpc>
              <a:spcBef>
                <a:spcPts val="300"/>
              </a:spcBef>
              <a:spcAft>
                <a:spcPts val="600"/>
              </a:spcAft>
              <a:buClr>
                <a:schemeClr val="accent6"/>
              </a:buClr>
              <a:buSzPct val="8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234000" indent="-234000" algn="l" defTabSz="685800" rtl="0" eaLnBrk="1" latinLnBrk="0" hangingPunct="1">
              <a:lnSpc>
                <a:spcPct val="90000"/>
              </a:lnSpc>
              <a:spcBef>
                <a:spcPts val="300"/>
              </a:spcBef>
              <a:spcAft>
                <a:spcPts val="600"/>
              </a:spcAft>
              <a:buClr>
                <a:schemeClr val="accent2"/>
              </a:buClr>
              <a:buSzPct val="80000"/>
              <a:buFont typeface="Wingdings 3" panose="05040102010807070707" pitchFamily="18" charset="2"/>
              <a:buChar char="u"/>
              <a:defRPr sz="18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100">
                <a:solidFill>
                  <a:schemeClr val="accent1"/>
                </a:solidFill>
                <a:latin typeface="Overpass"/>
                <a:ea typeface="Noto Sans"/>
                <a:cs typeface="Noto Sans"/>
              </a:rPr>
              <a:t>Robotics in healthcare​</a:t>
            </a:r>
          </a:p>
          <a:p>
            <a:pPr marL="233680" lvl="2" indent="-233680"/>
            <a:r>
              <a:rPr lang="en-GB" sz="1700">
                <a:latin typeface="Noto Sans"/>
                <a:ea typeface="Noto Sans"/>
                <a:cs typeface="Noto Sans"/>
              </a:rPr>
              <a:t>Robots reduce radiation exposure during MRI scans &amp; X-rays.​</a:t>
            </a:r>
          </a:p>
          <a:p>
            <a:pPr marL="233680" lvl="2" indent="-233680"/>
            <a:r>
              <a:rPr lang="en-GB" sz="1700">
                <a:latin typeface="Noto Sans"/>
                <a:ea typeface="Noto Sans"/>
                <a:cs typeface="Noto Sans"/>
              </a:rPr>
              <a:t>Surgical robots improve precision, reduce workload, and improve ergonomics compared to traditional laparoscopic and open surgery.​</a:t>
            </a:r>
          </a:p>
          <a:p>
            <a:pPr marL="233680" lvl="2" indent="-233680"/>
            <a:r>
              <a:rPr lang="en-GB" sz="1700">
                <a:latin typeface="Noto Sans"/>
                <a:ea typeface="Noto Sans"/>
                <a:cs typeface="Noto Sans"/>
              </a:rPr>
              <a:t>Autonomous swab robots for disease testing increase testing capacity while reducing infection risks (Haddadin et al. 2024).  </a:t>
            </a:r>
          </a:p>
          <a:p>
            <a:pPr marL="233680" lvl="2" indent="-233680"/>
            <a:r>
              <a:rPr lang="en-GB" sz="1700">
                <a:latin typeface="Noto Sans"/>
                <a:ea typeface="Noto Sans"/>
                <a:cs typeface="Noto Sans"/>
              </a:rPr>
              <a:t>Interactive robots alleviate caregiver workloads by collecting vital signs and patient data, enabling professionals to focus on complex tasks and patient care (Ragno et al. 2023). ​</a:t>
            </a:r>
          </a:p>
          <a:p>
            <a:pPr>
              <a:spcBef>
                <a:spcPts val="1200"/>
              </a:spcBef>
            </a:pPr>
            <a:r>
              <a:rPr lang="en-GB" sz="2100">
                <a:solidFill>
                  <a:schemeClr val="accent1"/>
                </a:solidFill>
                <a:latin typeface="Overpass"/>
                <a:ea typeface="Noto Sans"/>
                <a:cs typeface="Noto Sans"/>
              </a:rPr>
              <a:t>AI systems in customer service​</a:t>
            </a:r>
          </a:p>
          <a:p>
            <a:pPr marL="233680" lvl="2" indent="-233680"/>
            <a:r>
              <a:rPr lang="en-GB" sz="1700">
                <a:latin typeface="Noto Sans"/>
                <a:ea typeface="Noto Sans"/>
                <a:cs typeface="Noto Sans"/>
              </a:rPr>
              <a:t>AI-powered chatbots &amp; virtual assistants handle complex tasks, reducing workload and stress (</a:t>
            </a:r>
            <a:r>
              <a:rPr lang="en-GB" sz="1700" err="1">
                <a:latin typeface="Noto Sans"/>
                <a:ea typeface="Noto Sans"/>
                <a:cs typeface="Noto Sans"/>
              </a:rPr>
              <a:t>Babashahi</a:t>
            </a:r>
            <a:r>
              <a:rPr lang="en-GB" sz="1700">
                <a:latin typeface="Noto Sans"/>
                <a:ea typeface="Noto Sans"/>
                <a:cs typeface="Noto Sans"/>
              </a:rPr>
              <a:t> et al. 2024)</a:t>
            </a:r>
            <a:r>
              <a:rPr lang="en-GB">
                <a:latin typeface="Noto Sans"/>
                <a:ea typeface="Noto Sans"/>
                <a:cs typeface="Noto Sans"/>
              </a:rPr>
              <a:t>.</a:t>
            </a:r>
            <a:endParaRPr lang="es-ES">
              <a:latin typeface="Noto Sans"/>
              <a:ea typeface="Noto Sans"/>
              <a:cs typeface="Noto Sans"/>
            </a:endParaRPr>
          </a:p>
        </p:txBody>
      </p:sp>
    </p:spTree>
    <p:extLst>
      <p:ext uri="{BB962C8B-B14F-4D97-AF65-F5344CB8AC3E}">
        <p14:creationId xmlns:p14="http://schemas.microsoft.com/office/powerpoint/2010/main" val="202281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60A013-6FFC-4E60-F43B-F21C5C6FF269}"/>
              </a:ext>
            </a:extLst>
          </p:cNvPr>
          <p:cNvSpPr>
            <a:spLocks noGrp="1"/>
          </p:cNvSpPr>
          <p:nvPr>
            <p:ph idx="1"/>
          </p:nvPr>
        </p:nvSpPr>
        <p:spPr>
          <a:xfrm>
            <a:off x="346635" y="1074821"/>
            <a:ext cx="11522636" cy="5214966"/>
          </a:xfrm>
        </p:spPr>
        <p:txBody>
          <a:bodyPr vert="horz" lIns="0" tIns="0" rIns="0" bIns="0" rtlCol="0" anchor="t">
            <a:noAutofit/>
          </a:bodyPr>
          <a:lstStyle/>
          <a:p>
            <a:pPr marL="233680" lvl="2" indent="-233680">
              <a:lnSpc>
                <a:spcPct val="100000"/>
              </a:lnSpc>
              <a:spcBef>
                <a:spcPts val="600"/>
              </a:spcBef>
            </a:pPr>
            <a:r>
              <a:rPr lang="en-GB" sz="2000" b="1">
                <a:latin typeface="Noto Sans"/>
                <a:ea typeface="Noto Sans"/>
                <a:cs typeface="Noto Sans"/>
              </a:rPr>
              <a:t>Lifting very heavy and medium-heavy objects</a:t>
            </a:r>
            <a:r>
              <a:rPr lang="en-GB" sz="2000">
                <a:latin typeface="Noto Sans"/>
                <a:ea typeface="Noto Sans"/>
                <a:cs typeface="Noto Sans"/>
              </a:rPr>
              <a:t>: Robots can lift very heavy objects, reducing strain injuries. ​</a:t>
            </a:r>
            <a:endParaRPr lang="en-US">
              <a:latin typeface="Noto Sans"/>
              <a:ea typeface="Noto Sans"/>
              <a:cs typeface="Noto Sans"/>
            </a:endParaRPr>
          </a:p>
          <a:p>
            <a:pPr marL="233680" lvl="2" indent="-233680">
              <a:lnSpc>
                <a:spcPct val="100000"/>
              </a:lnSpc>
              <a:spcBef>
                <a:spcPts val="600"/>
              </a:spcBef>
            </a:pPr>
            <a:r>
              <a:rPr lang="en-GB" sz="2000" b="1">
                <a:latin typeface="Noto Sans"/>
                <a:ea typeface="Noto Sans"/>
                <a:cs typeface="Noto Sans"/>
              </a:rPr>
              <a:t>Stirring 2,000 degrees Celsius molten metal:</a:t>
            </a:r>
            <a:r>
              <a:rPr lang="en-GB" sz="2000">
                <a:latin typeface="Noto Sans"/>
                <a:ea typeface="Noto Sans"/>
                <a:cs typeface="Noto Sans"/>
              </a:rPr>
              <a:t> Robot arms perform furnace tapping, avoiding worker exposure to extreme heat and sparks.​</a:t>
            </a:r>
          </a:p>
          <a:p>
            <a:pPr marL="233680" lvl="2" indent="-233680">
              <a:lnSpc>
                <a:spcPct val="100000"/>
              </a:lnSpc>
              <a:spcBef>
                <a:spcPts val="600"/>
              </a:spcBef>
            </a:pPr>
            <a:r>
              <a:rPr lang="en-GB" sz="2000" b="1">
                <a:latin typeface="Noto Sans"/>
                <a:ea typeface="Noto Sans"/>
                <a:cs typeface="Noto Sans"/>
              </a:rPr>
              <a:t>Collecting and packaging radioactive waste:</a:t>
            </a:r>
            <a:r>
              <a:rPr lang="en-GB" sz="2000">
                <a:latin typeface="Noto Sans"/>
                <a:ea typeface="Noto Sans"/>
                <a:cs typeface="Noto Sans"/>
              </a:rPr>
              <a:t> Safely collects and packages hazardous materials (e.g. radioactive waste, etc.).​</a:t>
            </a:r>
          </a:p>
          <a:p>
            <a:pPr marL="233680" lvl="2" indent="-233680">
              <a:lnSpc>
                <a:spcPct val="100000"/>
              </a:lnSpc>
              <a:spcBef>
                <a:spcPts val="600"/>
              </a:spcBef>
            </a:pPr>
            <a:r>
              <a:rPr lang="en-GB" sz="2000" b="1">
                <a:latin typeface="Noto Sans"/>
                <a:ea typeface="Noto Sans"/>
                <a:cs typeface="Noto Sans"/>
              </a:rPr>
              <a:t>Working in unsafe environments:</a:t>
            </a:r>
            <a:r>
              <a:rPr lang="en-GB" sz="2000">
                <a:latin typeface="Noto Sans"/>
                <a:ea typeface="Noto Sans"/>
                <a:cs typeface="Noto Sans"/>
              </a:rPr>
              <a:t> Replace workers in environments contaminated with dust or toxic chemicals. ​</a:t>
            </a:r>
          </a:p>
          <a:p>
            <a:pPr marL="233680" lvl="2" indent="-233680">
              <a:lnSpc>
                <a:spcPct val="100000"/>
              </a:lnSpc>
              <a:spcBef>
                <a:spcPts val="600"/>
              </a:spcBef>
            </a:pPr>
            <a:r>
              <a:rPr lang="en-GB" sz="2000" b="1">
                <a:latin typeface="Noto Sans"/>
                <a:ea typeface="Noto Sans"/>
                <a:cs typeface="Noto Sans"/>
              </a:rPr>
              <a:t>Repeated physical motions:</a:t>
            </a:r>
            <a:r>
              <a:rPr lang="en-GB" sz="2000">
                <a:latin typeface="Noto Sans"/>
                <a:ea typeface="Noto Sans"/>
                <a:cs typeface="Noto Sans"/>
              </a:rPr>
              <a:t> Prevents musculoskeletal injuries by automating high-risk repetitive motions.</a:t>
            </a:r>
          </a:p>
        </p:txBody>
      </p:sp>
      <p:sp>
        <p:nvSpPr>
          <p:cNvPr id="3" name="Title 1">
            <a:extLst>
              <a:ext uri="{FF2B5EF4-FFF2-40B4-BE49-F238E27FC236}">
                <a16:creationId xmlns:a16="http://schemas.microsoft.com/office/drawing/2014/main" id="{0B4F8D50-1473-3CEE-B408-17A6E43D4BDC}"/>
              </a:ext>
            </a:extLst>
          </p:cNvPr>
          <p:cNvSpPr txBox="1">
            <a:spLocks/>
          </p:cNvSpPr>
          <p:nvPr/>
        </p:nvSpPr>
        <p:spPr>
          <a:xfrm>
            <a:off x="346634" y="397087"/>
            <a:ext cx="10776291" cy="504841"/>
          </a:xfrm>
          <a:prstGeom prst="rect">
            <a:avLst/>
          </a:prstGeom>
        </p:spPr>
        <p:txBody>
          <a:bodyPr lIns="91440" tIns="45720" rIns="91440" bIns="45720" anchor="t"/>
          <a:lstStyle>
            <a:lvl1pPr algn="l" defTabSz="685800" rtl="0" eaLnBrk="1" latinLnBrk="0" hangingPunct="1">
              <a:lnSpc>
                <a:spcPct val="90000"/>
              </a:lnSpc>
              <a:spcBef>
                <a:spcPct val="0"/>
              </a:spcBef>
              <a:buNone/>
              <a:defRPr sz="2600" b="1" kern="1200">
                <a:solidFill>
                  <a:schemeClr val="bg1"/>
                </a:solidFill>
                <a:latin typeface="Overpass" panose="00000500000000000000" pitchFamily="2" charset="0"/>
                <a:ea typeface="+mj-ea"/>
                <a:cs typeface="+mj-cs"/>
              </a:defRPr>
            </a:lvl1pPr>
          </a:lstStyle>
          <a:p>
            <a:r>
              <a:rPr lang="en-GB">
                <a:solidFill>
                  <a:schemeClr val="accent1"/>
                </a:solidFill>
                <a:latin typeface="Overpass"/>
              </a:rPr>
              <a:t>Five Dangerous Tasks Robots Can Perform Safely </a:t>
            </a:r>
            <a:r>
              <a:rPr lang="en-GB" b="0">
                <a:solidFill>
                  <a:schemeClr val="accent1"/>
                </a:solidFill>
                <a:latin typeface="Overpass"/>
              </a:rPr>
              <a:t>(Owen-Hill 2022)​</a:t>
            </a:r>
            <a:br>
              <a:rPr lang="en-GB"/>
            </a:br>
            <a:r>
              <a:rPr lang="en-GB">
                <a:solidFill>
                  <a:schemeClr val="accent1"/>
                </a:solidFill>
                <a:latin typeface="Overpass"/>
              </a:rPr>
              <a:t> </a:t>
            </a:r>
            <a:endParaRPr lang="en-GB" b="0">
              <a:solidFill>
                <a:schemeClr val="accent1"/>
              </a:solidFill>
              <a:latin typeface="Overpass"/>
            </a:endParaRPr>
          </a:p>
        </p:txBody>
      </p:sp>
      <p:pic>
        <p:nvPicPr>
          <p:cNvPr id="11" name="Picture 10" descr="A green and blue triangle&#10;&#10;AI-generated content may be incorrect.">
            <a:extLst>
              <a:ext uri="{FF2B5EF4-FFF2-40B4-BE49-F238E27FC236}">
                <a16:creationId xmlns:a16="http://schemas.microsoft.com/office/drawing/2014/main" id="{7AABAB18-853D-7C2F-65EF-13D7EF7EBE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68161" y="3429000"/>
            <a:ext cx="4509527" cy="4318984"/>
          </a:xfrm>
          <a:prstGeom prst="rect">
            <a:avLst/>
          </a:prstGeom>
        </p:spPr>
      </p:pic>
    </p:spTree>
    <p:extLst>
      <p:ext uri="{BB962C8B-B14F-4D97-AF65-F5344CB8AC3E}">
        <p14:creationId xmlns:p14="http://schemas.microsoft.com/office/powerpoint/2010/main" val="2438673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A0BD-CB85-3811-8412-D0662AF81104}"/>
              </a:ext>
            </a:extLst>
          </p:cNvPr>
          <p:cNvSpPr>
            <a:spLocks noGrp="1"/>
          </p:cNvSpPr>
          <p:nvPr>
            <p:ph type="title"/>
          </p:nvPr>
        </p:nvSpPr>
        <p:spPr/>
        <p:txBody>
          <a:bodyPr/>
          <a:lstStyle/>
          <a:p>
            <a:r>
              <a:rPr lang="en-GB"/>
              <a:t>Automation and advanced robotics</a:t>
            </a:r>
          </a:p>
        </p:txBody>
      </p:sp>
      <p:sp>
        <p:nvSpPr>
          <p:cNvPr id="3" name="Content Placeholder 2">
            <a:extLst>
              <a:ext uri="{FF2B5EF4-FFF2-40B4-BE49-F238E27FC236}">
                <a16:creationId xmlns:a16="http://schemas.microsoft.com/office/drawing/2014/main" id="{5F6BD211-7E71-6278-D098-1DB451ED33F0}"/>
              </a:ext>
            </a:extLst>
          </p:cNvPr>
          <p:cNvSpPr>
            <a:spLocks noGrp="1"/>
          </p:cNvSpPr>
          <p:nvPr>
            <p:ph idx="1"/>
          </p:nvPr>
        </p:nvSpPr>
        <p:spPr/>
        <p:txBody>
          <a:bodyPr vert="horz" lIns="0" tIns="0" rIns="0" bIns="0" rtlCol="0" anchor="t">
            <a:noAutofit/>
          </a:bodyPr>
          <a:lstStyle/>
          <a:p>
            <a:pPr marL="233680" lvl="3" indent="-233680">
              <a:spcBef>
                <a:spcPts val="600"/>
              </a:spcBef>
              <a:spcAft>
                <a:spcPts val="1200"/>
              </a:spcAft>
            </a:pPr>
            <a:r>
              <a:rPr lang="en-GB" sz="2000" b="1">
                <a:latin typeface="Noto Sans"/>
                <a:ea typeface="Noto Sans"/>
                <a:cs typeface="Noto Sans"/>
              </a:rPr>
              <a:t>Safety risks:</a:t>
            </a:r>
            <a:r>
              <a:rPr lang="en-GB" sz="2000">
                <a:latin typeface="Noto Sans"/>
                <a:ea typeface="Noto Sans"/>
                <a:cs typeface="Noto Sans"/>
              </a:rPr>
              <a:t> Unexpected robotic movements due to mechanical failures or system malfunctions, along with and an over-reliance on automation, can lead to accidents.​</a:t>
            </a:r>
            <a:endParaRPr lang="en-US">
              <a:latin typeface="Noto Sans"/>
              <a:ea typeface="Noto Sans"/>
              <a:cs typeface="Noto Sans"/>
            </a:endParaRPr>
          </a:p>
          <a:p>
            <a:pPr marL="233680" lvl="3" indent="-233680">
              <a:spcBef>
                <a:spcPts val="600"/>
              </a:spcBef>
              <a:spcAft>
                <a:spcPts val="1200"/>
              </a:spcAft>
            </a:pPr>
            <a:r>
              <a:rPr lang="en-GB" sz="2000" b="1">
                <a:latin typeface="Noto Sans"/>
                <a:ea typeface="Noto Sans"/>
                <a:cs typeface="Noto Sans"/>
              </a:rPr>
              <a:t>Ergonomic risks:</a:t>
            </a:r>
            <a:r>
              <a:rPr lang="en-GB" sz="2000">
                <a:latin typeface="Noto Sans"/>
                <a:ea typeface="Noto Sans"/>
                <a:cs typeface="Noto Sans"/>
              </a:rPr>
              <a:t> Poor fit or design of exoskeletons may force unnatural or repetitive movements, causing strain, discomfort, or injury, while also introducing noise and vibration hazards.​</a:t>
            </a:r>
          </a:p>
          <a:p>
            <a:pPr marL="233680" lvl="3" indent="-233680">
              <a:spcBef>
                <a:spcPts val="600"/>
              </a:spcBef>
              <a:spcAft>
                <a:spcPts val="1200"/>
              </a:spcAft>
            </a:pPr>
            <a:r>
              <a:rPr lang="en-GB" sz="2000" b="1">
                <a:latin typeface="Noto Sans"/>
                <a:ea typeface="Noto Sans"/>
                <a:cs typeface="Noto Sans"/>
              </a:rPr>
              <a:t>Psychosocial risks:</a:t>
            </a:r>
            <a:r>
              <a:rPr lang="en-GB" sz="2000">
                <a:latin typeface="Noto Sans"/>
                <a:ea typeface="Noto Sans"/>
                <a:cs typeface="Noto Sans"/>
              </a:rPr>
              <a:t> Work intensification to keep pace with machines can lead to stress and fatigue, while cognitive overload may result from ensuring tasks align with complex systems. Reduced job control, autonomy, and social isolation can undermine well-being.​</a:t>
            </a:r>
          </a:p>
          <a:p>
            <a:pPr marL="233680" lvl="3" indent="-233680">
              <a:spcBef>
                <a:spcPts val="600"/>
              </a:spcBef>
              <a:spcAft>
                <a:spcPts val="1200"/>
              </a:spcAft>
            </a:pPr>
            <a:r>
              <a:rPr lang="en-GB" sz="2000" b="1">
                <a:latin typeface="Noto Sans"/>
                <a:ea typeface="Noto Sans"/>
                <a:cs typeface="Noto Sans"/>
              </a:rPr>
              <a:t>Inequality &amp; discrimination concerns:</a:t>
            </a:r>
            <a:r>
              <a:rPr lang="en-GB" sz="2000">
                <a:latin typeface="Noto Sans"/>
                <a:ea typeface="Noto Sans"/>
                <a:cs typeface="Noto Sans"/>
              </a:rPr>
              <a:t> Designs that overlook needs of certain groups may create exclusion, while lower-skilled workers may experience stress and anxiety from job displacement risks, particularly if they lack reskilling opportunities.</a:t>
            </a:r>
            <a:endParaRPr lang="es-ES" sz="2000">
              <a:latin typeface="Noto Sans"/>
              <a:ea typeface="Noto Sans"/>
              <a:cs typeface="Noto Sans"/>
            </a:endParaRPr>
          </a:p>
        </p:txBody>
      </p:sp>
      <p:sp>
        <p:nvSpPr>
          <p:cNvPr id="4" name="Rectangle 3">
            <a:extLst>
              <a:ext uri="{FF2B5EF4-FFF2-40B4-BE49-F238E27FC236}">
                <a16:creationId xmlns:a16="http://schemas.microsoft.com/office/drawing/2014/main" id="{1FFBD791-E2C0-8C6E-FC70-21E682534DEC}"/>
              </a:ext>
            </a:extLst>
          </p:cNvPr>
          <p:cNvSpPr/>
          <p:nvPr/>
        </p:nvSpPr>
        <p:spPr>
          <a:xfrm>
            <a:off x="346634" y="786063"/>
            <a:ext cx="3038250"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b="1">
                <a:solidFill>
                  <a:schemeClr val="accent2"/>
                </a:solidFill>
                <a:latin typeface="Overpass" panose="00000500000000000000" pitchFamily="2" charset="0"/>
              </a:rPr>
              <a:t>Key potential risks</a:t>
            </a:r>
          </a:p>
        </p:txBody>
      </p:sp>
    </p:spTree>
    <p:extLst>
      <p:ext uri="{BB962C8B-B14F-4D97-AF65-F5344CB8AC3E}">
        <p14:creationId xmlns:p14="http://schemas.microsoft.com/office/powerpoint/2010/main" val="163708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7B291-4AEA-A334-4D3D-D2A3FF24D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0C6E1-0A1D-80A5-A065-6EB31BFABFBE}"/>
              </a:ext>
            </a:extLst>
          </p:cNvPr>
          <p:cNvSpPr>
            <a:spLocks noGrp="1"/>
          </p:cNvSpPr>
          <p:nvPr>
            <p:ph type="title"/>
          </p:nvPr>
        </p:nvSpPr>
        <p:spPr/>
        <p:txBody>
          <a:bodyPr/>
          <a:lstStyle/>
          <a:p>
            <a:r>
              <a:rPr lang="en-GB"/>
              <a:t>Smart OSH tools and monitoring systems​</a:t>
            </a:r>
            <a:endParaRPr lang="en-GB" b="0"/>
          </a:p>
        </p:txBody>
      </p:sp>
      <p:sp>
        <p:nvSpPr>
          <p:cNvPr id="3" name="Content Placeholder 2">
            <a:extLst>
              <a:ext uri="{FF2B5EF4-FFF2-40B4-BE49-F238E27FC236}">
                <a16:creationId xmlns:a16="http://schemas.microsoft.com/office/drawing/2014/main" id="{67798495-89D4-818E-AF58-64516B09553E}"/>
              </a:ext>
            </a:extLst>
          </p:cNvPr>
          <p:cNvSpPr>
            <a:spLocks noGrp="1"/>
          </p:cNvSpPr>
          <p:nvPr>
            <p:ph idx="1"/>
          </p:nvPr>
        </p:nvSpPr>
        <p:spPr/>
        <p:txBody>
          <a:bodyPr vert="horz" lIns="0" tIns="0" rIns="0" bIns="0" rtlCol="0" anchor="t">
            <a:noAutofit/>
          </a:bodyPr>
          <a:lstStyle/>
          <a:p>
            <a:pPr marL="233680" lvl="2" indent="-233680"/>
            <a:r>
              <a:rPr lang="en-GB">
                <a:latin typeface="Noto Sans"/>
                <a:ea typeface="Noto Sans"/>
                <a:cs typeface="Noto Sans"/>
              </a:rPr>
              <a:t>Monitoring technologies enable real-time hazard detection and issue immediate alerts to prevent accidents, while predictive analytics enable early identification of health and safety risks, supporting proactive OSH management. </a:t>
            </a:r>
            <a:endParaRPr lang="en-US">
              <a:latin typeface="Noto Sans"/>
              <a:ea typeface="Noto Sans"/>
              <a:cs typeface="Noto Sans"/>
            </a:endParaRPr>
          </a:p>
          <a:p>
            <a:pPr marL="233680" lvl="2" indent="-233680"/>
            <a:endParaRPr lang="es-ES"/>
          </a:p>
        </p:txBody>
      </p:sp>
      <p:sp>
        <p:nvSpPr>
          <p:cNvPr id="4" name="Rectangle 3">
            <a:extLst>
              <a:ext uri="{FF2B5EF4-FFF2-40B4-BE49-F238E27FC236}">
                <a16:creationId xmlns:a16="http://schemas.microsoft.com/office/drawing/2014/main" id="{32AEB07E-F076-DD1A-321F-9E983F6DC40B}"/>
              </a:ext>
            </a:extLst>
          </p:cNvPr>
          <p:cNvSpPr/>
          <p:nvPr/>
        </p:nvSpPr>
        <p:spPr>
          <a:xfrm>
            <a:off x="346634" y="786063"/>
            <a:ext cx="2117558"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600" b="1">
                <a:solidFill>
                  <a:schemeClr val="accent6"/>
                </a:solidFill>
                <a:latin typeface="Overpass" panose="00000500000000000000" pitchFamily="2" charset="0"/>
              </a:rPr>
              <a:t>Key benefits</a:t>
            </a:r>
          </a:p>
        </p:txBody>
      </p:sp>
      <p:sp>
        <p:nvSpPr>
          <p:cNvPr id="5" name="Rectangle 4">
            <a:extLst>
              <a:ext uri="{FF2B5EF4-FFF2-40B4-BE49-F238E27FC236}">
                <a16:creationId xmlns:a16="http://schemas.microsoft.com/office/drawing/2014/main" id="{E96177A1-CA83-80D7-08A2-7613D9BB10C4}"/>
              </a:ext>
            </a:extLst>
          </p:cNvPr>
          <p:cNvSpPr/>
          <p:nvPr/>
        </p:nvSpPr>
        <p:spPr>
          <a:xfrm>
            <a:off x="346635" y="2422815"/>
            <a:ext cx="5749365" cy="3766682"/>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fontAlgn="base">
              <a:lnSpc>
                <a:spcPct val="90000"/>
              </a:lnSpc>
              <a:spcBef>
                <a:spcPts val="600"/>
              </a:spcBef>
              <a:spcAft>
                <a:spcPts val="600"/>
              </a:spcAft>
            </a:pPr>
            <a:r>
              <a:rPr lang="en-GB" sz="1800" b="1" i="0" u="none" strike="noStrike">
                <a:solidFill>
                  <a:schemeClr val="accent1"/>
                </a:solidFill>
                <a:effectLst/>
                <a:latin typeface="Noto Sans"/>
                <a:ea typeface="Noto Sans"/>
                <a:cs typeface="Noto Sans"/>
              </a:rPr>
              <a:t>Environmental Sensors: </a:t>
            </a:r>
            <a:r>
              <a:rPr lang="en-GB" sz="1800" b="0" i="0" u="none" strike="noStrike">
                <a:solidFill>
                  <a:srgbClr val="230050"/>
                </a:solidFill>
                <a:effectLst/>
                <a:latin typeface="Noto Sans"/>
                <a:ea typeface="Noto Sans"/>
                <a:cs typeface="Noto Sans"/>
              </a:rPr>
              <a:t>Track air quality, noise levels, temperature </a:t>
            </a:r>
            <a:r>
              <a:rPr lang="en-GB">
                <a:solidFill>
                  <a:srgbClr val="230050"/>
                </a:solidFill>
                <a:latin typeface="Noto Sans"/>
                <a:ea typeface="Noto Sans"/>
                <a:cs typeface="Noto Sans"/>
              </a:rPr>
              <a:t>and </a:t>
            </a:r>
            <a:r>
              <a:rPr lang="en-GB" sz="1800" b="0" i="0" u="none" strike="noStrike">
                <a:solidFill>
                  <a:srgbClr val="230050"/>
                </a:solidFill>
                <a:effectLst/>
                <a:latin typeface="Noto Sans"/>
                <a:ea typeface="Noto Sans"/>
                <a:cs typeface="Noto Sans"/>
              </a:rPr>
              <a:t>humidity to identify workplace hazards.</a:t>
            </a:r>
            <a:r>
              <a:rPr lang="en-GB" sz="1800" b="0" i="0">
                <a:solidFill>
                  <a:srgbClr val="000000"/>
                </a:solidFill>
                <a:effectLst/>
                <a:latin typeface="Noto Sans"/>
                <a:ea typeface="Noto Sans"/>
                <a:cs typeface="Noto Sans"/>
              </a:rPr>
              <a:t>​</a:t>
            </a:r>
            <a:endParaRPr lang="en-GB" b="0" i="0">
              <a:solidFill>
                <a:srgbClr val="000000"/>
              </a:solidFill>
              <a:effectLst/>
              <a:latin typeface="Noto Sans"/>
              <a:ea typeface="Noto Sans"/>
              <a:cs typeface="Noto Sans"/>
            </a:endParaRPr>
          </a:p>
          <a:p>
            <a:pPr fontAlgn="base">
              <a:lnSpc>
                <a:spcPct val="90000"/>
              </a:lnSpc>
              <a:spcBef>
                <a:spcPts val="600"/>
              </a:spcBef>
              <a:spcAft>
                <a:spcPts val="600"/>
              </a:spcAft>
            </a:pPr>
            <a:r>
              <a:rPr lang="en-GB" sz="1800" b="1" i="0" u="none" strike="noStrike">
                <a:solidFill>
                  <a:schemeClr val="accent1"/>
                </a:solidFill>
                <a:effectLst/>
                <a:latin typeface="Noto Sans"/>
                <a:ea typeface="Noto Sans"/>
                <a:cs typeface="Noto Sans"/>
              </a:rPr>
              <a:t>AI -Driven systems: </a:t>
            </a:r>
            <a:r>
              <a:rPr lang="en-GB" sz="1800" b="0" i="0" u="none" strike="noStrike">
                <a:solidFill>
                  <a:srgbClr val="230050"/>
                </a:solidFill>
                <a:effectLst/>
                <a:latin typeface="Noto Sans"/>
                <a:ea typeface="Noto Sans"/>
                <a:cs typeface="Noto Sans"/>
              </a:rPr>
              <a:t>Detect unsafe behaviours </a:t>
            </a:r>
            <a:r>
              <a:rPr lang="en-GB">
                <a:solidFill>
                  <a:srgbClr val="230050"/>
                </a:solidFill>
                <a:latin typeface="Noto Sans"/>
                <a:ea typeface="Noto Sans"/>
                <a:cs typeface="Noto Sans"/>
              </a:rPr>
              <a:t>and machinery malfunctions</a:t>
            </a:r>
            <a:r>
              <a:rPr lang="en-GB" sz="1800" b="0" i="0" u="none" strike="noStrike">
                <a:solidFill>
                  <a:srgbClr val="230050"/>
                </a:solidFill>
                <a:effectLst/>
                <a:latin typeface="Noto Sans"/>
                <a:ea typeface="Noto Sans"/>
                <a:cs typeface="Noto Sans"/>
              </a:rPr>
              <a:t>, </a:t>
            </a:r>
            <a:r>
              <a:rPr lang="en-GB">
                <a:solidFill>
                  <a:srgbClr val="230050"/>
                </a:solidFill>
                <a:latin typeface="Noto Sans"/>
                <a:ea typeface="Noto Sans"/>
                <a:cs typeface="Noto Sans"/>
              </a:rPr>
              <a:t>predicting</a:t>
            </a:r>
            <a:r>
              <a:rPr lang="en-GB" sz="1800" b="0" i="0" u="none" strike="noStrike">
                <a:solidFill>
                  <a:srgbClr val="230050"/>
                </a:solidFill>
                <a:effectLst/>
                <a:latin typeface="Noto Sans"/>
                <a:ea typeface="Noto Sans"/>
                <a:cs typeface="Noto Sans"/>
              </a:rPr>
              <a:t> risks</a:t>
            </a:r>
            <a:r>
              <a:rPr lang="en-GB">
                <a:solidFill>
                  <a:srgbClr val="230050"/>
                </a:solidFill>
                <a:latin typeface="Noto Sans"/>
                <a:ea typeface="Noto Sans"/>
                <a:cs typeface="Noto Sans"/>
              </a:rPr>
              <a:t> that</a:t>
            </a:r>
            <a:r>
              <a:rPr lang="en-GB" sz="1800" b="0" i="0" u="none" strike="noStrike">
                <a:solidFill>
                  <a:srgbClr val="230050"/>
                </a:solidFill>
                <a:effectLst/>
                <a:latin typeface="Noto Sans"/>
                <a:ea typeface="Noto Sans"/>
                <a:cs typeface="Noto Sans"/>
              </a:rPr>
              <a:t> </a:t>
            </a:r>
            <a:r>
              <a:rPr lang="en-GB">
                <a:solidFill>
                  <a:srgbClr val="230050"/>
                </a:solidFill>
                <a:latin typeface="Noto Sans"/>
                <a:ea typeface="Noto Sans"/>
                <a:cs typeface="Noto Sans"/>
              </a:rPr>
              <a:t>enable</a:t>
            </a:r>
            <a:r>
              <a:rPr lang="en-GB" sz="1800" b="0" i="0" u="none" strike="noStrike">
                <a:solidFill>
                  <a:srgbClr val="230050"/>
                </a:solidFill>
                <a:effectLst/>
                <a:latin typeface="Noto Sans"/>
                <a:ea typeface="Noto Sans"/>
                <a:cs typeface="Noto Sans"/>
              </a:rPr>
              <a:t> proactive interventions.</a:t>
            </a:r>
            <a:r>
              <a:rPr lang="en-GB" sz="1800" b="0" i="0">
                <a:solidFill>
                  <a:srgbClr val="000000"/>
                </a:solidFill>
                <a:effectLst/>
                <a:latin typeface="Noto Sans"/>
                <a:ea typeface="Noto Sans"/>
                <a:cs typeface="Noto Sans"/>
              </a:rPr>
              <a:t>​</a:t>
            </a:r>
            <a:endParaRPr lang="en-GB" b="0" i="0">
              <a:solidFill>
                <a:srgbClr val="000000"/>
              </a:solidFill>
              <a:effectLst/>
              <a:latin typeface="Noto Sans"/>
              <a:ea typeface="Noto Sans"/>
              <a:cs typeface="Noto Sans"/>
            </a:endParaRPr>
          </a:p>
          <a:p>
            <a:pPr algn="l" rtl="0" fontAlgn="base">
              <a:lnSpc>
                <a:spcPct val="90000"/>
              </a:lnSpc>
              <a:spcBef>
                <a:spcPts val="600"/>
              </a:spcBef>
              <a:spcAft>
                <a:spcPts val="600"/>
              </a:spcAft>
            </a:pPr>
            <a:r>
              <a:rPr lang="en-GB" sz="1800" b="1" i="0" u="none" strike="noStrike">
                <a:solidFill>
                  <a:schemeClr val="accent1"/>
                </a:solidFill>
                <a:effectLst/>
                <a:latin typeface="Noto Sans"/>
                <a:ea typeface="Noto Sans"/>
                <a:cs typeface="Noto Sans"/>
              </a:rPr>
              <a:t>Drones:</a:t>
            </a:r>
            <a:r>
              <a:rPr lang="en-GB" sz="1800" b="0" i="0" u="none" strike="noStrike">
                <a:solidFill>
                  <a:schemeClr val="accent1"/>
                </a:solidFill>
                <a:effectLst/>
                <a:latin typeface="Noto Sans"/>
                <a:ea typeface="Noto Sans"/>
                <a:cs typeface="Noto Sans"/>
              </a:rPr>
              <a:t> </a:t>
            </a:r>
            <a:r>
              <a:rPr lang="en-GB" sz="1800" b="0" i="0" u="none" strike="noStrike">
                <a:solidFill>
                  <a:srgbClr val="230050"/>
                </a:solidFill>
                <a:effectLst/>
                <a:latin typeface="Noto Sans"/>
                <a:ea typeface="Noto Sans"/>
                <a:cs typeface="Noto Sans"/>
              </a:rPr>
              <a:t>Carry cameras and sensors to remotely inspect hazardous areas (e.g., disaster sites, high structures, confined spaces).</a:t>
            </a:r>
            <a:r>
              <a:rPr lang="en-GB" sz="1800" b="0" i="0">
                <a:solidFill>
                  <a:srgbClr val="000000"/>
                </a:solidFill>
                <a:effectLst/>
                <a:latin typeface="Noto Sans"/>
                <a:ea typeface="Noto Sans"/>
                <a:cs typeface="Noto Sans"/>
              </a:rPr>
              <a:t>​</a:t>
            </a:r>
            <a:endParaRPr lang="en-GB" b="0" i="0">
              <a:solidFill>
                <a:srgbClr val="000000"/>
              </a:solidFill>
              <a:effectLst/>
              <a:latin typeface="Noto Sans"/>
              <a:ea typeface="Noto Sans"/>
              <a:cs typeface="Noto Sans"/>
            </a:endParaRPr>
          </a:p>
          <a:p>
            <a:pPr algn="l" rtl="0" fontAlgn="base">
              <a:lnSpc>
                <a:spcPct val="90000"/>
              </a:lnSpc>
              <a:spcBef>
                <a:spcPts val="600"/>
              </a:spcBef>
              <a:spcAft>
                <a:spcPts val="600"/>
              </a:spcAft>
            </a:pPr>
            <a:r>
              <a:rPr lang="en-GB" sz="1800" b="1" i="0" u="none" strike="noStrike">
                <a:solidFill>
                  <a:schemeClr val="accent1"/>
                </a:solidFill>
                <a:effectLst/>
                <a:latin typeface="Noto Sans" panose="020B0502040504020204" pitchFamily="34" charset="0"/>
                <a:ea typeface="Noto Sans" panose="020B0502040504020204" pitchFamily="34" charset="0"/>
                <a:cs typeface="Noto Sans" panose="020B0502040504020204" pitchFamily="34" charset="0"/>
              </a:rPr>
              <a:t>Smart Wearable Devices: </a:t>
            </a:r>
            <a:r>
              <a:rPr lang="en-GB" sz="1800" b="0" i="0" u="none" strike="noStrike">
                <a:solidFill>
                  <a:srgbClr val="230050"/>
                </a:solidFill>
                <a:effectLst/>
                <a:latin typeface="Noto Sans" panose="020B0502040504020204" pitchFamily="34" charset="0"/>
                <a:ea typeface="Noto Sans" panose="020B0502040504020204" pitchFamily="34" charset="0"/>
                <a:cs typeface="Noto Sans" panose="020B0502040504020204" pitchFamily="34" charset="0"/>
              </a:rPr>
              <a:t>Track physiological signs (e.g., heart rate, body temperature) and environmental hazards for real-time alerts. </a:t>
            </a:r>
            <a:endParaRPr lang="en-US" b="0" i="0">
              <a:solidFill>
                <a:srgbClr val="000000"/>
              </a:solidFill>
              <a:effectLst/>
              <a:latin typeface="Noto Sans" panose="020B0502040504020204" pitchFamily="34" charset="0"/>
              <a:ea typeface="Noto Sans" panose="020B0502040504020204" pitchFamily="34" charset="0"/>
              <a:cs typeface="Noto Sans" panose="020B0502040504020204" pitchFamily="34" charset="0"/>
            </a:endParaRPr>
          </a:p>
        </p:txBody>
      </p:sp>
      <p:pic>
        <p:nvPicPr>
          <p:cNvPr id="15" name="Picture 14" descr="A few men wearing hard hats looking at a computer screen&#10;&#10;AI-generated content may be incorrect.">
            <a:extLst>
              <a:ext uri="{FF2B5EF4-FFF2-40B4-BE49-F238E27FC236}">
                <a16:creationId xmlns:a16="http://schemas.microsoft.com/office/drawing/2014/main" id="{8C454FB7-6196-C319-D87D-9FE9119321C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418726" y="2422815"/>
            <a:ext cx="5450545" cy="3766682"/>
          </a:xfrm>
          <a:prstGeom prst="rect">
            <a:avLst/>
          </a:prstGeom>
        </p:spPr>
      </p:pic>
    </p:spTree>
    <p:extLst>
      <p:ext uri="{BB962C8B-B14F-4D97-AF65-F5344CB8AC3E}">
        <p14:creationId xmlns:p14="http://schemas.microsoft.com/office/powerpoint/2010/main" val="423756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24348-0993-4F46-3B83-59D0C5DA5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C3309-9534-FCF0-2020-9518FA9CCDC1}"/>
              </a:ext>
            </a:extLst>
          </p:cNvPr>
          <p:cNvSpPr>
            <a:spLocks noGrp="1"/>
          </p:cNvSpPr>
          <p:nvPr>
            <p:ph type="title"/>
          </p:nvPr>
        </p:nvSpPr>
        <p:spPr/>
        <p:txBody>
          <a:bodyPr/>
          <a:lstStyle/>
          <a:p>
            <a:pPr>
              <a:spcBef>
                <a:spcPts val="600"/>
              </a:spcBef>
              <a:spcAft>
                <a:spcPts val="600"/>
              </a:spcAft>
            </a:pPr>
            <a:r>
              <a:rPr lang="en-GB"/>
              <a:t>Smart OSH tools and monitoring systems​</a:t>
            </a:r>
            <a:br>
              <a:rPr lang="en-GB"/>
            </a:br>
            <a:r>
              <a:rPr lang="en-GB" b="0"/>
              <a:t>Improving OSH across sectors</a:t>
            </a:r>
            <a:r>
              <a:rPr lang="en-GB"/>
              <a:t> </a:t>
            </a:r>
            <a:endParaRPr lang="en-GB" b="0"/>
          </a:p>
        </p:txBody>
      </p:sp>
      <p:sp>
        <p:nvSpPr>
          <p:cNvPr id="9" name="Content Placeholder 2">
            <a:extLst>
              <a:ext uri="{FF2B5EF4-FFF2-40B4-BE49-F238E27FC236}">
                <a16:creationId xmlns:a16="http://schemas.microsoft.com/office/drawing/2014/main" id="{71A4FBB3-6E8A-9842-83C4-48E36343EDDB}"/>
              </a:ext>
            </a:extLst>
          </p:cNvPr>
          <p:cNvSpPr>
            <a:spLocks noGrp="1"/>
          </p:cNvSpPr>
          <p:nvPr>
            <p:ph sz="half" idx="1"/>
          </p:nvPr>
        </p:nvSpPr>
        <p:spPr>
          <a:xfrm>
            <a:off x="241077" y="1436235"/>
            <a:ext cx="5628668" cy="4542804"/>
          </a:xfrm>
        </p:spPr>
        <p:txBody>
          <a:bodyPr vert="horz" lIns="0" tIns="0" rIns="0" bIns="0" rtlCol="0" anchor="t">
            <a:noAutofit/>
          </a:bodyPr>
          <a:lstStyle/>
          <a:p>
            <a:r>
              <a:rPr lang="en-GB" sz="1900">
                <a:latin typeface="Overpass"/>
                <a:ea typeface="Noto Sans"/>
                <a:cs typeface="Noto Sans"/>
              </a:rPr>
              <a:t>Wearable sensors &amp; AI in Construction</a:t>
            </a:r>
          </a:p>
          <a:p>
            <a:pPr marL="233680" lvl="2" indent="-233680"/>
            <a:r>
              <a:rPr lang="en-GB" sz="1500">
                <a:latin typeface="Noto Sans"/>
                <a:ea typeface="Noto Sans"/>
                <a:cs typeface="Noto Sans"/>
              </a:rPr>
              <a:t>Detect poor postures, unsafe lifting, and non-compliance with safety protocols, issuing real-time alerts to take timely corrective actions, preventing musculoskeletal injuries. </a:t>
            </a:r>
          </a:p>
          <a:p>
            <a:pPr marL="503555" lvl="4" indent="-251460">
              <a:buFont typeface="Wingdings" panose="05000000000000000000" pitchFamily="2" charset="2"/>
              <a:buChar char="ü"/>
            </a:pPr>
            <a:r>
              <a:rPr lang="en-GB" sz="1500">
                <a:latin typeface="Noto Sans"/>
                <a:ea typeface="Noto Sans"/>
                <a:cs typeface="Noto Sans"/>
              </a:rPr>
              <a:t>Implemented in Seoul Metropolitan Government Smart Safety Management system (2021), enabling early detection of safety hazards, with data analysis improving long-term safety planning.</a:t>
            </a:r>
          </a:p>
          <a:p>
            <a:pPr marL="233680" lvl="2" indent="-233680"/>
            <a:r>
              <a:rPr lang="en-GB" sz="1500">
                <a:latin typeface="Noto Sans"/>
                <a:ea typeface="Noto Sans"/>
                <a:cs typeface="Noto Sans"/>
              </a:rPr>
              <a:t>Detect falls from heights with 100% accuracy and instantly notify emergency teams, enabling faster responses and improved survival outcomes (Dogan and </a:t>
            </a:r>
            <a:r>
              <a:rPr lang="en-GB" sz="1500" err="1">
                <a:latin typeface="Noto Sans"/>
                <a:ea typeface="Noto Sans"/>
                <a:cs typeface="Noto Sans"/>
              </a:rPr>
              <a:t>Akcamete</a:t>
            </a:r>
            <a:r>
              <a:rPr lang="en-GB" sz="1500">
                <a:latin typeface="Noto Sans"/>
                <a:ea typeface="Noto Sans"/>
                <a:cs typeface="Noto Sans"/>
              </a:rPr>
              <a:t> 2019).</a:t>
            </a:r>
          </a:p>
          <a:p>
            <a:r>
              <a:rPr lang="en-GB" sz="1900">
                <a:latin typeface="Overpass"/>
                <a:ea typeface="Noto Sans"/>
                <a:cs typeface="Noto Sans"/>
              </a:rPr>
              <a:t>Smart Hearing Protection in Construction</a:t>
            </a:r>
          </a:p>
          <a:p>
            <a:pPr marL="233680" lvl="2" indent="-233680"/>
            <a:r>
              <a:rPr lang="en-GB" sz="1500">
                <a:latin typeface="Noto Sans"/>
                <a:ea typeface="Noto Sans"/>
                <a:cs typeface="Noto Sans"/>
              </a:rPr>
              <a:t>Monitor at-ear noise and environmental noise levels in real-time, allowing for detailed noise mapping beyond conventional assessments. </a:t>
            </a:r>
            <a:endParaRPr lang="en-US" sz="1500">
              <a:latin typeface="Noto Sans"/>
              <a:ea typeface="Noto Sans"/>
              <a:cs typeface="Noto Sans"/>
            </a:endParaRPr>
          </a:p>
          <a:p>
            <a:pPr marL="503555" lvl="4" indent="-251460">
              <a:buClr>
                <a:srgbClr val="FA3C4B"/>
              </a:buClr>
              <a:buFont typeface="Wingdings,Sans-Serif" panose="05040102010807070707" pitchFamily="18" charset="2"/>
              <a:buChar char="ü"/>
            </a:pPr>
            <a:r>
              <a:rPr lang="en-GB" sz="1500">
                <a:latin typeface="Noto Sans"/>
                <a:ea typeface="Noto Sans"/>
                <a:cs typeface="Noto Sans"/>
              </a:rPr>
              <a:t>Used on a UK railway construction site in 2021, revealing previously unrecognized noise risks and enabling targeted interventions that reduced workplace noise exposure by 50% (British Safety Council 2024).</a:t>
            </a:r>
          </a:p>
          <a:p>
            <a:endParaRPr lang="es-ES"/>
          </a:p>
        </p:txBody>
      </p:sp>
      <p:sp>
        <p:nvSpPr>
          <p:cNvPr id="10" name="Content Placeholder 3">
            <a:extLst>
              <a:ext uri="{FF2B5EF4-FFF2-40B4-BE49-F238E27FC236}">
                <a16:creationId xmlns:a16="http://schemas.microsoft.com/office/drawing/2014/main" id="{4308C7B8-71DF-CC01-EDB3-7F57A51D70B4}"/>
              </a:ext>
            </a:extLst>
          </p:cNvPr>
          <p:cNvSpPr txBox="1">
            <a:spLocks/>
          </p:cNvSpPr>
          <p:nvPr/>
        </p:nvSpPr>
        <p:spPr>
          <a:xfrm>
            <a:off x="6096000" y="1436235"/>
            <a:ext cx="5754282" cy="5721745"/>
          </a:xfrm>
          <a:prstGeom prst="rect">
            <a:avLst/>
          </a:prstGeom>
        </p:spPr>
        <p:txBody>
          <a:bodyPr lIns="0" tIns="0" rIns="0" bIns="0" anchor="t"/>
          <a:lstStyle>
            <a:lvl1pPr marL="0" indent="0" algn="l" defTabSz="685800" rtl="0" eaLnBrk="1" latinLnBrk="0" hangingPunct="1">
              <a:lnSpc>
                <a:spcPct val="90000"/>
              </a:lnSpc>
              <a:spcBef>
                <a:spcPts val="0"/>
              </a:spcBef>
              <a:spcAft>
                <a:spcPts val="600"/>
              </a:spcAft>
              <a:buFont typeface="Arial" panose="020B0604020202020204" pitchFamily="34" charset="0"/>
              <a:buNone/>
              <a:defRPr sz="2200" b="1" kern="1200">
                <a:solidFill>
                  <a:schemeClr val="accent2"/>
                </a:solidFill>
                <a:latin typeface="Overpass" panose="00000500000000000000" pitchFamily="2"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34000" indent="-234000" algn="l" defTabSz="685800" rtl="0" eaLnBrk="1" latinLnBrk="0" hangingPunct="1">
              <a:lnSpc>
                <a:spcPct val="90000"/>
              </a:lnSpc>
              <a:spcBef>
                <a:spcPts val="300"/>
              </a:spcBef>
              <a:spcAft>
                <a:spcPts val="600"/>
              </a:spcAft>
              <a:buClr>
                <a:schemeClr val="accent6"/>
              </a:buClr>
              <a:buSzPct val="8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234000" indent="-234000" algn="l" defTabSz="685800" rtl="0" eaLnBrk="1" latinLnBrk="0" hangingPunct="1">
              <a:lnSpc>
                <a:spcPct val="90000"/>
              </a:lnSpc>
              <a:spcBef>
                <a:spcPts val="300"/>
              </a:spcBef>
              <a:spcAft>
                <a:spcPts val="600"/>
              </a:spcAft>
              <a:buClr>
                <a:schemeClr val="accent2"/>
              </a:buClr>
              <a:buSzPct val="80000"/>
              <a:buFont typeface="Wingdings 3" panose="05040102010807070707" pitchFamily="18" charset="2"/>
              <a:buChar char="u"/>
              <a:defRPr sz="18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900">
                <a:solidFill>
                  <a:schemeClr val="accent1"/>
                </a:solidFill>
                <a:latin typeface="Overpass"/>
                <a:ea typeface="Noto Sans"/>
                <a:cs typeface="Noto Sans"/>
              </a:rPr>
              <a:t>Temporary Workers' Safety</a:t>
            </a:r>
          </a:p>
          <a:p>
            <a:pPr marL="233680" lvl="2" indent="-233680"/>
            <a:r>
              <a:rPr lang="en-GB" sz="1500">
                <a:latin typeface="Noto Sans"/>
                <a:ea typeface="Noto Sans"/>
                <a:cs typeface="Noto Sans"/>
              </a:rPr>
              <a:t>AI systems implemented in 2024 by a French recruitment company </a:t>
            </a:r>
            <a:r>
              <a:rPr lang="en-GB" sz="1500" err="1">
                <a:latin typeface="Noto Sans"/>
                <a:ea typeface="Noto Sans"/>
                <a:cs typeface="Noto Sans"/>
              </a:rPr>
              <a:t>analyze</a:t>
            </a:r>
            <a:r>
              <a:rPr lang="en-GB" sz="1500">
                <a:latin typeface="Noto Sans"/>
                <a:ea typeface="Noto Sans"/>
                <a:cs typeface="Noto Sans"/>
              </a:rPr>
              <a:t> job risks based on worker profiles and past incidents.</a:t>
            </a:r>
          </a:p>
          <a:p>
            <a:pPr marL="233680" lvl="2" indent="-233680"/>
            <a:r>
              <a:rPr lang="en-GB" sz="1500">
                <a:latin typeface="Noto Sans"/>
                <a:ea typeface="Noto Sans"/>
                <a:cs typeface="Noto Sans"/>
              </a:rPr>
              <a:t>Employers use this data for targeted safety training and implement hazard mitigation strategies.</a:t>
            </a:r>
          </a:p>
          <a:p>
            <a:r>
              <a:rPr lang="en-GB" sz="1900">
                <a:solidFill>
                  <a:schemeClr val="accent1"/>
                </a:solidFill>
                <a:latin typeface="Overpass"/>
                <a:ea typeface="Noto Sans"/>
                <a:cs typeface="Noto Sans"/>
              </a:rPr>
              <a:t>Smart Helmets in Mining</a:t>
            </a:r>
            <a:r>
              <a:rPr lang="en-GB" sz="2000">
                <a:solidFill>
                  <a:schemeClr val="accent1"/>
                </a:solidFill>
                <a:latin typeface="Overpass"/>
                <a:ea typeface="Noto Sans"/>
                <a:cs typeface="Noto Sans"/>
              </a:rPr>
              <a:t> </a:t>
            </a:r>
          </a:p>
          <a:p>
            <a:pPr marL="233680" lvl="2" indent="-233680"/>
            <a:r>
              <a:rPr lang="en-GB" sz="1500">
                <a:latin typeface="Noto Sans"/>
                <a:ea typeface="Noto Sans"/>
                <a:cs typeface="Noto Sans"/>
              </a:rPr>
              <a:t>Detect hazardous gases, monitor temperature and pressure, and send alerts in case of removal, collision, or emergencies.</a:t>
            </a:r>
          </a:p>
          <a:p>
            <a:pPr marL="233680" lvl="2" indent="-233680"/>
            <a:r>
              <a:rPr lang="en-GB" sz="1500">
                <a:latin typeface="Noto Sans"/>
                <a:ea typeface="Noto Sans"/>
                <a:cs typeface="Noto Sans"/>
              </a:rPr>
              <a:t>Can be paired with camaras and dust monitors, with software linking video with dust data to pinpoint high-risk zones, generating insights to reduce exposure and improve on-site safety (Centre for Disease Control and Prevention 2024).</a:t>
            </a:r>
          </a:p>
          <a:p>
            <a:r>
              <a:rPr lang="en-GB" sz="1900">
                <a:solidFill>
                  <a:schemeClr val="accent1"/>
                </a:solidFill>
                <a:latin typeface="Overpass"/>
                <a:ea typeface="Noto Sans"/>
                <a:cs typeface="Noto Sans"/>
              </a:rPr>
              <a:t>Driver safety in construction, delivery, trucking, logistics and food services</a:t>
            </a:r>
            <a:r>
              <a:rPr lang="en-GB" sz="2000">
                <a:solidFill>
                  <a:schemeClr val="accent1"/>
                </a:solidFill>
                <a:latin typeface="Overpass"/>
                <a:ea typeface="Noto Sans"/>
                <a:cs typeface="Noto Sans"/>
              </a:rPr>
              <a:t>  </a:t>
            </a:r>
          </a:p>
          <a:p>
            <a:pPr marL="233680" lvl="2" indent="-233680"/>
            <a:r>
              <a:rPr lang="en-GB" sz="1500">
                <a:latin typeface="Noto Sans"/>
                <a:ea typeface="Noto Sans"/>
                <a:cs typeface="Noto Sans"/>
              </a:rPr>
              <a:t>AI-powered fleet cameras </a:t>
            </a:r>
            <a:r>
              <a:rPr lang="en-GB" sz="1500" err="1">
                <a:latin typeface="Noto Sans"/>
                <a:ea typeface="Noto Sans"/>
                <a:cs typeface="Noto Sans"/>
              </a:rPr>
              <a:t>analyze</a:t>
            </a:r>
            <a:r>
              <a:rPr lang="en-GB" sz="1500">
                <a:latin typeface="Noto Sans"/>
                <a:ea typeface="Noto Sans"/>
                <a:cs typeface="Noto Sans"/>
              </a:rPr>
              <a:t> real-time video to detect road and driving risks, issuing immediate alerts. </a:t>
            </a:r>
          </a:p>
          <a:p>
            <a:pPr marL="233680" lvl="2" indent="-233680"/>
            <a:r>
              <a:rPr lang="en-GB" sz="1500">
                <a:latin typeface="Noto Sans"/>
                <a:ea typeface="Noto Sans"/>
                <a:cs typeface="Noto Sans"/>
              </a:rPr>
              <a:t>Coaching tools use data analytics to reinforce safe driving practices and address risky behaviours.</a:t>
            </a:r>
          </a:p>
          <a:p>
            <a:endParaRPr lang="es-ES"/>
          </a:p>
        </p:txBody>
      </p:sp>
    </p:spTree>
    <p:extLst>
      <p:ext uri="{BB962C8B-B14F-4D97-AF65-F5344CB8AC3E}">
        <p14:creationId xmlns:p14="http://schemas.microsoft.com/office/powerpoint/2010/main" val="274006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05A4F-A859-F2F8-2CE1-9C055E209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6FEF1-B81C-47FE-C321-C9B2DA94B47D}"/>
              </a:ext>
            </a:extLst>
          </p:cNvPr>
          <p:cNvSpPr>
            <a:spLocks noGrp="1"/>
          </p:cNvSpPr>
          <p:nvPr>
            <p:ph type="title"/>
          </p:nvPr>
        </p:nvSpPr>
        <p:spPr/>
        <p:txBody>
          <a:bodyPr/>
          <a:lstStyle/>
          <a:p>
            <a:r>
              <a:rPr lang="en-GB"/>
              <a:t>Smart OSH Tools and Monitoring Systems</a:t>
            </a:r>
          </a:p>
        </p:txBody>
      </p:sp>
      <p:sp>
        <p:nvSpPr>
          <p:cNvPr id="3" name="Content Placeholder 2">
            <a:extLst>
              <a:ext uri="{FF2B5EF4-FFF2-40B4-BE49-F238E27FC236}">
                <a16:creationId xmlns:a16="http://schemas.microsoft.com/office/drawing/2014/main" id="{7C1DB8A8-6923-BFE5-9CF4-20E6B7D1214E}"/>
              </a:ext>
            </a:extLst>
          </p:cNvPr>
          <p:cNvSpPr>
            <a:spLocks noGrp="1"/>
          </p:cNvSpPr>
          <p:nvPr>
            <p:ph idx="1"/>
          </p:nvPr>
        </p:nvSpPr>
        <p:spPr/>
        <p:txBody>
          <a:bodyPr vert="horz" lIns="0" tIns="0" rIns="0" bIns="0" rtlCol="0" anchor="t">
            <a:noAutofit/>
          </a:bodyPr>
          <a:lstStyle/>
          <a:p>
            <a:pPr marL="233680" lvl="3" indent="-233680">
              <a:spcBef>
                <a:spcPts val="600"/>
              </a:spcBef>
              <a:spcAft>
                <a:spcPts val="1200"/>
              </a:spcAft>
            </a:pPr>
            <a:r>
              <a:rPr lang="en-GB" sz="2000" b="1">
                <a:latin typeface="Noto Sans"/>
                <a:ea typeface="Noto Sans"/>
                <a:cs typeface="Noto Sans"/>
              </a:rPr>
              <a:t>Safety risks:</a:t>
            </a:r>
            <a:r>
              <a:rPr lang="en-GB" sz="2000">
                <a:latin typeface="Noto Sans"/>
                <a:ea typeface="Noto Sans"/>
                <a:cs typeface="Noto Sans"/>
              </a:rPr>
              <a:t> Overreliance on automated alerts may inadvertently encourage risk-taking and increase accident risks when systems malfunction, while a focus on immediate hazards can divert attention from underlying or long-term safety issues. </a:t>
            </a:r>
          </a:p>
          <a:p>
            <a:pPr marL="233680" lvl="3" indent="-233680">
              <a:spcBef>
                <a:spcPts val="600"/>
              </a:spcBef>
              <a:spcAft>
                <a:spcPts val="1200"/>
              </a:spcAft>
            </a:pPr>
            <a:r>
              <a:rPr lang="en-GB" sz="2000" b="1">
                <a:latin typeface="Noto Sans"/>
                <a:ea typeface="Noto Sans"/>
                <a:cs typeface="Noto Sans"/>
              </a:rPr>
              <a:t>Ergonomic risks:</a:t>
            </a:r>
            <a:r>
              <a:rPr lang="en-GB" sz="2000">
                <a:latin typeface="Noto Sans"/>
                <a:ea typeface="Noto Sans"/>
                <a:cs typeface="Noto Sans"/>
              </a:rPr>
              <a:t> Poorly designed wearables can result in issues related to comfort, usability, and proper fit, particularly across diverse worker populations. These challenges need to be addressed to ensure their effectiveness and avoid non-compliance.​</a:t>
            </a:r>
          </a:p>
          <a:p>
            <a:pPr marL="233680" lvl="3" indent="-233680">
              <a:spcBef>
                <a:spcPts val="600"/>
              </a:spcBef>
              <a:spcAft>
                <a:spcPts val="1200"/>
              </a:spcAft>
            </a:pPr>
            <a:r>
              <a:rPr lang="en-GB" sz="2000" b="1">
                <a:latin typeface="Noto Sans"/>
                <a:ea typeface="Noto Sans"/>
                <a:cs typeface="Noto Sans"/>
              </a:rPr>
              <a:t>Psychosocial risks:</a:t>
            </a:r>
            <a:r>
              <a:rPr lang="en-GB" sz="2000">
                <a:latin typeface="Noto Sans"/>
                <a:ea typeface="Noto Sans"/>
                <a:cs typeface="Noto Sans"/>
              </a:rPr>
              <a:t> Surveillance may induce stress and create a high-pressure environment, while frequent alerts can cause distraction and cognitive overload.​</a:t>
            </a:r>
          </a:p>
          <a:p>
            <a:pPr marL="233680" lvl="3" indent="-233680">
              <a:spcBef>
                <a:spcPts val="600"/>
              </a:spcBef>
              <a:spcAft>
                <a:spcPts val="1200"/>
              </a:spcAft>
            </a:pPr>
            <a:r>
              <a:rPr lang="en-GB" sz="2000" b="1">
                <a:latin typeface="Noto Sans"/>
                <a:ea typeface="Noto Sans"/>
                <a:cs typeface="Noto Sans"/>
              </a:rPr>
              <a:t>Privacy &amp; Ethical concerns: </a:t>
            </a:r>
            <a:r>
              <a:rPr lang="en-GB" sz="2000">
                <a:latin typeface="Noto Sans"/>
                <a:ea typeface="Noto Sans"/>
                <a:cs typeface="Noto Sans"/>
              </a:rPr>
              <a:t>Surveillance systems risk applying automated penalties based on performance metrics, which can foster distrust and increase stress, while limited worker control over how data is collected, used, and stored raises significant ethical questions.</a:t>
            </a:r>
            <a:endParaRPr lang="es-ES" sz="2000">
              <a:latin typeface="Noto Sans"/>
              <a:ea typeface="Noto Sans"/>
              <a:cs typeface="Noto Sans"/>
            </a:endParaRPr>
          </a:p>
        </p:txBody>
      </p:sp>
      <p:sp>
        <p:nvSpPr>
          <p:cNvPr id="4" name="Rectangle 3">
            <a:extLst>
              <a:ext uri="{FF2B5EF4-FFF2-40B4-BE49-F238E27FC236}">
                <a16:creationId xmlns:a16="http://schemas.microsoft.com/office/drawing/2014/main" id="{FEDD3C15-C415-0D40-07DB-B9DDB905E948}"/>
              </a:ext>
            </a:extLst>
          </p:cNvPr>
          <p:cNvSpPr/>
          <p:nvPr/>
        </p:nvSpPr>
        <p:spPr>
          <a:xfrm>
            <a:off x="346634" y="786063"/>
            <a:ext cx="3038250"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600" b="1">
                <a:solidFill>
                  <a:schemeClr val="accent2"/>
                </a:solidFill>
                <a:latin typeface="Overpass" panose="00000500000000000000" pitchFamily="2" charset="0"/>
              </a:rPr>
              <a:t>Key potential risks</a:t>
            </a:r>
          </a:p>
        </p:txBody>
      </p:sp>
    </p:spTree>
    <p:extLst>
      <p:ext uri="{BB962C8B-B14F-4D97-AF65-F5344CB8AC3E}">
        <p14:creationId xmlns:p14="http://schemas.microsoft.com/office/powerpoint/2010/main" val="2687519464"/>
      </p:ext>
    </p:extLst>
  </p:cSld>
  <p:clrMapOvr>
    <a:masterClrMapping/>
  </p:clrMapOvr>
</p:sld>
</file>

<file path=ppt/theme/theme1.xml><?xml version="1.0" encoding="utf-8"?>
<a:theme xmlns:a="http://schemas.openxmlformats.org/drawingml/2006/main" name="ThemeILO">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ILO" id="{B957A9F2-B6CA-45BB-A80F-3D7B6C28D25A}" vid="{B74F2439-0BDD-4EBD-9A04-6CB6E0AC36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849115-babe-4365-86de-5404f87384f3">
      <Terms xmlns="http://schemas.microsoft.com/office/infopath/2007/PartnerControls"/>
    </lcf76f155ced4ddcb4097134ff3c332f>
    <TaxCatchAll xmlns="ae7874c4-e64c-4ee0-a49f-35fb26fae6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10E8192869A2F14D843B7BCB770DE063" ma:contentTypeVersion="16" ma:contentTypeDescription="Crear nuevo documento." ma:contentTypeScope="" ma:versionID="d21367af368f7439cc4969c8d675a692">
  <xsd:schema xmlns:xsd="http://www.w3.org/2001/XMLSchema" xmlns:xs="http://www.w3.org/2001/XMLSchema" xmlns:p="http://schemas.microsoft.com/office/2006/metadata/properties" xmlns:ns2="33849115-babe-4365-86de-5404f87384f3" xmlns:ns3="ae7874c4-e64c-4ee0-a49f-35fb26fae67f" targetNamespace="http://schemas.microsoft.com/office/2006/metadata/properties" ma:root="true" ma:fieldsID="0e3cea6d2eac41c319a9645ec2bd07a7" ns2:_="" ns3:_="">
    <xsd:import namespace="33849115-babe-4365-86de-5404f87384f3"/>
    <xsd:import namespace="ae7874c4-e64c-4ee0-a49f-35fb26fae6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49115-babe-4365-86de-5404f87384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Etiquetas de imagen" ma:readOnly="false" ma:fieldId="{5cf76f15-5ced-4ddc-b409-7134ff3c332f}" ma:taxonomyMulti="true" ma:sspId="3a48c7c1-4ccd-4e0a-b346-19560f2df34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7874c4-e64c-4ee0-a49f-35fb26fae67f"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TaxCatchAll" ma:index="20" nillable="true" ma:displayName="Taxonomy Catch All Column" ma:hidden="true" ma:list="{2322083b-7da6-42b5-b63c-a529ac26da5c}" ma:internalName="TaxCatchAll" ma:showField="CatchAllData" ma:web="ae7874c4-e64c-4ee0-a49f-35fb26fae6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2C4EEE-229A-4F3F-A3B1-78A04090BCE9}">
  <ds:schemaRefs>
    <ds:schemaRef ds:uri="http://schemas.microsoft.com/sharepoint/v3/contenttype/forms"/>
  </ds:schemaRefs>
</ds:datastoreItem>
</file>

<file path=customXml/itemProps2.xml><?xml version="1.0" encoding="utf-8"?>
<ds:datastoreItem xmlns:ds="http://schemas.openxmlformats.org/officeDocument/2006/customXml" ds:itemID="{BC2F64B3-DC0A-45A2-8D63-791D6CF8656C}">
  <ds:schemaRefs>
    <ds:schemaRef ds:uri="http://schemas.microsoft.com/office/2006/metadata/properties"/>
    <ds:schemaRef ds:uri="http://www.w3.org/XML/1998/namespace"/>
    <ds:schemaRef ds:uri="http://purl.org/dc/elements/1.1/"/>
    <ds:schemaRef ds:uri="http://schemas.openxmlformats.org/package/2006/metadata/core-properties"/>
    <ds:schemaRef ds:uri="18f9ac08-cad0-4069-9cc9-ad6597f5f3a5"/>
    <ds:schemaRef ds:uri="http://schemas.microsoft.com/office/2006/documentManagement/types"/>
    <ds:schemaRef ds:uri="http://purl.org/dc/dcmitype/"/>
    <ds:schemaRef ds:uri="http://schemas.microsoft.com/office/infopath/2007/PartnerControls"/>
    <ds:schemaRef ds:uri="2118e9f4-83e0-430e-8618-3d02343c48a9"/>
    <ds:schemaRef ds:uri="8f68b5b3-e33a-4795-8620-9e287973ee67"/>
    <ds:schemaRef ds:uri="http://purl.org/dc/terms/"/>
  </ds:schemaRefs>
</ds:datastoreItem>
</file>

<file path=customXml/itemProps3.xml><?xml version="1.0" encoding="utf-8"?>
<ds:datastoreItem xmlns:ds="http://schemas.openxmlformats.org/officeDocument/2006/customXml" ds:itemID="{86F82304-D6F0-4588-81B5-80A657F0723F}"/>
</file>

<file path=docProps/app.xml><?xml version="1.0" encoding="utf-8"?>
<Properties xmlns="http://schemas.openxmlformats.org/officeDocument/2006/extended-properties" xmlns:vt="http://schemas.openxmlformats.org/officeDocument/2006/docPropsVTypes">
  <Template>ThemeILO</Template>
  <TotalTime>0</TotalTime>
  <Words>6437</Words>
  <Application>Microsoft Office PowerPoint</Application>
  <PresentationFormat>Widescreen</PresentationFormat>
  <Paragraphs>311</Paragraphs>
  <Slides>36</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Aptos</vt:lpstr>
      <vt:lpstr>Arial</vt:lpstr>
      <vt:lpstr>Calibri</vt:lpstr>
      <vt:lpstr>Noto Sans</vt:lpstr>
      <vt:lpstr>Overpass</vt:lpstr>
      <vt:lpstr>Times New Roman</vt:lpstr>
      <vt:lpstr>Wingdings</vt:lpstr>
      <vt:lpstr>Wingdings 3</vt:lpstr>
      <vt:lpstr>Wingdings,Sans-Serif</vt:lpstr>
      <vt:lpstr>ThemeILO</vt:lpstr>
      <vt:lpstr>Office Theme</vt:lpstr>
      <vt:lpstr>PowerPoint Presentation</vt:lpstr>
      <vt:lpstr>PowerPoint Presentation</vt:lpstr>
      <vt:lpstr>Automation and advanced robotics</vt:lpstr>
      <vt:lpstr>Automation and advanced robotics​ Improving OSH across sectors </vt:lpstr>
      <vt:lpstr>PowerPoint Presentation</vt:lpstr>
      <vt:lpstr>Automation and advanced robotics</vt:lpstr>
      <vt:lpstr>Smart OSH tools and monitoring systems​</vt:lpstr>
      <vt:lpstr>Smart OSH tools and monitoring systems​ Improving OSH across sectors </vt:lpstr>
      <vt:lpstr>Smart OSH Tools and Monitoring Systems</vt:lpstr>
      <vt:lpstr>Extended and virtual reality </vt:lpstr>
      <vt:lpstr>Extended and virtual reality ​ Improving OSH across sectors </vt:lpstr>
      <vt:lpstr>Extended and virtual reality </vt:lpstr>
      <vt:lpstr>Algorithmic management (AM) of work</vt:lpstr>
      <vt:lpstr>Algorithmic management (AM) of work</vt:lpstr>
      <vt:lpstr>PowerPoint Presentation</vt:lpstr>
      <vt:lpstr>Changing work arrangements through digitalization </vt:lpstr>
      <vt:lpstr>Changing work arrangements through digitalization </vt:lpstr>
      <vt:lpstr>PowerPoint Presentation</vt:lpstr>
      <vt:lpstr>PowerPoint Presentation</vt:lpstr>
      <vt:lpstr>PowerPoint Presentation</vt:lpstr>
      <vt:lpstr>Addressing OSH in the digital era:  Policies, gaps, and collaborative efforts </vt:lpstr>
      <vt:lpstr>The role of the ILO</vt:lpstr>
      <vt:lpstr>The role of the ILO</vt:lpstr>
      <vt:lpstr>International initiatives </vt:lpstr>
      <vt:lpstr>Regional initiatives to harness OSH through digitalization</vt:lpstr>
      <vt:lpstr>Regional initiatives to harness OSH through digitalization</vt:lpstr>
      <vt:lpstr>National frameworks governing OSH and digitalization </vt:lpstr>
      <vt:lpstr>Regulatory framework addressing potential risks arising from new technologies</vt:lpstr>
      <vt:lpstr>Regulatory framework addressing potential risks arising from new technologies</vt:lpstr>
      <vt:lpstr>Voluntary standards and technical guidelines </vt:lpstr>
      <vt:lpstr>Training programmes</vt:lpstr>
      <vt:lpstr>Research on the OSH implications of digitalization </vt:lpstr>
      <vt:lpstr>Managing Digitalization and OSH at the Workplace</vt:lpstr>
      <vt:lpstr>PowerPoint Presentation</vt:lpstr>
      <vt:lpstr>Key Takeaways  </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Papandrea, Dafne</dc:creator>
  <cp:lastModifiedBy>Lacye</cp:lastModifiedBy>
  <cp:revision>10</cp:revision>
  <dcterms:created xsi:type="dcterms:W3CDTF">2025-04-04T06:59:23Z</dcterms:created>
  <dcterms:modified xsi:type="dcterms:W3CDTF">2025-04-16T09:06:25Z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0x01010010E8192869A2F14D843B7BCB770DE063</vt:lpwstr>
  </property>
  <property fmtid="{D5CDD505-2E9C-101B-9397-08002B2CF9AE}" pid="3" name="MediaServiceImageTags">
    <vt:lpwstr/>
  </property>
</Properties>
</file>