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256" r:id="rId5"/>
    <p:sldId id="257" r:id="rId6"/>
    <p:sldId id="258" r:id="rId7"/>
    <p:sldId id="259" r:id="rId8"/>
    <p:sldId id="299" r:id="rId9"/>
    <p:sldId id="261" r:id="rId10"/>
    <p:sldId id="262" r:id="rId11"/>
    <p:sldId id="263" r:id="rId12"/>
    <p:sldId id="264" r:id="rId13"/>
    <p:sldId id="265" r:id="rId14"/>
    <p:sldId id="266" r:id="rId15"/>
    <p:sldId id="267" r:id="rId16"/>
    <p:sldId id="268" r:id="rId17"/>
    <p:sldId id="269" r:id="rId18"/>
    <p:sldId id="300" r:id="rId19"/>
    <p:sldId id="270" r:id="rId20"/>
    <p:sldId id="271" r:id="rId21"/>
    <p:sldId id="272" r:id="rId22"/>
    <p:sldId id="273" r:id="rId23"/>
    <p:sldId id="274" r:id="rId24"/>
    <p:sldId id="275" r:id="rId25"/>
    <p:sldId id="276" r:id="rId26"/>
    <p:sldId id="277" r:id="rId27"/>
    <p:sldId id="278" r:id="rId28"/>
    <p:sldId id="279" r:id="rId29"/>
    <p:sldId id="281" r:id="rId30"/>
    <p:sldId id="284" r:id="rId31"/>
    <p:sldId id="285" r:id="rId32"/>
    <p:sldId id="286" r:id="rId33"/>
    <p:sldId id="287" r:id="rId34"/>
    <p:sldId id="288" r:id="rId35"/>
    <p:sldId id="290" r:id="rId36"/>
    <p:sldId id="291" r:id="rId37"/>
    <p:sldId id="294" r:id="rId38"/>
    <p:sldId id="293" r:id="rId39"/>
    <p:sldId id="295"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F61EBD-BB47-B2F3-6D2A-5832C1275C68}" name="Lacye" initials="LG" userId="Lacy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0E742-B37C-40CE-A252-D03EF135003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27A000C5-E894-494F-889D-850623FF8F26}">
      <dgm:prSet phldrT="[Text]" custT="1"/>
      <dgm:spPr/>
      <dgm:t>
        <a:bodyPr/>
        <a:lstStyle/>
        <a:p>
          <a:r>
            <a:rPr lang="fr-CH" sz="2200">
              <a:latin typeface="Overpass" panose="00000500000000000000" pitchFamily="2" charset="0"/>
            </a:rPr>
            <a:t>Excessive Heat</a:t>
          </a:r>
          <a:endParaRPr lang="en-GB" sz="2200">
            <a:latin typeface="Overpass" panose="00000500000000000000" pitchFamily="2" charset="0"/>
          </a:endParaRPr>
        </a:p>
      </dgm:t>
    </dgm:pt>
    <dgm:pt modelId="{78B5367C-2B30-4288-980F-67E9354C3E0E}" type="parTrans" cxnId="{31A83D96-DE2E-4CA9-8020-B2E43B1218B6}">
      <dgm:prSet/>
      <dgm:spPr/>
      <dgm:t>
        <a:bodyPr/>
        <a:lstStyle/>
        <a:p>
          <a:endParaRPr lang="en-GB" sz="2200">
            <a:latin typeface="Overpass" panose="00000500000000000000" pitchFamily="2" charset="0"/>
          </a:endParaRPr>
        </a:p>
      </dgm:t>
    </dgm:pt>
    <dgm:pt modelId="{A9629A7C-FCB7-4979-85DA-0A1097E19B2E}" type="sibTrans" cxnId="{31A83D96-DE2E-4CA9-8020-B2E43B1218B6}">
      <dgm:prSet/>
      <dgm:spPr/>
      <dgm:t>
        <a:bodyPr/>
        <a:lstStyle/>
        <a:p>
          <a:endParaRPr lang="en-GB" sz="2200">
            <a:latin typeface="Overpass" panose="00000500000000000000" pitchFamily="2" charset="0"/>
          </a:endParaRPr>
        </a:p>
      </dgm:t>
    </dgm:pt>
    <dgm:pt modelId="{7FBA01F1-410B-4A0F-9284-E563E668EE3C}">
      <dgm:prSet phldrT="[Text]" custT="1"/>
      <dgm:spPr/>
      <dgm:t>
        <a:bodyPr/>
        <a:lstStyle/>
        <a:p>
          <a:r>
            <a:rPr lang="fr-CH" sz="2200">
              <a:latin typeface="Overpass" panose="00000500000000000000" pitchFamily="2" charset="0"/>
            </a:rPr>
            <a:t> Solar UV radiations</a:t>
          </a:r>
          <a:endParaRPr lang="en-GB" sz="2200">
            <a:latin typeface="Overpass" panose="00000500000000000000" pitchFamily="2" charset="0"/>
          </a:endParaRPr>
        </a:p>
      </dgm:t>
    </dgm:pt>
    <dgm:pt modelId="{71D88F40-631F-4535-8933-36862571D416}" type="parTrans" cxnId="{5F9B3A84-A4D2-4934-9669-2E044F513BE7}">
      <dgm:prSet/>
      <dgm:spPr/>
      <dgm:t>
        <a:bodyPr/>
        <a:lstStyle/>
        <a:p>
          <a:endParaRPr lang="en-GB" sz="2200">
            <a:latin typeface="Overpass" panose="00000500000000000000" pitchFamily="2" charset="0"/>
          </a:endParaRPr>
        </a:p>
      </dgm:t>
    </dgm:pt>
    <dgm:pt modelId="{5B807105-F695-453D-9540-52B8C93F2FDB}" type="sibTrans" cxnId="{5F9B3A84-A4D2-4934-9669-2E044F513BE7}">
      <dgm:prSet/>
      <dgm:spPr/>
      <dgm:t>
        <a:bodyPr/>
        <a:lstStyle/>
        <a:p>
          <a:endParaRPr lang="en-GB" sz="2200">
            <a:latin typeface="Overpass" panose="00000500000000000000" pitchFamily="2" charset="0"/>
          </a:endParaRPr>
        </a:p>
      </dgm:t>
    </dgm:pt>
    <dgm:pt modelId="{D56DC965-ABB1-4A2A-82AB-E4C46A826AD0}">
      <dgm:prSet phldrT="[Text]" custT="1"/>
      <dgm:spPr/>
      <dgm:t>
        <a:bodyPr/>
        <a:lstStyle/>
        <a:p>
          <a:r>
            <a:rPr lang="en-GB" sz="2200">
              <a:latin typeface="Overpass" panose="00000500000000000000" pitchFamily="2" charset="0"/>
            </a:rPr>
            <a:t>Extreme weather events</a:t>
          </a:r>
        </a:p>
      </dgm:t>
    </dgm:pt>
    <dgm:pt modelId="{21B91E68-4AB7-4416-975A-FEA8C8987897}" type="parTrans" cxnId="{C7E998C8-624C-4A1B-9A07-EFFDCE7FAE13}">
      <dgm:prSet/>
      <dgm:spPr/>
      <dgm:t>
        <a:bodyPr/>
        <a:lstStyle/>
        <a:p>
          <a:endParaRPr lang="en-GB" sz="2200">
            <a:latin typeface="Overpass" panose="00000500000000000000" pitchFamily="2" charset="0"/>
          </a:endParaRPr>
        </a:p>
      </dgm:t>
    </dgm:pt>
    <dgm:pt modelId="{E44B93D3-DE94-4A2A-89BC-C50C0EA0C6A5}" type="sibTrans" cxnId="{C7E998C8-624C-4A1B-9A07-EFFDCE7FAE13}">
      <dgm:prSet/>
      <dgm:spPr/>
      <dgm:t>
        <a:bodyPr/>
        <a:lstStyle/>
        <a:p>
          <a:endParaRPr lang="en-GB" sz="2200">
            <a:latin typeface="Overpass" panose="00000500000000000000" pitchFamily="2" charset="0"/>
          </a:endParaRPr>
        </a:p>
      </dgm:t>
    </dgm:pt>
    <dgm:pt modelId="{AA5AAB97-C79E-4999-A518-35F63A6FED05}">
      <dgm:prSet phldrT="[Text]" custT="1"/>
      <dgm:spPr/>
      <dgm:t>
        <a:bodyPr/>
        <a:lstStyle/>
        <a:p>
          <a:r>
            <a:rPr lang="fr-CH" sz="2200">
              <a:latin typeface="Overpass" panose="00000500000000000000" pitchFamily="2" charset="0"/>
            </a:rPr>
            <a:t>Air pollution</a:t>
          </a:r>
          <a:endParaRPr lang="en-GB" sz="2200">
            <a:latin typeface="Overpass" panose="00000500000000000000" pitchFamily="2" charset="0"/>
          </a:endParaRPr>
        </a:p>
      </dgm:t>
    </dgm:pt>
    <dgm:pt modelId="{77475550-BBCD-49A1-B8D5-D739431E2EFD}" type="parTrans" cxnId="{AC2A5ADD-FC11-43BB-B46D-18351B848A1A}">
      <dgm:prSet/>
      <dgm:spPr/>
      <dgm:t>
        <a:bodyPr/>
        <a:lstStyle/>
        <a:p>
          <a:endParaRPr lang="en-GB" sz="2200">
            <a:latin typeface="Overpass" panose="00000500000000000000" pitchFamily="2" charset="0"/>
          </a:endParaRPr>
        </a:p>
      </dgm:t>
    </dgm:pt>
    <dgm:pt modelId="{DDA9E358-2D05-4C39-A10C-C8AEB3DED04A}" type="sibTrans" cxnId="{AC2A5ADD-FC11-43BB-B46D-18351B848A1A}">
      <dgm:prSet/>
      <dgm:spPr/>
      <dgm:t>
        <a:bodyPr/>
        <a:lstStyle/>
        <a:p>
          <a:endParaRPr lang="en-GB" sz="2200">
            <a:latin typeface="Overpass" panose="00000500000000000000" pitchFamily="2" charset="0"/>
          </a:endParaRPr>
        </a:p>
      </dgm:t>
    </dgm:pt>
    <dgm:pt modelId="{9D8C45FD-4B8E-4B70-A182-66EE685998A6}">
      <dgm:prSet phldrT="[Text]" custT="1"/>
      <dgm:spPr/>
      <dgm:t>
        <a:bodyPr/>
        <a:lstStyle/>
        <a:p>
          <a:r>
            <a:rPr lang="en-GB" sz="2200" noProof="0">
              <a:latin typeface="Overpass" panose="00000500000000000000" pitchFamily="2" charset="0"/>
            </a:rPr>
            <a:t>Vector-borne diseases</a:t>
          </a:r>
        </a:p>
      </dgm:t>
    </dgm:pt>
    <dgm:pt modelId="{BB591F5E-E6FD-43BD-BEB4-46E99D55B11D}" type="parTrans" cxnId="{085795CD-F0B3-44EB-A543-1F550646B88A}">
      <dgm:prSet/>
      <dgm:spPr/>
      <dgm:t>
        <a:bodyPr/>
        <a:lstStyle/>
        <a:p>
          <a:endParaRPr lang="en-GB" sz="2200">
            <a:latin typeface="Overpass" panose="00000500000000000000" pitchFamily="2" charset="0"/>
          </a:endParaRPr>
        </a:p>
      </dgm:t>
    </dgm:pt>
    <dgm:pt modelId="{DA304870-B771-4213-BD69-CEAB6FA21055}" type="sibTrans" cxnId="{085795CD-F0B3-44EB-A543-1F550646B88A}">
      <dgm:prSet/>
      <dgm:spPr/>
      <dgm:t>
        <a:bodyPr/>
        <a:lstStyle/>
        <a:p>
          <a:endParaRPr lang="en-GB" sz="2200">
            <a:latin typeface="Overpass" panose="00000500000000000000" pitchFamily="2" charset="0"/>
          </a:endParaRPr>
        </a:p>
      </dgm:t>
    </dgm:pt>
    <dgm:pt modelId="{C5D22A19-B85E-4721-A1E2-909FC9870DDC}">
      <dgm:prSet phldrT="[Text]" custT="1"/>
      <dgm:spPr/>
      <dgm:t>
        <a:bodyPr/>
        <a:lstStyle/>
        <a:p>
          <a:r>
            <a:rPr lang="en-GB" sz="2200" noProof="0">
              <a:latin typeface="Overpass" panose="00000500000000000000" pitchFamily="2" charset="0"/>
            </a:rPr>
            <a:t>Agrochemicals</a:t>
          </a:r>
        </a:p>
      </dgm:t>
    </dgm:pt>
    <dgm:pt modelId="{A74210FE-5698-4D5F-8A94-F20C4B96A61C}" type="parTrans" cxnId="{0977D65C-1D9E-44CC-B198-7A70304AF79D}">
      <dgm:prSet/>
      <dgm:spPr/>
      <dgm:t>
        <a:bodyPr/>
        <a:lstStyle/>
        <a:p>
          <a:endParaRPr lang="en-GB" sz="2200">
            <a:latin typeface="Overpass" panose="00000500000000000000" pitchFamily="2" charset="0"/>
          </a:endParaRPr>
        </a:p>
      </dgm:t>
    </dgm:pt>
    <dgm:pt modelId="{2C28AB47-EAD7-46B3-A604-A4EB77570818}" type="sibTrans" cxnId="{0977D65C-1D9E-44CC-B198-7A70304AF79D}">
      <dgm:prSet/>
      <dgm:spPr/>
      <dgm:t>
        <a:bodyPr/>
        <a:lstStyle/>
        <a:p>
          <a:endParaRPr lang="en-GB" sz="2200">
            <a:latin typeface="Overpass" panose="00000500000000000000" pitchFamily="2" charset="0"/>
          </a:endParaRPr>
        </a:p>
      </dgm:t>
    </dgm:pt>
    <dgm:pt modelId="{35FE2D87-9139-4865-BC59-DA594D5DD035}" type="pres">
      <dgm:prSet presAssocID="{0710E742-B37C-40CE-A252-D03EF135003B}" presName="linearFlow" presStyleCnt="0">
        <dgm:presLayoutVars>
          <dgm:dir/>
          <dgm:resizeHandles val="exact"/>
        </dgm:presLayoutVars>
      </dgm:prSet>
      <dgm:spPr/>
    </dgm:pt>
    <dgm:pt modelId="{27DAFFD8-B39D-4A54-8395-F6F5806B2C75}" type="pres">
      <dgm:prSet presAssocID="{27A000C5-E894-494F-889D-850623FF8F26}" presName="composite" presStyleCnt="0"/>
      <dgm:spPr/>
    </dgm:pt>
    <dgm:pt modelId="{B89CD11F-2ACA-4CC8-9B6B-7DE63FC2DBB9}" type="pres">
      <dgm:prSet presAssocID="{27A000C5-E894-494F-889D-850623FF8F26}" presName="imgShp" presStyleLbl="fgImgPlace1" presStyleIdx="0" presStyleCnt="6"/>
      <dgm:spPr>
        <a:blipFill rotWithShape="1">
          <a:blip xmlns:r="http://schemas.openxmlformats.org/officeDocument/2006/relationships" r:embed="rId1">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E2581BB6-A799-46AB-847A-9E8E2AC09DA1}" type="pres">
      <dgm:prSet presAssocID="{27A000C5-E894-494F-889D-850623FF8F26}" presName="txShp" presStyleLbl="node1" presStyleIdx="0" presStyleCnt="6">
        <dgm:presLayoutVars>
          <dgm:bulletEnabled val="1"/>
        </dgm:presLayoutVars>
      </dgm:prSet>
      <dgm:spPr/>
    </dgm:pt>
    <dgm:pt modelId="{9599CF14-FB35-4431-86A0-6AF0E6E028A0}" type="pres">
      <dgm:prSet presAssocID="{A9629A7C-FCB7-4979-85DA-0A1097E19B2E}" presName="spacing" presStyleCnt="0"/>
      <dgm:spPr/>
    </dgm:pt>
    <dgm:pt modelId="{266C8D20-82AE-4620-9435-4DDACF9377B0}" type="pres">
      <dgm:prSet presAssocID="{7FBA01F1-410B-4A0F-9284-E563E668EE3C}" presName="composite" presStyleCnt="0"/>
      <dgm:spPr/>
    </dgm:pt>
    <dgm:pt modelId="{DAFC7077-51F2-4B21-8475-865DF8BFAF54}" type="pres">
      <dgm:prSet presAssocID="{7FBA01F1-410B-4A0F-9284-E563E668EE3C}" presName="imgShp" presStyleLbl="fgImgPlace1" presStyleIdx="1" presStyleCnt="6"/>
      <dgm:spPr>
        <a:blipFill rotWithShape="1">
          <a:blip xmlns:r="http://schemas.openxmlformats.org/officeDocument/2006/relationships" r:embed="rId2">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2040C94B-B119-4299-A191-D4C962037EC0}" type="pres">
      <dgm:prSet presAssocID="{7FBA01F1-410B-4A0F-9284-E563E668EE3C}" presName="txShp" presStyleLbl="node1" presStyleIdx="1" presStyleCnt="6">
        <dgm:presLayoutVars>
          <dgm:bulletEnabled val="1"/>
        </dgm:presLayoutVars>
      </dgm:prSet>
      <dgm:spPr/>
    </dgm:pt>
    <dgm:pt modelId="{30A41598-B27D-4519-9195-042AC0041E9E}" type="pres">
      <dgm:prSet presAssocID="{5B807105-F695-453D-9540-52B8C93F2FDB}" presName="spacing" presStyleCnt="0"/>
      <dgm:spPr/>
    </dgm:pt>
    <dgm:pt modelId="{1155DA0F-BF9E-4140-9109-0150B3F3036C}" type="pres">
      <dgm:prSet presAssocID="{D56DC965-ABB1-4A2A-82AB-E4C46A826AD0}" presName="composite" presStyleCnt="0"/>
      <dgm:spPr/>
    </dgm:pt>
    <dgm:pt modelId="{8552419C-BB25-436C-BA46-A87FFEE42AD9}" type="pres">
      <dgm:prSet presAssocID="{D56DC965-ABB1-4A2A-82AB-E4C46A826AD0}" presName="imgShp" presStyleLbl="fgImgPlace1" presStyleIdx="2" presStyleCnt="6"/>
      <dgm:spPr>
        <a:blipFill rotWithShape="1">
          <a:blip xmlns:r="http://schemas.openxmlformats.org/officeDocument/2006/relationships" r:embed="rId3">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173835F2-751F-4DEF-976A-691977B6D19E}" type="pres">
      <dgm:prSet presAssocID="{D56DC965-ABB1-4A2A-82AB-E4C46A826AD0}" presName="txShp" presStyleLbl="node1" presStyleIdx="2" presStyleCnt="6">
        <dgm:presLayoutVars>
          <dgm:bulletEnabled val="1"/>
        </dgm:presLayoutVars>
      </dgm:prSet>
      <dgm:spPr/>
    </dgm:pt>
    <dgm:pt modelId="{550789FA-28B3-4BA9-84FE-80FE9AEE83D0}" type="pres">
      <dgm:prSet presAssocID="{E44B93D3-DE94-4A2A-89BC-C50C0EA0C6A5}" presName="spacing" presStyleCnt="0"/>
      <dgm:spPr/>
    </dgm:pt>
    <dgm:pt modelId="{32966175-4D10-4AC4-BBD9-58AC8198951D}" type="pres">
      <dgm:prSet presAssocID="{AA5AAB97-C79E-4999-A518-35F63A6FED05}" presName="composite" presStyleCnt="0"/>
      <dgm:spPr/>
    </dgm:pt>
    <dgm:pt modelId="{35BBD21D-7310-4305-B15F-0BC4AF03DC67}" type="pres">
      <dgm:prSet presAssocID="{AA5AAB97-C79E-4999-A518-35F63A6FED05}" presName="imgShp" presStyleLbl="fgImgPlace1" presStyleIdx="3" presStyleCnt="6"/>
      <dgm:spPr>
        <a:blipFill rotWithShape="1">
          <a:blip xmlns:r="http://schemas.openxmlformats.org/officeDocument/2006/relationships" r:embed="rId4">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E81DB9DD-FCE6-479F-9101-B4A792739954}" type="pres">
      <dgm:prSet presAssocID="{AA5AAB97-C79E-4999-A518-35F63A6FED05}" presName="txShp" presStyleLbl="node1" presStyleIdx="3" presStyleCnt="6">
        <dgm:presLayoutVars>
          <dgm:bulletEnabled val="1"/>
        </dgm:presLayoutVars>
      </dgm:prSet>
      <dgm:spPr/>
    </dgm:pt>
    <dgm:pt modelId="{1727E8B7-0C03-47CE-9B35-E140A61E81BE}" type="pres">
      <dgm:prSet presAssocID="{DDA9E358-2D05-4C39-A10C-C8AEB3DED04A}" presName="spacing" presStyleCnt="0"/>
      <dgm:spPr/>
    </dgm:pt>
    <dgm:pt modelId="{6DACE5B1-B9D9-4FDB-B87C-8486DEC523A5}" type="pres">
      <dgm:prSet presAssocID="{9D8C45FD-4B8E-4B70-A182-66EE685998A6}" presName="composite" presStyleCnt="0"/>
      <dgm:spPr/>
    </dgm:pt>
    <dgm:pt modelId="{47F33036-F7BE-4D55-9030-166C23D37C48}" type="pres">
      <dgm:prSet presAssocID="{9D8C45FD-4B8E-4B70-A182-66EE685998A6}" presName="imgShp" presStyleLbl="fgImgPlace1" presStyleIdx="4" presStyleCnt="6"/>
      <dgm:spPr>
        <a:blipFill rotWithShape="1">
          <a:blip xmlns:r="http://schemas.openxmlformats.org/officeDocument/2006/relationships" r:embed="rId5">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43B2EB93-DAEB-4F7B-AED2-A7401FDC57EA}" type="pres">
      <dgm:prSet presAssocID="{9D8C45FD-4B8E-4B70-A182-66EE685998A6}" presName="txShp" presStyleLbl="node1" presStyleIdx="4" presStyleCnt="6">
        <dgm:presLayoutVars>
          <dgm:bulletEnabled val="1"/>
        </dgm:presLayoutVars>
      </dgm:prSet>
      <dgm:spPr/>
    </dgm:pt>
    <dgm:pt modelId="{3D6ACD66-FEF5-4C4D-978C-F5144DA4B840}" type="pres">
      <dgm:prSet presAssocID="{DA304870-B771-4213-BD69-CEAB6FA21055}" presName="spacing" presStyleCnt="0"/>
      <dgm:spPr/>
    </dgm:pt>
    <dgm:pt modelId="{172F3BBD-6E70-4E3D-8CA4-C357B8E163A5}" type="pres">
      <dgm:prSet presAssocID="{C5D22A19-B85E-4721-A1E2-909FC9870DDC}" presName="composite" presStyleCnt="0"/>
      <dgm:spPr/>
    </dgm:pt>
    <dgm:pt modelId="{C37BDD8E-C645-4EAB-8963-76345411212F}" type="pres">
      <dgm:prSet presAssocID="{C5D22A19-B85E-4721-A1E2-909FC9870DDC}" presName="imgShp" presStyleLbl="fgImgPlace1" presStyleIdx="5" presStyleCnt="6"/>
      <dgm:spPr>
        <a:blipFill rotWithShape="1">
          <a:blip xmlns:r="http://schemas.openxmlformats.org/officeDocument/2006/relationships" r:embed="rId6">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F823A106-1355-4498-9EEC-FB6E3316247B}" type="pres">
      <dgm:prSet presAssocID="{C5D22A19-B85E-4721-A1E2-909FC9870DDC}" presName="txShp" presStyleLbl="node1" presStyleIdx="5" presStyleCnt="6">
        <dgm:presLayoutVars>
          <dgm:bulletEnabled val="1"/>
        </dgm:presLayoutVars>
      </dgm:prSet>
      <dgm:spPr/>
    </dgm:pt>
  </dgm:ptLst>
  <dgm:cxnLst>
    <dgm:cxn modelId="{8A387832-8654-4502-8CCB-60AECF11A2A0}" type="presOf" srcId="{0710E742-B37C-40CE-A252-D03EF135003B}" destId="{35FE2D87-9139-4865-BC59-DA594D5DD035}" srcOrd="0" destOrd="0" presId="urn:microsoft.com/office/officeart/2005/8/layout/vList3"/>
    <dgm:cxn modelId="{0977D65C-1D9E-44CC-B198-7A70304AF79D}" srcId="{0710E742-B37C-40CE-A252-D03EF135003B}" destId="{C5D22A19-B85E-4721-A1E2-909FC9870DDC}" srcOrd="5" destOrd="0" parTransId="{A74210FE-5698-4D5F-8A94-F20C4B96A61C}" sibTransId="{2C28AB47-EAD7-46B3-A604-A4EB77570818}"/>
    <dgm:cxn modelId="{0E063344-BEBC-4182-A3F7-9BA73F39687A}" type="presOf" srcId="{27A000C5-E894-494F-889D-850623FF8F26}" destId="{E2581BB6-A799-46AB-847A-9E8E2AC09DA1}" srcOrd="0" destOrd="0" presId="urn:microsoft.com/office/officeart/2005/8/layout/vList3"/>
    <dgm:cxn modelId="{AE782B84-7C84-4FFC-8190-8B2CADDDEA4C}" type="presOf" srcId="{AA5AAB97-C79E-4999-A518-35F63A6FED05}" destId="{E81DB9DD-FCE6-479F-9101-B4A792739954}" srcOrd="0" destOrd="0" presId="urn:microsoft.com/office/officeart/2005/8/layout/vList3"/>
    <dgm:cxn modelId="{5F9B3A84-A4D2-4934-9669-2E044F513BE7}" srcId="{0710E742-B37C-40CE-A252-D03EF135003B}" destId="{7FBA01F1-410B-4A0F-9284-E563E668EE3C}" srcOrd="1" destOrd="0" parTransId="{71D88F40-631F-4535-8933-36862571D416}" sibTransId="{5B807105-F695-453D-9540-52B8C93F2FDB}"/>
    <dgm:cxn modelId="{FF1FE994-A368-4AD1-9999-7A0D4775D37F}" type="presOf" srcId="{D56DC965-ABB1-4A2A-82AB-E4C46A826AD0}" destId="{173835F2-751F-4DEF-976A-691977B6D19E}" srcOrd="0" destOrd="0" presId="urn:microsoft.com/office/officeart/2005/8/layout/vList3"/>
    <dgm:cxn modelId="{31A83D96-DE2E-4CA9-8020-B2E43B1218B6}" srcId="{0710E742-B37C-40CE-A252-D03EF135003B}" destId="{27A000C5-E894-494F-889D-850623FF8F26}" srcOrd="0" destOrd="0" parTransId="{78B5367C-2B30-4288-980F-67E9354C3E0E}" sibTransId="{A9629A7C-FCB7-4979-85DA-0A1097E19B2E}"/>
    <dgm:cxn modelId="{F642F7B1-4912-4D4A-A463-DAED3FA4B3A1}" type="presOf" srcId="{9D8C45FD-4B8E-4B70-A182-66EE685998A6}" destId="{43B2EB93-DAEB-4F7B-AED2-A7401FDC57EA}" srcOrd="0" destOrd="0" presId="urn:microsoft.com/office/officeart/2005/8/layout/vList3"/>
    <dgm:cxn modelId="{C7E998C8-624C-4A1B-9A07-EFFDCE7FAE13}" srcId="{0710E742-B37C-40CE-A252-D03EF135003B}" destId="{D56DC965-ABB1-4A2A-82AB-E4C46A826AD0}" srcOrd="2" destOrd="0" parTransId="{21B91E68-4AB7-4416-975A-FEA8C8987897}" sibTransId="{E44B93D3-DE94-4A2A-89BC-C50C0EA0C6A5}"/>
    <dgm:cxn modelId="{085795CD-F0B3-44EB-A543-1F550646B88A}" srcId="{0710E742-B37C-40CE-A252-D03EF135003B}" destId="{9D8C45FD-4B8E-4B70-A182-66EE685998A6}" srcOrd="4" destOrd="0" parTransId="{BB591F5E-E6FD-43BD-BEB4-46E99D55B11D}" sibTransId="{DA304870-B771-4213-BD69-CEAB6FA21055}"/>
    <dgm:cxn modelId="{AC2A5ADD-FC11-43BB-B46D-18351B848A1A}" srcId="{0710E742-B37C-40CE-A252-D03EF135003B}" destId="{AA5AAB97-C79E-4999-A518-35F63A6FED05}" srcOrd="3" destOrd="0" parTransId="{77475550-BBCD-49A1-B8D5-D739431E2EFD}" sibTransId="{DDA9E358-2D05-4C39-A10C-C8AEB3DED04A}"/>
    <dgm:cxn modelId="{EE54EAF4-3CBB-4B2F-BB87-6B675E9DC6DB}" type="presOf" srcId="{C5D22A19-B85E-4721-A1E2-909FC9870DDC}" destId="{F823A106-1355-4498-9EEC-FB6E3316247B}" srcOrd="0" destOrd="0" presId="urn:microsoft.com/office/officeart/2005/8/layout/vList3"/>
    <dgm:cxn modelId="{16DCACFE-7335-4D75-A159-642DF544E9C3}" type="presOf" srcId="{7FBA01F1-410B-4A0F-9284-E563E668EE3C}" destId="{2040C94B-B119-4299-A191-D4C962037EC0}" srcOrd="0" destOrd="0" presId="urn:microsoft.com/office/officeart/2005/8/layout/vList3"/>
    <dgm:cxn modelId="{C7768654-730D-4BC8-AAF9-6DBF91F8C461}" type="presParOf" srcId="{35FE2D87-9139-4865-BC59-DA594D5DD035}" destId="{27DAFFD8-B39D-4A54-8395-F6F5806B2C75}" srcOrd="0" destOrd="0" presId="urn:microsoft.com/office/officeart/2005/8/layout/vList3"/>
    <dgm:cxn modelId="{FB151915-0519-4196-A7FA-61DAC81F203C}" type="presParOf" srcId="{27DAFFD8-B39D-4A54-8395-F6F5806B2C75}" destId="{B89CD11F-2ACA-4CC8-9B6B-7DE63FC2DBB9}" srcOrd="0" destOrd="0" presId="urn:microsoft.com/office/officeart/2005/8/layout/vList3"/>
    <dgm:cxn modelId="{10FB2219-2174-4F07-A35F-6C43A21311FD}" type="presParOf" srcId="{27DAFFD8-B39D-4A54-8395-F6F5806B2C75}" destId="{E2581BB6-A799-46AB-847A-9E8E2AC09DA1}" srcOrd="1" destOrd="0" presId="urn:microsoft.com/office/officeart/2005/8/layout/vList3"/>
    <dgm:cxn modelId="{6E41129B-3D24-4415-A8D3-0B3ADE80A144}" type="presParOf" srcId="{35FE2D87-9139-4865-BC59-DA594D5DD035}" destId="{9599CF14-FB35-4431-86A0-6AF0E6E028A0}" srcOrd="1" destOrd="0" presId="urn:microsoft.com/office/officeart/2005/8/layout/vList3"/>
    <dgm:cxn modelId="{F91E307C-38BA-46A7-920E-931936C44938}" type="presParOf" srcId="{35FE2D87-9139-4865-BC59-DA594D5DD035}" destId="{266C8D20-82AE-4620-9435-4DDACF9377B0}" srcOrd="2" destOrd="0" presId="urn:microsoft.com/office/officeart/2005/8/layout/vList3"/>
    <dgm:cxn modelId="{DC9BE452-F167-479D-ADC4-E03A465115EE}" type="presParOf" srcId="{266C8D20-82AE-4620-9435-4DDACF9377B0}" destId="{DAFC7077-51F2-4B21-8475-865DF8BFAF54}" srcOrd="0" destOrd="0" presId="urn:microsoft.com/office/officeart/2005/8/layout/vList3"/>
    <dgm:cxn modelId="{3D1576B6-4973-461B-8AB1-B9BC86EE194C}" type="presParOf" srcId="{266C8D20-82AE-4620-9435-4DDACF9377B0}" destId="{2040C94B-B119-4299-A191-D4C962037EC0}" srcOrd="1" destOrd="0" presId="urn:microsoft.com/office/officeart/2005/8/layout/vList3"/>
    <dgm:cxn modelId="{01DE0AD7-94F5-44C0-8ACD-4EE665A1B5EC}" type="presParOf" srcId="{35FE2D87-9139-4865-BC59-DA594D5DD035}" destId="{30A41598-B27D-4519-9195-042AC0041E9E}" srcOrd="3" destOrd="0" presId="urn:microsoft.com/office/officeart/2005/8/layout/vList3"/>
    <dgm:cxn modelId="{B7507FFA-4B46-444F-A2A5-EEC0CDDACF07}" type="presParOf" srcId="{35FE2D87-9139-4865-BC59-DA594D5DD035}" destId="{1155DA0F-BF9E-4140-9109-0150B3F3036C}" srcOrd="4" destOrd="0" presId="urn:microsoft.com/office/officeart/2005/8/layout/vList3"/>
    <dgm:cxn modelId="{0236A27B-DCAC-424B-A841-AE61860E61D4}" type="presParOf" srcId="{1155DA0F-BF9E-4140-9109-0150B3F3036C}" destId="{8552419C-BB25-436C-BA46-A87FFEE42AD9}" srcOrd="0" destOrd="0" presId="urn:microsoft.com/office/officeart/2005/8/layout/vList3"/>
    <dgm:cxn modelId="{CF866715-009D-4FEC-88A8-BF3554850A3D}" type="presParOf" srcId="{1155DA0F-BF9E-4140-9109-0150B3F3036C}" destId="{173835F2-751F-4DEF-976A-691977B6D19E}" srcOrd="1" destOrd="0" presId="urn:microsoft.com/office/officeart/2005/8/layout/vList3"/>
    <dgm:cxn modelId="{E7EFDECA-FE35-4334-9817-D0D85D396897}" type="presParOf" srcId="{35FE2D87-9139-4865-BC59-DA594D5DD035}" destId="{550789FA-28B3-4BA9-84FE-80FE9AEE83D0}" srcOrd="5" destOrd="0" presId="urn:microsoft.com/office/officeart/2005/8/layout/vList3"/>
    <dgm:cxn modelId="{8295BEF1-5277-4B15-849C-C258B70C737A}" type="presParOf" srcId="{35FE2D87-9139-4865-BC59-DA594D5DD035}" destId="{32966175-4D10-4AC4-BBD9-58AC8198951D}" srcOrd="6" destOrd="0" presId="urn:microsoft.com/office/officeart/2005/8/layout/vList3"/>
    <dgm:cxn modelId="{B96E1549-1E32-4E69-AA07-0EE32B7AB402}" type="presParOf" srcId="{32966175-4D10-4AC4-BBD9-58AC8198951D}" destId="{35BBD21D-7310-4305-B15F-0BC4AF03DC67}" srcOrd="0" destOrd="0" presId="urn:microsoft.com/office/officeart/2005/8/layout/vList3"/>
    <dgm:cxn modelId="{9333D202-8B89-4D00-881C-AF0D439D4F15}" type="presParOf" srcId="{32966175-4D10-4AC4-BBD9-58AC8198951D}" destId="{E81DB9DD-FCE6-479F-9101-B4A792739954}" srcOrd="1" destOrd="0" presId="urn:microsoft.com/office/officeart/2005/8/layout/vList3"/>
    <dgm:cxn modelId="{633BA130-CC82-4138-8A98-5D4849724D64}" type="presParOf" srcId="{35FE2D87-9139-4865-BC59-DA594D5DD035}" destId="{1727E8B7-0C03-47CE-9B35-E140A61E81BE}" srcOrd="7" destOrd="0" presId="urn:microsoft.com/office/officeart/2005/8/layout/vList3"/>
    <dgm:cxn modelId="{4D9650B2-397F-4C94-AFB3-FFCEE28A1FCE}" type="presParOf" srcId="{35FE2D87-9139-4865-BC59-DA594D5DD035}" destId="{6DACE5B1-B9D9-4FDB-B87C-8486DEC523A5}" srcOrd="8" destOrd="0" presId="urn:microsoft.com/office/officeart/2005/8/layout/vList3"/>
    <dgm:cxn modelId="{1E9BD728-61D6-413F-A525-A1D4542942E2}" type="presParOf" srcId="{6DACE5B1-B9D9-4FDB-B87C-8486DEC523A5}" destId="{47F33036-F7BE-4D55-9030-166C23D37C48}" srcOrd="0" destOrd="0" presId="urn:microsoft.com/office/officeart/2005/8/layout/vList3"/>
    <dgm:cxn modelId="{822E4BDB-E689-409A-9090-6974FA12F4A4}" type="presParOf" srcId="{6DACE5B1-B9D9-4FDB-B87C-8486DEC523A5}" destId="{43B2EB93-DAEB-4F7B-AED2-A7401FDC57EA}" srcOrd="1" destOrd="0" presId="urn:microsoft.com/office/officeart/2005/8/layout/vList3"/>
    <dgm:cxn modelId="{3AD98CB4-E80D-498B-96F3-AB19A6E1D8A3}" type="presParOf" srcId="{35FE2D87-9139-4865-BC59-DA594D5DD035}" destId="{3D6ACD66-FEF5-4C4D-978C-F5144DA4B840}" srcOrd="9" destOrd="0" presId="urn:microsoft.com/office/officeart/2005/8/layout/vList3"/>
    <dgm:cxn modelId="{B527511B-4CB6-4108-A505-1AFB03A8C74A}" type="presParOf" srcId="{35FE2D87-9139-4865-BC59-DA594D5DD035}" destId="{172F3BBD-6E70-4E3D-8CA4-C357B8E163A5}" srcOrd="10" destOrd="0" presId="urn:microsoft.com/office/officeart/2005/8/layout/vList3"/>
    <dgm:cxn modelId="{9E488560-9F9F-46DE-8616-557F2174B85E}" type="presParOf" srcId="{172F3BBD-6E70-4E3D-8CA4-C357B8E163A5}" destId="{C37BDD8E-C645-4EAB-8963-76345411212F}" srcOrd="0" destOrd="0" presId="urn:microsoft.com/office/officeart/2005/8/layout/vList3"/>
    <dgm:cxn modelId="{4BC1AD97-8B40-417B-BE44-E3097D40D0C3}" type="presParOf" srcId="{172F3BBD-6E70-4E3D-8CA4-C357B8E163A5}" destId="{F823A106-1355-4498-9EEC-FB6E3316247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81BB6-A799-46AB-847A-9E8E2AC09DA1}">
      <dsp:nvSpPr>
        <dsp:cNvPr id="0" name=""/>
        <dsp:cNvSpPr/>
      </dsp:nvSpPr>
      <dsp:spPr>
        <a:xfrm rot="10800000">
          <a:off x="2214915" y="2406"/>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fr-CH" sz="2200" kern="1200">
              <a:latin typeface="Overpass" panose="00000500000000000000" pitchFamily="2" charset="0"/>
            </a:rPr>
            <a:t>Excessive Heat</a:t>
          </a:r>
          <a:endParaRPr lang="en-GB" sz="2200" kern="1200">
            <a:latin typeface="Overpass" panose="00000500000000000000" pitchFamily="2" charset="0"/>
          </a:endParaRPr>
        </a:p>
      </dsp:txBody>
      <dsp:txXfrm rot="10800000">
        <a:off x="2387671" y="2406"/>
        <a:ext cx="7934924" cy="691023"/>
      </dsp:txXfrm>
    </dsp:sp>
    <dsp:sp modelId="{B89CD11F-2ACA-4CC8-9B6B-7DE63FC2DBB9}">
      <dsp:nvSpPr>
        <dsp:cNvPr id="0" name=""/>
        <dsp:cNvSpPr/>
      </dsp:nvSpPr>
      <dsp:spPr>
        <a:xfrm>
          <a:off x="1869404" y="2406"/>
          <a:ext cx="691023" cy="691023"/>
        </a:xfrm>
        <a:prstGeom prst="ellipse">
          <a:avLst/>
        </a:prstGeom>
        <a:blipFill rotWithShape="1">
          <a:blip xmlns:r="http://schemas.openxmlformats.org/officeDocument/2006/relationships" r:embed="rId1">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2040C94B-B119-4299-A191-D4C962037EC0}">
      <dsp:nvSpPr>
        <dsp:cNvPr id="0" name=""/>
        <dsp:cNvSpPr/>
      </dsp:nvSpPr>
      <dsp:spPr>
        <a:xfrm rot="10800000">
          <a:off x="2214915" y="899706"/>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fr-CH" sz="2200" kern="1200">
              <a:latin typeface="Overpass" panose="00000500000000000000" pitchFamily="2" charset="0"/>
            </a:rPr>
            <a:t> Solar UV radiations</a:t>
          </a:r>
          <a:endParaRPr lang="en-GB" sz="2200" kern="1200">
            <a:latin typeface="Overpass" panose="00000500000000000000" pitchFamily="2" charset="0"/>
          </a:endParaRPr>
        </a:p>
      </dsp:txBody>
      <dsp:txXfrm rot="10800000">
        <a:off x="2387671" y="899706"/>
        <a:ext cx="7934924" cy="691023"/>
      </dsp:txXfrm>
    </dsp:sp>
    <dsp:sp modelId="{DAFC7077-51F2-4B21-8475-865DF8BFAF54}">
      <dsp:nvSpPr>
        <dsp:cNvPr id="0" name=""/>
        <dsp:cNvSpPr/>
      </dsp:nvSpPr>
      <dsp:spPr>
        <a:xfrm>
          <a:off x="1869404" y="899706"/>
          <a:ext cx="691023" cy="691023"/>
        </a:xfrm>
        <a:prstGeom prst="ellipse">
          <a:avLst/>
        </a:prstGeom>
        <a:blipFill rotWithShape="1">
          <a:blip xmlns:r="http://schemas.openxmlformats.org/officeDocument/2006/relationships" r:embed="rId2">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173835F2-751F-4DEF-976A-691977B6D19E}">
      <dsp:nvSpPr>
        <dsp:cNvPr id="0" name=""/>
        <dsp:cNvSpPr/>
      </dsp:nvSpPr>
      <dsp:spPr>
        <a:xfrm rot="10800000">
          <a:off x="2214915" y="1797006"/>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kern="1200">
              <a:latin typeface="Overpass" panose="00000500000000000000" pitchFamily="2" charset="0"/>
            </a:rPr>
            <a:t>Extreme weather events</a:t>
          </a:r>
        </a:p>
      </dsp:txBody>
      <dsp:txXfrm rot="10800000">
        <a:off x="2387671" y="1797006"/>
        <a:ext cx="7934924" cy="691023"/>
      </dsp:txXfrm>
    </dsp:sp>
    <dsp:sp modelId="{8552419C-BB25-436C-BA46-A87FFEE42AD9}">
      <dsp:nvSpPr>
        <dsp:cNvPr id="0" name=""/>
        <dsp:cNvSpPr/>
      </dsp:nvSpPr>
      <dsp:spPr>
        <a:xfrm>
          <a:off x="1869404" y="1797006"/>
          <a:ext cx="691023" cy="691023"/>
        </a:xfrm>
        <a:prstGeom prst="ellipse">
          <a:avLst/>
        </a:prstGeom>
        <a:blipFill rotWithShape="1">
          <a:blip xmlns:r="http://schemas.openxmlformats.org/officeDocument/2006/relationships" r:embed="rId3">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E81DB9DD-FCE6-479F-9101-B4A792739954}">
      <dsp:nvSpPr>
        <dsp:cNvPr id="0" name=""/>
        <dsp:cNvSpPr/>
      </dsp:nvSpPr>
      <dsp:spPr>
        <a:xfrm rot="10800000">
          <a:off x="2214915" y="2694305"/>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fr-CH" sz="2200" kern="1200">
              <a:latin typeface="Overpass" panose="00000500000000000000" pitchFamily="2" charset="0"/>
            </a:rPr>
            <a:t>Air pollution</a:t>
          </a:r>
          <a:endParaRPr lang="en-GB" sz="2200" kern="1200">
            <a:latin typeface="Overpass" panose="00000500000000000000" pitchFamily="2" charset="0"/>
          </a:endParaRPr>
        </a:p>
      </dsp:txBody>
      <dsp:txXfrm rot="10800000">
        <a:off x="2387671" y="2694305"/>
        <a:ext cx="7934924" cy="691023"/>
      </dsp:txXfrm>
    </dsp:sp>
    <dsp:sp modelId="{35BBD21D-7310-4305-B15F-0BC4AF03DC67}">
      <dsp:nvSpPr>
        <dsp:cNvPr id="0" name=""/>
        <dsp:cNvSpPr/>
      </dsp:nvSpPr>
      <dsp:spPr>
        <a:xfrm>
          <a:off x="1869404" y="2694305"/>
          <a:ext cx="691023" cy="691023"/>
        </a:xfrm>
        <a:prstGeom prst="ellipse">
          <a:avLst/>
        </a:prstGeom>
        <a:blipFill rotWithShape="1">
          <a:blip xmlns:r="http://schemas.openxmlformats.org/officeDocument/2006/relationships" r:embed="rId4">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43B2EB93-DAEB-4F7B-AED2-A7401FDC57EA}">
      <dsp:nvSpPr>
        <dsp:cNvPr id="0" name=""/>
        <dsp:cNvSpPr/>
      </dsp:nvSpPr>
      <dsp:spPr>
        <a:xfrm rot="10800000">
          <a:off x="2214915" y="3591605"/>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kern="1200" noProof="0">
              <a:latin typeface="Overpass" panose="00000500000000000000" pitchFamily="2" charset="0"/>
            </a:rPr>
            <a:t>Vector-borne diseases</a:t>
          </a:r>
        </a:p>
      </dsp:txBody>
      <dsp:txXfrm rot="10800000">
        <a:off x="2387671" y="3591605"/>
        <a:ext cx="7934924" cy="691023"/>
      </dsp:txXfrm>
    </dsp:sp>
    <dsp:sp modelId="{47F33036-F7BE-4D55-9030-166C23D37C48}">
      <dsp:nvSpPr>
        <dsp:cNvPr id="0" name=""/>
        <dsp:cNvSpPr/>
      </dsp:nvSpPr>
      <dsp:spPr>
        <a:xfrm>
          <a:off x="1869404" y="3591605"/>
          <a:ext cx="691023" cy="691023"/>
        </a:xfrm>
        <a:prstGeom prst="ellipse">
          <a:avLst/>
        </a:prstGeom>
        <a:blipFill rotWithShape="1">
          <a:blip xmlns:r="http://schemas.openxmlformats.org/officeDocument/2006/relationships" r:embed="rId5">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F823A106-1355-4498-9EEC-FB6E3316247B}">
      <dsp:nvSpPr>
        <dsp:cNvPr id="0" name=""/>
        <dsp:cNvSpPr/>
      </dsp:nvSpPr>
      <dsp:spPr>
        <a:xfrm rot="10800000">
          <a:off x="2214915" y="4488905"/>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kern="1200" noProof="0">
              <a:latin typeface="Overpass" panose="00000500000000000000" pitchFamily="2" charset="0"/>
            </a:rPr>
            <a:t>Agrochemicals</a:t>
          </a:r>
        </a:p>
      </dsp:txBody>
      <dsp:txXfrm rot="10800000">
        <a:off x="2387671" y="4488905"/>
        <a:ext cx="7934924" cy="691023"/>
      </dsp:txXfrm>
    </dsp:sp>
    <dsp:sp modelId="{C37BDD8E-C645-4EAB-8963-76345411212F}">
      <dsp:nvSpPr>
        <dsp:cNvPr id="0" name=""/>
        <dsp:cNvSpPr/>
      </dsp:nvSpPr>
      <dsp:spPr>
        <a:xfrm>
          <a:off x="1869404" y="4488905"/>
          <a:ext cx="691023" cy="691023"/>
        </a:xfrm>
        <a:prstGeom prst="ellipse">
          <a:avLst/>
        </a:prstGeom>
        <a:blipFill rotWithShape="1">
          <a:blip xmlns:r="http://schemas.openxmlformats.org/officeDocument/2006/relationships" r:embed="rId6">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49E1C-4BE8-4FC4-B6D8-6931C7A70E0E}" type="datetimeFigureOut">
              <a:rPr lang="en-GB" smtClean="0"/>
              <a:t>22/04/2024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3B818-4D2C-4DC4-BADA-D980990D78DF}" type="slidenum">
              <a:rPr lang="en-GB" smtClean="0"/>
              <a:t>‹#›</a:t>
            </a:fld>
            <a:endParaRPr lang="en-GB"/>
          </a:p>
        </p:txBody>
      </p:sp>
    </p:spTree>
    <p:extLst>
      <p:ext uri="{BB962C8B-B14F-4D97-AF65-F5344CB8AC3E}">
        <p14:creationId xmlns:p14="http://schemas.microsoft.com/office/powerpoint/2010/main" val="141530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63B818-4D2C-4DC4-BADA-D980990D78DF}" type="slidenum">
              <a:rPr lang="en-GB" smtClean="0"/>
              <a:t>23</a:t>
            </a:fld>
            <a:endParaRPr lang="en-GB"/>
          </a:p>
        </p:txBody>
      </p:sp>
    </p:spTree>
    <p:extLst>
      <p:ext uri="{BB962C8B-B14F-4D97-AF65-F5344CB8AC3E}">
        <p14:creationId xmlns:p14="http://schemas.microsoft.com/office/powerpoint/2010/main" val="3895769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a:t>Click to edit Master title style</a:t>
            </a:r>
            <a:endParaRPr lang="en-GB"/>
          </a:p>
        </p:txBody>
      </p:sp>
      <p:sp>
        <p:nvSpPr>
          <p:cNvPr id="3" name="Content Placeholder 2"/>
          <p:cNvSpPr>
            <a:spLocks noGrp="1"/>
          </p:cNvSpPr>
          <p:nvPr>
            <p:ph idx="1"/>
          </p:nvPr>
        </p:nvSpPr>
        <p:spPr>
          <a:xfrm>
            <a:off x="346635" y="1775637"/>
            <a:ext cx="11522636" cy="4608364"/>
          </a:xfrm>
        </p:spPr>
        <p:txBody>
          <a:bodyPr/>
          <a:lstStyle>
            <a:lvl1pPr>
              <a:defRPr sz="1800"/>
            </a:lvl1pPr>
            <a:lvl2pPr>
              <a:defRPr sz="1800"/>
            </a:lvl2pPr>
            <a:lvl3pPr marL="252000" indent="-252000">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yellow triangle with white and blue triangles&#10;&#10;Description automatically generated">
            <a:extLst>
              <a:ext uri="{FF2B5EF4-FFF2-40B4-BE49-F238E27FC236}">
                <a16:creationId xmlns:a16="http://schemas.microsoft.com/office/drawing/2014/main" id="{4530FB2B-C467-1D34-E814-655B19A737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
        <p:nvSpPr>
          <p:cNvPr id="10" name="Slide Number Placeholder 5">
            <a:extLst>
              <a:ext uri="{FF2B5EF4-FFF2-40B4-BE49-F238E27FC236}">
                <a16:creationId xmlns:a16="http://schemas.microsoft.com/office/drawing/2014/main" id="{B73302EA-220C-E144-89DB-0AEF6889EA7F}"/>
              </a:ext>
            </a:extLst>
          </p:cNvPr>
          <p:cNvSpPr>
            <a:spLocks noGrp="1"/>
          </p:cNvSpPr>
          <p:nvPr>
            <p:ph type="sldNum" sz="quarter" idx="4"/>
          </p:nvPr>
        </p:nvSpPr>
        <p:spPr>
          <a:xfrm>
            <a:off x="341718" y="6497183"/>
            <a:ext cx="672000" cy="231535"/>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Tree>
    <p:extLst>
      <p:ext uri="{BB962C8B-B14F-4D97-AF65-F5344CB8AC3E}">
        <p14:creationId xmlns:p14="http://schemas.microsoft.com/office/powerpoint/2010/main" val="417386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47721B4-4659-5C97-66E9-45A8089AEF5E}"/>
              </a:ext>
            </a:extLst>
          </p:cNvPr>
          <p:cNvSpPr>
            <a:spLocks noGrp="1"/>
          </p:cNvSpPr>
          <p:nvPr>
            <p:ph type="dt" sz="half" idx="10"/>
          </p:nvPr>
        </p:nvSpPr>
        <p:spPr/>
        <p:txBody>
          <a:bodyPr/>
          <a:lstStyle/>
          <a:p>
            <a:endParaRPr lang="en-GB"/>
          </a:p>
        </p:txBody>
      </p:sp>
      <p:pic>
        <p:nvPicPr>
          <p:cNvPr id="8" name="Picture 7" descr="A tractor in a field and a factory&#10;&#10;Description automatically generated">
            <a:extLst>
              <a:ext uri="{FF2B5EF4-FFF2-40B4-BE49-F238E27FC236}">
                <a16:creationId xmlns:a16="http://schemas.microsoft.com/office/drawing/2014/main" id="{F2A0C778-2331-7195-60D4-ED94DF987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726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261A-7AD2-F576-9832-DAE7EA38FDC4}"/>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C5ED515B-0BC5-38CB-EE3A-F32BC37146B8}"/>
              </a:ext>
            </a:extLst>
          </p:cNvPr>
          <p:cNvSpPr>
            <a:spLocks noGrp="1"/>
          </p:cNvSpPr>
          <p:nvPr>
            <p:ph type="ftr" sz="quarter" idx="10"/>
          </p:nvPr>
        </p:nvSpPr>
        <p:spPr>
          <a:xfrm>
            <a:off x="341718" y="6545811"/>
            <a:ext cx="5605463" cy="18000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BD393D2-E1E3-017C-D0CF-AFF27A9D9CA2}"/>
              </a:ext>
            </a:extLst>
          </p:cNvPr>
          <p:cNvSpPr>
            <a:spLocks noGrp="1"/>
          </p:cNvSpPr>
          <p:nvPr>
            <p:ph type="sldNum" sz="quarter" idx="11"/>
          </p:nvPr>
        </p:nvSpPr>
        <p:spPr/>
        <p:txBody>
          <a:bodyPr/>
          <a:lstStyle/>
          <a:p>
            <a:fld id="{DE6AFE15-C2E9-4D24-B4CA-F486C059A54B}" type="slidenum">
              <a:rPr lang="en-GB" smtClean="0"/>
              <a:t>‹#›</a:t>
            </a:fld>
            <a:endParaRPr lang="en-GB"/>
          </a:p>
        </p:txBody>
      </p:sp>
      <p:pic>
        <p:nvPicPr>
          <p:cNvPr id="6" name="Picture 5" descr="A tractor and factory&#10;&#10;Description automatically generated with medium confidence">
            <a:extLst>
              <a:ext uri="{FF2B5EF4-FFF2-40B4-BE49-F238E27FC236}">
                <a16:creationId xmlns:a16="http://schemas.microsoft.com/office/drawing/2014/main" id="{9D199890-B7BD-B26F-3605-E2557EB11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5">
            <a:extLst>
              <a:ext uri="{FF2B5EF4-FFF2-40B4-BE49-F238E27FC236}">
                <a16:creationId xmlns:a16="http://schemas.microsoft.com/office/drawing/2014/main" id="{B0145479-A152-1E5E-5D25-034507FB6868}"/>
              </a:ext>
            </a:extLst>
          </p:cNvPr>
          <p:cNvSpPr txBox="1">
            <a:spLocks/>
          </p:cNvSpPr>
          <p:nvPr userDrawn="1"/>
        </p:nvSpPr>
        <p:spPr>
          <a:xfrm>
            <a:off x="8044838" y="4503866"/>
            <a:ext cx="2193443" cy="608525"/>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300" b="1" kern="1200">
                <a:solidFill>
                  <a:schemeClr val="tx1"/>
                </a:solidFill>
                <a:latin typeface="Overpass" panose="00000500000000000000" pitchFamily="2" charset="0"/>
                <a:ea typeface="+mj-ea"/>
                <a:cs typeface="+mj-cs"/>
              </a:defRPr>
            </a:lvl1pPr>
          </a:lstStyle>
          <a:p>
            <a:r>
              <a:rPr lang="en-GB">
                <a:solidFill>
                  <a:schemeClr val="bg1"/>
                </a:solidFill>
              </a:rPr>
              <a:t>Thank you</a:t>
            </a:r>
            <a:endParaRPr lang="en-GB" b="0">
              <a:solidFill>
                <a:schemeClr val="bg1"/>
              </a:solidFill>
            </a:endParaRPr>
          </a:p>
        </p:txBody>
      </p:sp>
      <p:pic>
        <p:nvPicPr>
          <p:cNvPr id="10" name="Picture 9" descr="A qr code on a screen&#10;&#10;Description automatically generated">
            <a:extLst>
              <a:ext uri="{FF2B5EF4-FFF2-40B4-BE49-F238E27FC236}">
                <a16:creationId xmlns:a16="http://schemas.microsoft.com/office/drawing/2014/main" id="{19468F9B-E93E-1801-E147-4D5C23B81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8584" y="4437087"/>
            <a:ext cx="1635690" cy="1999763"/>
          </a:xfrm>
          <a:prstGeom prst="rect">
            <a:avLst/>
          </a:prstGeom>
        </p:spPr>
      </p:pic>
    </p:spTree>
    <p:extLst>
      <p:ext uri="{BB962C8B-B14F-4D97-AF65-F5344CB8AC3E}">
        <p14:creationId xmlns:p14="http://schemas.microsoft.com/office/powerpoint/2010/main" val="113288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1718" y="1759395"/>
            <a:ext cx="7583082" cy="452911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726904" y="1775636"/>
            <a:ext cx="3123377" cy="4529110"/>
          </a:xfrm>
          <a:solidFill>
            <a:schemeClr val="accent3"/>
          </a:solidFill>
        </p:spPr>
        <p:txBody>
          <a:bodyPr tIns="54000"/>
          <a:lstStyle>
            <a:lvl1pPr marL="0" indent="0">
              <a:lnSpc>
                <a:spcPct val="80000"/>
              </a:lnSpc>
              <a:spcBef>
                <a:spcPts val="3200"/>
              </a:spcBef>
              <a:spcAft>
                <a:spcPts val="0"/>
              </a:spcAft>
              <a:buClr>
                <a:schemeClr val="accent2"/>
              </a:buClr>
              <a:buFontTx/>
              <a:buNone/>
              <a:defRPr sz="6000" b="0" spc="-300" baseline="0">
                <a:solidFill>
                  <a:schemeClr val="tx1"/>
                </a:solidFill>
                <a:latin typeface="Overpass" panose="00000500000000000000" pitchFamily="2" charset="0"/>
              </a:defRPr>
            </a:lvl1pPr>
            <a:lvl2pPr marL="360000" indent="0">
              <a:lnSpc>
                <a:spcPct val="100000"/>
              </a:lnSpc>
              <a:spcBef>
                <a:spcPts val="0"/>
              </a:spcBef>
              <a:spcAft>
                <a:spcPts val="0"/>
              </a:spcAft>
              <a:buFontTx/>
              <a:buNone/>
              <a:defRPr sz="1400">
                <a:solidFill>
                  <a:schemeClr val="tx1"/>
                </a:solidFill>
                <a:latin typeface="Overpass" panose="00000500000000000000" pitchFamily="2" charset="0"/>
              </a:defRPr>
            </a:lvl2pPr>
          </a:lstStyle>
          <a:p>
            <a:pPr lvl="0"/>
            <a:r>
              <a:rPr lang="en-US"/>
              <a:t>00.0%</a:t>
            </a:r>
          </a:p>
          <a:p>
            <a:pPr lvl="1"/>
            <a:r>
              <a:rPr lang="en-US"/>
              <a:t>Supporting text</a:t>
            </a:r>
            <a:endParaRPr lang="en-GB"/>
          </a:p>
        </p:txBody>
      </p:sp>
      <p:pic>
        <p:nvPicPr>
          <p:cNvPr id="9" name="Picture 8" descr="A yellow triangle with white and blue triangles&#10;&#10;Description automatically generated">
            <a:extLst>
              <a:ext uri="{FF2B5EF4-FFF2-40B4-BE49-F238E27FC236}">
                <a16:creationId xmlns:a16="http://schemas.microsoft.com/office/drawing/2014/main" id="{DA347D6E-7F1D-16D9-72A5-77A57F3EA3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Tree>
    <p:extLst>
      <p:ext uri="{BB962C8B-B14F-4D97-AF65-F5344CB8AC3E}">
        <p14:creationId xmlns:p14="http://schemas.microsoft.com/office/powerpoint/2010/main" val="317343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3">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a:t>Click to edit Master title style</a:t>
            </a:r>
            <a:endParaRPr lang="en-GB"/>
          </a:p>
        </p:txBody>
      </p:sp>
      <p:sp>
        <p:nvSpPr>
          <p:cNvPr id="3" name="Content Placeholder 2"/>
          <p:cNvSpPr>
            <a:spLocks noGrp="1"/>
          </p:cNvSpPr>
          <p:nvPr>
            <p:ph idx="1"/>
          </p:nvPr>
        </p:nvSpPr>
        <p:spPr>
          <a:xfrm>
            <a:off x="346635" y="1775637"/>
            <a:ext cx="11522636" cy="4608364"/>
          </a:xfrm>
        </p:spPr>
        <p:txBody>
          <a:bodyPr/>
          <a:lstStyle>
            <a:lvl1pPr>
              <a:defRPr sz="1800"/>
            </a:lvl1pPr>
            <a:lvl2pPr>
              <a:defRPr sz="1800"/>
            </a:lvl2pPr>
            <a:lvl3pPr marL="252000" indent="-252000">
              <a:buClr>
                <a:schemeClr val="accent1"/>
              </a:buCl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B73302EA-220C-E144-89DB-0AEF6889EA7F}"/>
              </a:ext>
            </a:extLst>
          </p:cNvPr>
          <p:cNvSpPr>
            <a:spLocks noGrp="1"/>
          </p:cNvSpPr>
          <p:nvPr>
            <p:ph type="sldNum" sz="quarter" idx="4"/>
          </p:nvPr>
        </p:nvSpPr>
        <p:spPr>
          <a:xfrm>
            <a:off x="341718" y="6497183"/>
            <a:ext cx="672000" cy="231535"/>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pic>
        <p:nvPicPr>
          <p:cNvPr id="4" name="Picture 3" descr="A group of triangles on a black background&#10;&#10;Description automatically generated">
            <a:extLst>
              <a:ext uri="{FF2B5EF4-FFF2-40B4-BE49-F238E27FC236}">
                <a16:creationId xmlns:a16="http://schemas.microsoft.com/office/drawing/2014/main" id="{A799A84A-488E-B2BC-AA2B-DD95C1FB41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222" y="130357"/>
            <a:ext cx="1271327" cy="1271327"/>
          </a:xfrm>
          <a:prstGeom prst="rect">
            <a:avLst/>
          </a:prstGeom>
        </p:spPr>
      </p:pic>
    </p:spTree>
    <p:extLst>
      <p:ext uri="{BB962C8B-B14F-4D97-AF65-F5344CB8AC3E}">
        <p14:creationId xmlns:p14="http://schemas.microsoft.com/office/powerpoint/2010/main" val="137340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a:t>Click to edit Master title style</a:t>
            </a:r>
            <a:endParaRPr lang="en-GB"/>
          </a:p>
        </p:txBody>
      </p:sp>
      <p:sp>
        <p:nvSpPr>
          <p:cNvPr id="3" name="Content Placeholder 2"/>
          <p:cNvSpPr>
            <a:spLocks noGrp="1"/>
          </p:cNvSpPr>
          <p:nvPr>
            <p:ph idx="1"/>
          </p:nvPr>
        </p:nvSpPr>
        <p:spPr>
          <a:xfrm>
            <a:off x="346635" y="1775637"/>
            <a:ext cx="6326881" cy="4608364"/>
          </a:xfrm>
        </p:spPr>
        <p:txBody>
          <a:bodyPr/>
          <a:lstStyle>
            <a:lvl1pPr>
              <a:defRPr sz="1800"/>
            </a:lvl1pPr>
            <a:lvl2pPr>
              <a:defRPr sz="1800"/>
            </a:lvl2pPr>
            <a:lvl3pPr marL="252000" indent="-252000">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yellow triangle with white and blue triangles&#10;&#10;Description automatically generated">
            <a:extLst>
              <a:ext uri="{FF2B5EF4-FFF2-40B4-BE49-F238E27FC236}">
                <a16:creationId xmlns:a16="http://schemas.microsoft.com/office/drawing/2014/main" id="{4530FB2B-C467-1D34-E814-655B19A737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
        <p:nvSpPr>
          <p:cNvPr id="10" name="Slide Number Placeholder 5">
            <a:extLst>
              <a:ext uri="{FF2B5EF4-FFF2-40B4-BE49-F238E27FC236}">
                <a16:creationId xmlns:a16="http://schemas.microsoft.com/office/drawing/2014/main" id="{B73302EA-220C-E144-89DB-0AEF6889EA7F}"/>
              </a:ext>
            </a:extLst>
          </p:cNvPr>
          <p:cNvSpPr>
            <a:spLocks noGrp="1"/>
          </p:cNvSpPr>
          <p:nvPr>
            <p:ph type="sldNum" sz="quarter" idx="4"/>
          </p:nvPr>
        </p:nvSpPr>
        <p:spPr>
          <a:xfrm>
            <a:off x="341718" y="6497183"/>
            <a:ext cx="672000" cy="231535"/>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
        <p:nvSpPr>
          <p:cNvPr id="4" name="Content Placeholder 2">
            <a:extLst>
              <a:ext uri="{FF2B5EF4-FFF2-40B4-BE49-F238E27FC236}">
                <a16:creationId xmlns:a16="http://schemas.microsoft.com/office/drawing/2014/main" id="{6BEA6FE1-FD46-B806-529C-444E9189FC46}"/>
              </a:ext>
            </a:extLst>
          </p:cNvPr>
          <p:cNvSpPr>
            <a:spLocks noGrp="1"/>
          </p:cNvSpPr>
          <p:nvPr>
            <p:ph idx="10"/>
          </p:nvPr>
        </p:nvSpPr>
        <p:spPr>
          <a:xfrm>
            <a:off x="6962274" y="1779737"/>
            <a:ext cx="4895043" cy="4608363"/>
          </a:xfrm>
          <a:solidFill>
            <a:schemeClr val="bg1">
              <a:alpha val="15000"/>
            </a:schemeClr>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sz="1400"/>
            </a:lvl4pPr>
            <a:lvl5pPr>
              <a:spcBef>
                <a:spcPts val="0"/>
              </a:spcBef>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709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2D1533-D885-1F54-0CD6-3A75C207D712}"/>
              </a:ext>
            </a:extLst>
          </p:cNvPr>
          <p:cNvSpPr txBox="1">
            <a:spLocks/>
          </p:cNvSpPr>
          <p:nvPr userDrawn="1"/>
        </p:nvSpPr>
        <p:spPr>
          <a:xfrm>
            <a:off x="5350042" y="1045280"/>
            <a:ext cx="6841958" cy="5812719"/>
          </a:xfrm>
          <a:prstGeom prst="rect">
            <a:avLst/>
          </a:prstGeom>
          <a:solidFill>
            <a:schemeClr val="bg2"/>
          </a:solidFill>
        </p:spPr>
        <p:txBody>
          <a:bodyPr vert="horz" lIns="0" tIns="0" rIns="0" bIns="0" rtlCol="0" anchor="t" anchorCtr="0">
            <a:noAutofit/>
          </a:bodyPr>
          <a:lstStyle>
            <a:lvl1pPr algn="l" defTabSz="685800" rtl="0" eaLnBrk="1" latinLnBrk="0" hangingPunct="1">
              <a:lnSpc>
                <a:spcPct val="90000"/>
              </a:lnSpc>
              <a:spcBef>
                <a:spcPct val="0"/>
              </a:spcBef>
              <a:buNone/>
              <a:defRPr sz="2200" b="1" kern="1200">
                <a:solidFill>
                  <a:schemeClr val="tx1"/>
                </a:solidFill>
                <a:latin typeface="Overpass" panose="00000500000000000000" pitchFamily="2" charset="0"/>
                <a:ea typeface="+mj-ea"/>
                <a:cs typeface="+mj-cs"/>
              </a:defRPr>
            </a:lvl1pPr>
          </a:lstStyle>
          <a:p>
            <a:endParaRPr lang="en-GB" b="0">
              <a:solidFill>
                <a:schemeClr val="accent1"/>
              </a:solidFill>
            </a:endParaRPr>
          </a:p>
        </p:txBody>
      </p:sp>
      <p:sp>
        <p:nvSpPr>
          <p:cNvPr id="2" name="Title 1">
            <a:extLst>
              <a:ext uri="{FF2B5EF4-FFF2-40B4-BE49-F238E27FC236}">
                <a16:creationId xmlns:a16="http://schemas.microsoft.com/office/drawing/2014/main" id="{4286B0B5-466F-05B6-554F-9F00F61C89D8}"/>
              </a:ext>
            </a:extLst>
          </p:cNvPr>
          <p:cNvSpPr>
            <a:spLocks noGrp="1"/>
          </p:cNvSpPr>
          <p:nvPr>
            <p:ph type="title"/>
          </p:nvPr>
        </p:nvSpPr>
        <p:spPr>
          <a:xfrm>
            <a:off x="341718" y="1045280"/>
            <a:ext cx="5008324" cy="504841"/>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EA759BE-2BCA-2D51-E328-770477C66BA4}"/>
              </a:ext>
            </a:extLst>
          </p:cNvPr>
          <p:cNvSpPr>
            <a:spLocks noGrp="1"/>
          </p:cNvSpPr>
          <p:nvPr>
            <p:ph type="sldNum" sz="quarter" idx="10"/>
          </p:nvPr>
        </p:nvSpPr>
        <p:spPr/>
        <p:txBody>
          <a:bodyPr/>
          <a:lstStyle/>
          <a:p>
            <a:fld id="{DE6AFE15-C2E9-4D24-B4CA-F486C059A54B}" type="slidenum">
              <a:rPr lang="en-GB" smtClean="0"/>
              <a:pPr/>
              <a:t>‹#›</a:t>
            </a:fld>
            <a:endParaRPr lang="en-GB"/>
          </a:p>
        </p:txBody>
      </p:sp>
      <p:sp>
        <p:nvSpPr>
          <p:cNvPr id="6" name="Content Placeholder 2">
            <a:extLst>
              <a:ext uri="{FF2B5EF4-FFF2-40B4-BE49-F238E27FC236}">
                <a16:creationId xmlns:a16="http://schemas.microsoft.com/office/drawing/2014/main" id="{F7356A00-FA64-7AA9-D415-F99F17C8EF12}"/>
              </a:ext>
            </a:extLst>
          </p:cNvPr>
          <p:cNvSpPr>
            <a:spLocks noGrp="1"/>
          </p:cNvSpPr>
          <p:nvPr>
            <p:ph idx="1"/>
          </p:nvPr>
        </p:nvSpPr>
        <p:spPr>
          <a:xfrm>
            <a:off x="346636" y="1775637"/>
            <a:ext cx="4675760" cy="4608364"/>
          </a:xfrm>
        </p:spPr>
        <p:txBody>
          <a:bodyPr/>
          <a:lstStyle>
            <a:lvl1pPr>
              <a:defRPr sz="1800"/>
            </a:lvl1pPr>
            <a:lvl2pPr>
              <a:defRPr sz="1800"/>
            </a:lvl2pPr>
            <a:lvl3pPr marL="252000" indent="-252000">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774922F8-FC2D-6F92-917A-7E462EEDE893}"/>
              </a:ext>
            </a:extLst>
          </p:cNvPr>
          <p:cNvSpPr>
            <a:spLocks noGrp="1"/>
          </p:cNvSpPr>
          <p:nvPr>
            <p:ph idx="11"/>
          </p:nvPr>
        </p:nvSpPr>
        <p:spPr>
          <a:xfrm>
            <a:off x="5602628" y="1775637"/>
            <a:ext cx="6242736"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a:lvl4pPr>
            <a:lvl5pPr>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yellow triangle with white and blue triangles&#10;&#10;Description automatically generated">
            <a:extLst>
              <a:ext uri="{FF2B5EF4-FFF2-40B4-BE49-F238E27FC236}">
                <a16:creationId xmlns:a16="http://schemas.microsoft.com/office/drawing/2014/main" id="{F370D5E9-F6E1-B804-4D92-F3C7A5863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pic>
        <p:nvPicPr>
          <p:cNvPr id="9" name="Picture 8">
            <a:extLst>
              <a:ext uri="{FF2B5EF4-FFF2-40B4-BE49-F238E27FC236}">
                <a16:creationId xmlns:a16="http://schemas.microsoft.com/office/drawing/2014/main" id="{D40110BA-A915-2F29-4B9D-F16A6C84612A}"/>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192354" y="6521496"/>
            <a:ext cx="672000" cy="182907"/>
          </a:xfrm>
          <a:prstGeom prst="rect">
            <a:avLst/>
          </a:prstGeom>
        </p:spPr>
      </p:pic>
      <p:sp>
        <p:nvSpPr>
          <p:cNvPr id="10" name="Title 1">
            <a:extLst>
              <a:ext uri="{FF2B5EF4-FFF2-40B4-BE49-F238E27FC236}">
                <a16:creationId xmlns:a16="http://schemas.microsoft.com/office/drawing/2014/main" id="{F4763B1C-5FEB-787F-E1B8-B8CC42699525}"/>
              </a:ext>
            </a:extLst>
          </p:cNvPr>
          <p:cNvSpPr txBox="1">
            <a:spLocks/>
          </p:cNvSpPr>
          <p:nvPr userDrawn="1"/>
        </p:nvSpPr>
        <p:spPr>
          <a:xfrm>
            <a:off x="5350041" y="1041992"/>
            <a:ext cx="6519229" cy="461774"/>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200" b="0" kern="1200">
                <a:solidFill>
                  <a:schemeClr val="accent1"/>
                </a:solidFill>
                <a:latin typeface="Overpass" panose="00000500000000000000" pitchFamily="2" charset="0"/>
                <a:ea typeface="+mj-ea"/>
                <a:cs typeface="+mj-cs"/>
              </a:defRPr>
            </a:lvl1pPr>
          </a:lstStyle>
          <a:p>
            <a:r>
              <a:rPr lang="en-US"/>
              <a:t>Example</a:t>
            </a:r>
            <a:endParaRPr lang="en-TR"/>
          </a:p>
        </p:txBody>
      </p:sp>
    </p:spTree>
    <p:extLst>
      <p:ext uri="{BB962C8B-B14F-4D97-AF65-F5344CB8AC3E}">
        <p14:creationId xmlns:p14="http://schemas.microsoft.com/office/powerpoint/2010/main" val="391979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infographic under i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D70-EB53-284B-E6A5-458992FC0351}"/>
              </a:ext>
            </a:extLst>
          </p:cNvPr>
          <p:cNvSpPr>
            <a:spLocks noGrp="1"/>
          </p:cNvSpPr>
          <p:nvPr>
            <p:ph type="title"/>
          </p:nvPr>
        </p:nvSpPr>
        <p:spPr>
          <a:xfrm>
            <a:off x="341717" y="1041992"/>
            <a:ext cx="11527554" cy="461774"/>
          </a:xfrm>
        </p:spPr>
        <p:txBody>
          <a:bodyPr/>
          <a:lstStyle>
            <a:lvl1pPr>
              <a:defRPr b="0">
                <a:solidFill>
                  <a:schemeClr val="accent1"/>
                </a:solidFill>
              </a:defRPr>
            </a:lvl1pPr>
          </a:lstStyle>
          <a:p>
            <a:r>
              <a:rPr lang="en-US"/>
              <a:t>Click to edit Master title style</a:t>
            </a:r>
            <a:endParaRPr lang="en-TR"/>
          </a:p>
        </p:txBody>
      </p:sp>
      <p:sp>
        <p:nvSpPr>
          <p:cNvPr id="6" name="Slide Number Placeholder 5">
            <a:extLst>
              <a:ext uri="{FF2B5EF4-FFF2-40B4-BE49-F238E27FC236}">
                <a16:creationId xmlns:a16="http://schemas.microsoft.com/office/drawing/2014/main" id="{69C1F831-BA2F-4B13-8279-923173363C73}"/>
              </a:ext>
            </a:extLst>
          </p:cNvPr>
          <p:cNvSpPr>
            <a:spLocks noGrp="1"/>
          </p:cNvSpPr>
          <p:nvPr>
            <p:ph type="sldNum" sz="quarter" idx="4"/>
          </p:nvPr>
        </p:nvSpPr>
        <p:spPr>
          <a:xfrm>
            <a:off x="350725" y="6471946"/>
            <a:ext cx="597409" cy="288000"/>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
        <p:nvSpPr>
          <p:cNvPr id="3" name="Content Placeholder 2">
            <a:extLst>
              <a:ext uri="{FF2B5EF4-FFF2-40B4-BE49-F238E27FC236}">
                <a16:creationId xmlns:a16="http://schemas.microsoft.com/office/drawing/2014/main" id="{6A9BA359-45D1-8443-A7CF-20AE519D33E0}"/>
              </a:ext>
            </a:extLst>
          </p:cNvPr>
          <p:cNvSpPr>
            <a:spLocks noGrp="1"/>
          </p:cNvSpPr>
          <p:nvPr>
            <p:ph idx="1"/>
          </p:nvPr>
        </p:nvSpPr>
        <p:spPr>
          <a:xfrm>
            <a:off x="334683" y="1779737"/>
            <a:ext cx="5055464"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sz="1400"/>
            </a:lvl4pPr>
            <a:lvl5pPr>
              <a:spcBef>
                <a:spcPts val="0"/>
              </a:spcBef>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6FA2DF2C-8CE4-7083-2E5D-BE48545D6E0A}"/>
              </a:ext>
            </a:extLst>
          </p:cNvPr>
          <p:cNvSpPr>
            <a:spLocks noGrp="1"/>
          </p:cNvSpPr>
          <p:nvPr>
            <p:ph idx="10"/>
          </p:nvPr>
        </p:nvSpPr>
        <p:spPr>
          <a:xfrm>
            <a:off x="5694947" y="1779737"/>
            <a:ext cx="6162370" cy="4608363"/>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sz="1400"/>
            </a:lvl4pPr>
            <a:lvl5pPr>
              <a:spcBef>
                <a:spcPts val="0"/>
              </a:spcBef>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A yellow triangle with white and blue triangles&#10;&#10;Description automatically generated">
            <a:extLst>
              <a:ext uri="{FF2B5EF4-FFF2-40B4-BE49-F238E27FC236}">
                <a16:creationId xmlns:a16="http://schemas.microsoft.com/office/drawing/2014/main" id="{C5B7F13E-D53B-F11D-29E1-99CEA5D6CB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Tree>
    <p:extLst>
      <p:ext uri="{BB962C8B-B14F-4D97-AF65-F5344CB8AC3E}">
        <p14:creationId xmlns:p14="http://schemas.microsoft.com/office/powerpoint/2010/main" val="421548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with infographic under i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D70-EB53-284B-E6A5-458992FC0351}"/>
              </a:ext>
            </a:extLst>
          </p:cNvPr>
          <p:cNvSpPr>
            <a:spLocks noGrp="1"/>
          </p:cNvSpPr>
          <p:nvPr>
            <p:ph type="title"/>
          </p:nvPr>
        </p:nvSpPr>
        <p:spPr>
          <a:xfrm>
            <a:off x="341717" y="1041992"/>
            <a:ext cx="11527554" cy="461774"/>
          </a:xfrm>
        </p:spPr>
        <p:txBody>
          <a:bodyPr/>
          <a:lstStyle>
            <a:lvl1pPr>
              <a:defRPr b="0">
                <a:solidFill>
                  <a:schemeClr val="accent1"/>
                </a:solidFill>
              </a:defRPr>
            </a:lvl1pPr>
          </a:lstStyle>
          <a:p>
            <a:r>
              <a:rPr lang="en-US"/>
              <a:t>Click to edit Master title style</a:t>
            </a:r>
            <a:endParaRPr lang="en-TR"/>
          </a:p>
        </p:txBody>
      </p:sp>
      <p:sp>
        <p:nvSpPr>
          <p:cNvPr id="6" name="Slide Number Placeholder 5">
            <a:extLst>
              <a:ext uri="{FF2B5EF4-FFF2-40B4-BE49-F238E27FC236}">
                <a16:creationId xmlns:a16="http://schemas.microsoft.com/office/drawing/2014/main" id="{69C1F831-BA2F-4B13-8279-923173363C73}"/>
              </a:ext>
            </a:extLst>
          </p:cNvPr>
          <p:cNvSpPr>
            <a:spLocks noGrp="1"/>
          </p:cNvSpPr>
          <p:nvPr>
            <p:ph type="sldNum" sz="quarter" idx="4"/>
          </p:nvPr>
        </p:nvSpPr>
        <p:spPr>
          <a:xfrm>
            <a:off x="350725" y="6471946"/>
            <a:ext cx="597409" cy="288000"/>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
        <p:nvSpPr>
          <p:cNvPr id="3" name="Content Placeholder 2">
            <a:extLst>
              <a:ext uri="{FF2B5EF4-FFF2-40B4-BE49-F238E27FC236}">
                <a16:creationId xmlns:a16="http://schemas.microsoft.com/office/drawing/2014/main" id="{6A9BA359-45D1-8443-A7CF-20AE519D33E0}"/>
              </a:ext>
            </a:extLst>
          </p:cNvPr>
          <p:cNvSpPr>
            <a:spLocks noGrp="1"/>
          </p:cNvSpPr>
          <p:nvPr>
            <p:ph idx="1"/>
          </p:nvPr>
        </p:nvSpPr>
        <p:spPr>
          <a:xfrm>
            <a:off x="334683" y="1779737"/>
            <a:ext cx="3643759"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a:lvl4pPr>
            <a:lvl5pPr>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D939BBDF-DD27-205C-E817-B8D4B63B1AC9}"/>
              </a:ext>
            </a:extLst>
          </p:cNvPr>
          <p:cNvSpPr>
            <a:spLocks noGrp="1"/>
          </p:cNvSpPr>
          <p:nvPr>
            <p:ph idx="11"/>
          </p:nvPr>
        </p:nvSpPr>
        <p:spPr>
          <a:xfrm>
            <a:off x="8225512" y="1779737"/>
            <a:ext cx="3643759"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a:lvl4pPr>
            <a:lvl5pPr>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FF8C2385-71D2-C483-675C-69ADF39CE696}"/>
              </a:ext>
            </a:extLst>
          </p:cNvPr>
          <p:cNvSpPr>
            <a:spLocks noGrp="1"/>
          </p:cNvSpPr>
          <p:nvPr>
            <p:ph idx="12"/>
          </p:nvPr>
        </p:nvSpPr>
        <p:spPr>
          <a:xfrm>
            <a:off x="4283614" y="1779737"/>
            <a:ext cx="3643759"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a:lvl4pPr>
            <a:lvl5pPr>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descr="A yellow triangle with white and blue triangles&#10;&#10;Description automatically generated">
            <a:extLst>
              <a:ext uri="{FF2B5EF4-FFF2-40B4-BE49-F238E27FC236}">
                <a16:creationId xmlns:a16="http://schemas.microsoft.com/office/drawing/2014/main" id="{D770E8A8-FDC5-A872-EBF0-2DE0DBBFD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Tree>
    <p:extLst>
      <p:ext uri="{BB962C8B-B14F-4D97-AF65-F5344CB8AC3E}">
        <p14:creationId xmlns:p14="http://schemas.microsoft.com/office/powerpoint/2010/main" val="102812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with infographic under i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D70-EB53-284B-E6A5-458992FC0351}"/>
              </a:ext>
            </a:extLst>
          </p:cNvPr>
          <p:cNvSpPr>
            <a:spLocks noGrp="1"/>
          </p:cNvSpPr>
          <p:nvPr>
            <p:ph type="title"/>
          </p:nvPr>
        </p:nvSpPr>
        <p:spPr>
          <a:xfrm>
            <a:off x="341717" y="1041992"/>
            <a:ext cx="11527554" cy="461774"/>
          </a:xfrm>
        </p:spPr>
        <p:txBody>
          <a:bodyPr/>
          <a:lstStyle>
            <a:lvl1pPr>
              <a:defRPr b="0">
                <a:solidFill>
                  <a:schemeClr val="accent1"/>
                </a:solidFill>
              </a:defRPr>
            </a:lvl1pPr>
          </a:lstStyle>
          <a:p>
            <a:r>
              <a:rPr lang="en-US"/>
              <a:t>Click to edit Master title style</a:t>
            </a:r>
            <a:endParaRPr lang="en-TR"/>
          </a:p>
        </p:txBody>
      </p:sp>
      <p:sp>
        <p:nvSpPr>
          <p:cNvPr id="6" name="Slide Number Placeholder 5">
            <a:extLst>
              <a:ext uri="{FF2B5EF4-FFF2-40B4-BE49-F238E27FC236}">
                <a16:creationId xmlns:a16="http://schemas.microsoft.com/office/drawing/2014/main" id="{69C1F831-BA2F-4B13-8279-923173363C73}"/>
              </a:ext>
            </a:extLst>
          </p:cNvPr>
          <p:cNvSpPr>
            <a:spLocks noGrp="1"/>
          </p:cNvSpPr>
          <p:nvPr>
            <p:ph type="sldNum" sz="quarter" idx="4"/>
          </p:nvPr>
        </p:nvSpPr>
        <p:spPr>
          <a:xfrm>
            <a:off x="350725" y="6471946"/>
            <a:ext cx="597409" cy="288000"/>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
        <p:nvSpPr>
          <p:cNvPr id="3" name="Content Placeholder 2">
            <a:extLst>
              <a:ext uri="{FF2B5EF4-FFF2-40B4-BE49-F238E27FC236}">
                <a16:creationId xmlns:a16="http://schemas.microsoft.com/office/drawing/2014/main" id="{6A9BA359-45D1-8443-A7CF-20AE519D33E0}"/>
              </a:ext>
            </a:extLst>
          </p:cNvPr>
          <p:cNvSpPr>
            <a:spLocks noGrp="1"/>
          </p:cNvSpPr>
          <p:nvPr>
            <p:ph idx="1"/>
          </p:nvPr>
        </p:nvSpPr>
        <p:spPr>
          <a:xfrm>
            <a:off x="334683" y="1779737"/>
            <a:ext cx="11534588" cy="4608364"/>
          </a:xfrm>
          <a:solidFill>
            <a:schemeClr val="bg1"/>
          </a:solidFill>
        </p:spPr>
        <p:txBody>
          <a:bodyPr/>
          <a:lstStyle>
            <a:lvl1pPr>
              <a:defRPr sz="1800"/>
            </a:lvl1pPr>
            <a:lvl2pPr>
              <a:defRPr sz="1600"/>
            </a:lvl2pPr>
            <a:lvl3pPr>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yellow triangle with white and blue triangles&#10;&#10;Description automatically generated">
            <a:extLst>
              <a:ext uri="{FF2B5EF4-FFF2-40B4-BE49-F238E27FC236}">
                <a16:creationId xmlns:a16="http://schemas.microsoft.com/office/drawing/2014/main" id="{E9BBA7DB-DA77-B7C3-6B85-942B929927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Tree>
    <p:extLst>
      <p:ext uri="{BB962C8B-B14F-4D97-AF65-F5344CB8AC3E}">
        <p14:creationId xmlns:p14="http://schemas.microsoft.com/office/powerpoint/2010/main" val="216857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452" y="2290516"/>
            <a:ext cx="6419316" cy="1318388"/>
          </a:xfrm>
        </p:spPr>
        <p:txBody>
          <a:bodyPr wrap="square" bIns="54000" anchor="t" anchorCtr="0">
            <a:noAutofit/>
          </a:bodyPr>
          <a:lstStyle>
            <a:lvl1pPr algn="l">
              <a:defRPr sz="4000">
                <a:solidFill>
                  <a:schemeClr val="tx1"/>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pic>
        <p:nvPicPr>
          <p:cNvPr id="8" name="Picture 7" descr="A group of triangles on a black background&#10;&#10;Description automatically generated">
            <a:extLst>
              <a:ext uri="{FF2B5EF4-FFF2-40B4-BE49-F238E27FC236}">
                <a16:creationId xmlns:a16="http://schemas.microsoft.com/office/drawing/2014/main" id="{DD92E73B-C00C-9720-D1F8-0C28577AD2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339" y="3809921"/>
            <a:ext cx="3204529" cy="3204529"/>
          </a:xfrm>
          <a:prstGeom prst="rect">
            <a:avLst/>
          </a:prstGeom>
        </p:spPr>
      </p:pic>
    </p:spTree>
    <p:extLst>
      <p:ext uri="{BB962C8B-B14F-4D97-AF65-F5344CB8AC3E}">
        <p14:creationId xmlns:p14="http://schemas.microsoft.com/office/powerpoint/2010/main" val="329356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718" y="1045280"/>
            <a:ext cx="11522636" cy="50484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346635" y="1972235"/>
            <a:ext cx="11522636" cy="441176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GB"/>
          </a:p>
        </p:txBody>
      </p:sp>
      <p:pic>
        <p:nvPicPr>
          <p:cNvPr id="12" name="Picture 1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1192354" y="6521496"/>
            <a:ext cx="672000" cy="182907"/>
          </a:xfrm>
          <a:prstGeom prst="rect">
            <a:avLst/>
          </a:prstGeom>
        </p:spPr>
      </p:pic>
      <p:sp>
        <p:nvSpPr>
          <p:cNvPr id="9" name="Slide Number Placeholder 5">
            <a:extLst>
              <a:ext uri="{FF2B5EF4-FFF2-40B4-BE49-F238E27FC236}">
                <a16:creationId xmlns:a16="http://schemas.microsoft.com/office/drawing/2014/main" id="{441D3CEE-E498-4A49-A61F-41EA098648C6}"/>
              </a:ext>
            </a:extLst>
          </p:cNvPr>
          <p:cNvSpPr>
            <a:spLocks noGrp="1"/>
          </p:cNvSpPr>
          <p:nvPr>
            <p:ph type="sldNum" sz="quarter" idx="4"/>
          </p:nvPr>
        </p:nvSpPr>
        <p:spPr>
          <a:xfrm>
            <a:off x="327646" y="6509339"/>
            <a:ext cx="672000" cy="207220"/>
          </a:xfrm>
          <a:prstGeom prst="rect">
            <a:avLst/>
          </a:prstGeom>
        </p:spPr>
        <p:txBody>
          <a:bodyPr anchor="ct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pic>
        <p:nvPicPr>
          <p:cNvPr id="4" name="Picture 3">
            <a:extLst>
              <a:ext uri="{FF2B5EF4-FFF2-40B4-BE49-F238E27FC236}">
                <a16:creationId xmlns:a16="http://schemas.microsoft.com/office/drawing/2014/main" id="{A1B4168D-3D54-FB6A-61F9-95268F850F8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1718" y="284056"/>
            <a:ext cx="1371600" cy="494482"/>
          </a:xfrm>
          <a:prstGeom prst="rect">
            <a:avLst/>
          </a:prstGeom>
        </p:spPr>
      </p:pic>
    </p:spTree>
    <p:extLst>
      <p:ext uri="{BB962C8B-B14F-4D97-AF65-F5344CB8AC3E}">
        <p14:creationId xmlns:p14="http://schemas.microsoft.com/office/powerpoint/2010/main" val="634011688"/>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80" r:id="rId3"/>
    <p:sldLayoutId id="2147483679" r:id="rId4"/>
    <p:sldLayoutId id="2147483681" r:id="rId5"/>
    <p:sldLayoutId id="2147483663" r:id="rId6"/>
    <p:sldLayoutId id="2147483674" r:id="rId7"/>
    <p:sldLayoutId id="2147483675" r:id="rId8"/>
    <p:sldLayoutId id="2147483678" r:id="rId9"/>
    <p:sldLayoutId id="2147483671" r:id="rId10"/>
    <p:sldLayoutId id="2147483672" r:id="rId11"/>
  </p:sldLayoutIdLst>
  <p:txStyles>
    <p:titleStyle>
      <a:lvl1pPr algn="l" defTabSz="685800" rtl="0" eaLnBrk="1" latinLnBrk="0" hangingPunct="1">
        <a:lnSpc>
          <a:spcPct val="90000"/>
        </a:lnSpc>
        <a:spcBef>
          <a:spcPct val="0"/>
        </a:spcBef>
        <a:buNone/>
        <a:defRPr sz="2200" b="1" kern="1200">
          <a:solidFill>
            <a:schemeClr val="tx1"/>
          </a:solidFill>
          <a:latin typeface="Overpass" panose="00000500000000000000" pitchFamily="2" charset="0"/>
          <a:ea typeface="+mj-ea"/>
          <a:cs typeface="+mj-cs"/>
        </a:defRPr>
      </a:lvl1pPr>
    </p:titleStyle>
    <p:body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16000" indent="-216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32">
          <p15:clr>
            <a:srgbClr val="F26B43"/>
          </p15:clr>
        </p15:guide>
        <p15:guide id="4" pos="5528">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28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n-GB"/>
              <a:t>Vector-borne diseases</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p:txBody>
          <a:bodyPr/>
          <a:lstStyle/>
          <a:p>
            <a:pPr lvl="2">
              <a:spcBef>
                <a:spcPts val="600"/>
              </a:spcBef>
              <a:spcAft>
                <a:spcPts val="600"/>
              </a:spcAft>
            </a:pPr>
            <a:r>
              <a:rPr lang="en-GB"/>
              <a:t>Climate change has been linked with an increased risk of vector-borne diseases in workers through:</a:t>
            </a:r>
          </a:p>
          <a:p>
            <a:pPr marL="540000" lvl="3" indent="-180000">
              <a:spcBef>
                <a:spcPts val="600"/>
              </a:spcBef>
              <a:spcAft>
                <a:spcPts val="600"/>
              </a:spcAft>
              <a:buClr>
                <a:schemeClr val="accent1"/>
              </a:buClr>
              <a:buSzPct val="120000"/>
              <a:buFont typeface="Noto Sans" panose="020B0502040504020204" pitchFamily="34" charset="0"/>
              <a:buChar char="‣"/>
            </a:pPr>
            <a:r>
              <a:rPr lang="en-GB" b="0">
                <a:solidFill>
                  <a:schemeClr val="tx1"/>
                </a:solidFill>
              </a:rPr>
              <a:t>Effects on vector population sizes, survival rates and reproduction.</a:t>
            </a:r>
          </a:p>
          <a:p>
            <a:pPr marL="540000" lvl="3" indent="-180000">
              <a:spcBef>
                <a:spcPts val="600"/>
              </a:spcBef>
              <a:spcAft>
                <a:spcPts val="600"/>
              </a:spcAft>
              <a:buClr>
                <a:schemeClr val="accent1"/>
              </a:buClr>
              <a:buSzPct val="120000"/>
              <a:buFont typeface="Noto Sans" panose="020B0502040504020204" pitchFamily="34" charset="0"/>
              <a:buChar char="‣"/>
            </a:pPr>
            <a:r>
              <a:rPr lang="en-GB" b="0">
                <a:solidFill>
                  <a:schemeClr val="tx1"/>
                </a:solidFill>
              </a:rPr>
              <a:t>Broader impacts on natural ecosystems and human systems e.g. changes in land use from droughts.</a:t>
            </a:r>
          </a:p>
          <a:p>
            <a:pPr lvl="2">
              <a:spcBef>
                <a:spcPts val="1200"/>
              </a:spcBef>
              <a:spcAft>
                <a:spcPts val="1200"/>
              </a:spcAft>
            </a:pPr>
            <a:r>
              <a:rPr lang="en-GB" b="1"/>
              <a:t>High risk jobs: </a:t>
            </a:r>
            <a:r>
              <a:rPr lang="en-GB"/>
              <a:t>Outdoor workers.</a:t>
            </a:r>
          </a:p>
          <a:p>
            <a:pPr lvl="2">
              <a:spcBef>
                <a:spcPts val="600"/>
              </a:spcBef>
              <a:spcAft>
                <a:spcPts val="1200"/>
              </a:spcAft>
            </a:pPr>
            <a:r>
              <a:rPr lang="en-GB" b="1"/>
              <a:t>Primary health impacts: </a:t>
            </a:r>
            <a:r>
              <a:rPr lang="en-GB"/>
              <a:t>Malaria, Lyme disease, dengue, schistosomiasis, leishmaniasis, Chagas disease and African trypanosomiasis, among others. </a:t>
            </a:r>
          </a:p>
          <a:p>
            <a:pPr>
              <a:spcBef>
                <a:spcPts val="600"/>
              </a:spcBef>
              <a:spcAft>
                <a:spcPts val="1200"/>
              </a:spcAft>
            </a:pPr>
            <a:endParaRPr lang="en-GB"/>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726904" y="1759395"/>
            <a:ext cx="3123377" cy="4545351"/>
          </a:xfrm>
        </p:spPr>
        <p:txBody>
          <a:bodyPr/>
          <a:lstStyle/>
          <a:p>
            <a:pPr>
              <a:spcBef>
                <a:spcPts val="0"/>
              </a:spcBef>
            </a:pPr>
            <a:endParaRPr lang="en-GB" sz="1800" spc="-100"/>
          </a:p>
          <a:p>
            <a:pPr>
              <a:spcBef>
                <a:spcPts val="0"/>
              </a:spcBef>
            </a:pPr>
            <a:r>
              <a:rPr lang="en-GB" sz="4000"/>
              <a:t>15,170 </a:t>
            </a:r>
            <a:r>
              <a:rPr lang="en-GB" sz="1800" spc="-100"/>
              <a:t>work related deaths annually attributable to parasitic and vector diseases</a:t>
            </a:r>
          </a:p>
          <a:p>
            <a:pPr>
              <a:spcBef>
                <a:spcPts val="0"/>
              </a:spcBef>
            </a:pPr>
            <a:endParaRPr lang="en-GB" sz="1800" spc="-100"/>
          </a:p>
          <a:p>
            <a:pPr>
              <a:spcBef>
                <a:spcPts val="0"/>
              </a:spcBef>
            </a:pPr>
            <a:endParaRPr lang="en-GB" sz="1800" spc="-100"/>
          </a:p>
          <a:p>
            <a:pPr>
              <a:spcBef>
                <a:spcPts val="0"/>
              </a:spcBef>
            </a:pPr>
            <a:r>
              <a:rPr lang="en-GB" sz="1800" spc="-100"/>
              <a:t>accounting for</a:t>
            </a:r>
            <a:r>
              <a:rPr lang="en-GB" sz="4000"/>
              <a:t>7.6% </a:t>
            </a:r>
            <a:r>
              <a:rPr lang="en-GB" sz="1800" spc="-100"/>
              <a:t>of all deaths due to parasitic and vector diseases</a:t>
            </a:r>
          </a:p>
          <a:p>
            <a:pPr>
              <a:spcBef>
                <a:spcPts val="0"/>
              </a:spcBef>
            </a:pPr>
            <a:endParaRPr lang="en-GB" sz="1800" spc="-100"/>
          </a:p>
          <a:p>
            <a:pPr>
              <a:spcBef>
                <a:spcPts val="0"/>
              </a:spcBef>
            </a:pPr>
            <a:endParaRPr lang="en-GB"/>
          </a:p>
        </p:txBody>
      </p:sp>
      <p:pic>
        <p:nvPicPr>
          <p:cNvPr id="5" name="Picture 4" descr="A yellow insect with long legs&#10;&#10;Description automatically generated">
            <a:extLst>
              <a:ext uri="{FF2B5EF4-FFF2-40B4-BE49-F238E27FC236}">
                <a16:creationId xmlns:a16="http://schemas.microsoft.com/office/drawing/2014/main" id="{52244BAB-16FF-1323-0AD1-B41ECE183F4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312545" y="5560252"/>
            <a:ext cx="828718" cy="828718"/>
          </a:xfrm>
          <a:prstGeom prst="rect">
            <a:avLst/>
          </a:prstGeom>
        </p:spPr>
      </p:pic>
    </p:spTree>
    <p:extLst>
      <p:ext uri="{BB962C8B-B14F-4D97-AF65-F5344CB8AC3E}">
        <p14:creationId xmlns:p14="http://schemas.microsoft.com/office/powerpoint/2010/main" val="88677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n-GB"/>
              <a:t>Agrochemicals</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p:txBody>
          <a:bodyPr/>
          <a:lstStyle/>
          <a:p>
            <a:pPr lvl="2">
              <a:spcBef>
                <a:spcPts val="600"/>
              </a:spcBef>
              <a:spcAft>
                <a:spcPts val="1200"/>
              </a:spcAft>
            </a:pPr>
            <a:r>
              <a:rPr lang="en-GB"/>
              <a:t>Pesticide use can be impacted by climate change (loss of fertile soil, pest occurrence, crop characteristics).</a:t>
            </a:r>
          </a:p>
          <a:p>
            <a:pPr lvl="2">
              <a:spcBef>
                <a:spcPts val="600"/>
              </a:spcBef>
              <a:spcAft>
                <a:spcPts val="1200"/>
              </a:spcAft>
            </a:pPr>
            <a:r>
              <a:rPr lang="en-GB"/>
              <a:t>Highly hazardous pesticides (HHPs) continue to be a major concern</a:t>
            </a:r>
          </a:p>
          <a:p>
            <a:pPr lvl="2">
              <a:spcBef>
                <a:spcPts val="600"/>
              </a:spcBef>
              <a:spcAft>
                <a:spcPts val="1200"/>
              </a:spcAft>
            </a:pPr>
            <a:r>
              <a:rPr lang="en-GB" b="1"/>
              <a:t>High risk jobs:</a:t>
            </a:r>
            <a:r>
              <a:rPr lang="en-GB"/>
              <a:t> Agriculture, forestry, chemical industries, pesticide sales, greenspace and vector control. </a:t>
            </a:r>
          </a:p>
          <a:p>
            <a:pPr lvl="2">
              <a:spcBef>
                <a:spcPts val="600"/>
              </a:spcBef>
              <a:spcAft>
                <a:spcPts val="1200"/>
              </a:spcAft>
            </a:pPr>
            <a:r>
              <a:rPr lang="en-GB" b="1"/>
              <a:t>Primary health impacts:</a:t>
            </a:r>
            <a:r>
              <a:rPr lang="en-GB"/>
              <a:t> Poisoning, cancer, neurotoxicity, endocrine disruption, reproductive disorders, cardiovascular disease, chronic obstructive pulmonary disease, endocrine disruption and immune suppression. </a:t>
            </a:r>
          </a:p>
          <a:p>
            <a:pPr>
              <a:spcBef>
                <a:spcPts val="600"/>
              </a:spcBef>
              <a:spcAft>
                <a:spcPts val="1200"/>
              </a:spcAft>
            </a:pPr>
            <a:endParaRPr lang="en-GB"/>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726904" y="1759395"/>
            <a:ext cx="3123377" cy="4545351"/>
          </a:xfrm>
        </p:spPr>
        <p:txBody>
          <a:bodyPr/>
          <a:lstStyle/>
          <a:p>
            <a:pPr>
              <a:spcBef>
                <a:spcPts val="0"/>
              </a:spcBef>
            </a:pPr>
            <a:r>
              <a:rPr lang="en-GB" sz="1800" spc="-100"/>
              <a:t>Over </a:t>
            </a:r>
            <a:r>
              <a:rPr lang="en-GB" sz="4000"/>
              <a:t>873</a:t>
            </a:r>
            <a:r>
              <a:rPr lang="en-GB" sz="1800" spc="-100"/>
              <a:t> million workers in agriculture at increased risk of exposure</a:t>
            </a:r>
          </a:p>
          <a:p>
            <a:pPr>
              <a:spcBef>
                <a:spcPts val="0"/>
              </a:spcBef>
            </a:pPr>
            <a:endParaRPr lang="en-GB" sz="1800" spc="-100"/>
          </a:p>
          <a:p>
            <a:pPr>
              <a:spcBef>
                <a:spcPts val="0"/>
              </a:spcBef>
            </a:pPr>
            <a:endParaRPr lang="en-GB" sz="1800" spc="-100"/>
          </a:p>
          <a:p>
            <a:pPr>
              <a:spcBef>
                <a:spcPts val="0"/>
              </a:spcBef>
            </a:pPr>
            <a:r>
              <a:rPr lang="en-GB" sz="1800" spc="-100"/>
              <a:t>Over </a:t>
            </a:r>
            <a:r>
              <a:rPr lang="en-GB" sz="4000"/>
              <a:t>300,000 </a:t>
            </a:r>
          </a:p>
          <a:p>
            <a:pPr>
              <a:spcBef>
                <a:spcPts val="0"/>
              </a:spcBef>
            </a:pPr>
            <a:r>
              <a:rPr lang="en-GB" sz="1800" spc="-100"/>
              <a:t>deaths annually due to pesticide poisoning (</a:t>
            </a:r>
            <a:r>
              <a:rPr lang="en-GB" sz="1800" spc="-100" err="1"/>
              <a:t>Jørs</a:t>
            </a:r>
            <a:r>
              <a:rPr lang="en-GB" sz="1800" spc="-100"/>
              <a:t> et al. 2018)</a:t>
            </a:r>
          </a:p>
          <a:p>
            <a:pPr>
              <a:spcBef>
                <a:spcPts val="0"/>
              </a:spcBef>
            </a:pPr>
            <a:endParaRPr lang="en-GB"/>
          </a:p>
        </p:txBody>
      </p:sp>
      <p:pic>
        <p:nvPicPr>
          <p:cNvPr id="5" name="Picture 4" descr="A yellow faucet with a drop of water&#10;&#10;Description automatically generated">
            <a:extLst>
              <a:ext uri="{FF2B5EF4-FFF2-40B4-BE49-F238E27FC236}">
                <a16:creationId xmlns:a16="http://schemas.microsoft.com/office/drawing/2014/main" id="{1D18BD5C-F068-3686-990C-BD89952CB70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1132980" y="5390146"/>
            <a:ext cx="827630" cy="862263"/>
          </a:xfrm>
          <a:prstGeom prst="rect">
            <a:avLst/>
          </a:prstGeom>
        </p:spPr>
      </p:pic>
    </p:spTree>
    <p:extLst>
      <p:ext uri="{BB962C8B-B14F-4D97-AF65-F5344CB8AC3E}">
        <p14:creationId xmlns:p14="http://schemas.microsoft.com/office/powerpoint/2010/main" val="207337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EAD5-6044-D09B-723D-0196E409EF6A}"/>
              </a:ext>
            </a:extLst>
          </p:cNvPr>
          <p:cNvSpPr>
            <a:spLocks noGrp="1"/>
          </p:cNvSpPr>
          <p:nvPr>
            <p:ph type="title"/>
          </p:nvPr>
        </p:nvSpPr>
        <p:spPr/>
        <p:txBody>
          <a:bodyPr/>
          <a:lstStyle/>
          <a:p>
            <a:r>
              <a:rPr lang="en-GB"/>
              <a:t>Spotlight on Climate Change and Mental Health</a:t>
            </a:r>
          </a:p>
        </p:txBody>
      </p:sp>
      <p:sp>
        <p:nvSpPr>
          <p:cNvPr id="3" name="Content Placeholder 2">
            <a:extLst>
              <a:ext uri="{FF2B5EF4-FFF2-40B4-BE49-F238E27FC236}">
                <a16:creationId xmlns:a16="http://schemas.microsoft.com/office/drawing/2014/main" id="{93602CD5-4F07-1668-F948-A176A8B8DBDD}"/>
              </a:ext>
            </a:extLst>
          </p:cNvPr>
          <p:cNvSpPr>
            <a:spLocks noGrp="1"/>
          </p:cNvSpPr>
          <p:nvPr>
            <p:ph idx="1"/>
          </p:nvPr>
        </p:nvSpPr>
        <p:spPr/>
        <p:txBody>
          <a:bodyPr/>
          <a:lstStyle/>
          <a:p>
            <a:pPr lvl="2">
              <a:spcBef>
                <a:spcPts val="600"/>
              </a:spcBef>
              <a:spcAft>
                <a:spcPts val="1200"/>
              </a:spcAft>
            </a:pPr>
            <a:r>
              <a:rPr lang="en-GB"/>
              <a:t>Job insecurity due to climate change can cause distress, especially in communities reliant on specific industries that will be impacted more significantly</a:t>
            </a:r>
          </a:p>
          <a:p>
            <a:pPr lvl="2">
              <a:spcBef>
                <a:spcPts val="600"/>
              </a:spcBef>
              <a:spcAft>
                <a:spcPts val="1200"/>
              </a:spcAft>
            </a:pPr>
            <a:r>
              <a:rPr lang="en-GB"/>
              <a:t>Specific occupations like those in disaster relief and recovery, construction, agriculture, and healthcare have been found to be particularly at risk for mental health issues due to climate change, including PTSD, depression and anxiety.</a:t>
            </a:r>
          </a:p>
          <a:p>
            <a:pPr lvl="2">
              <a:spcBef>
                <a:spcPts val="600"/>
              </a:spcBef>
              <a:spcAft>
                <a:spcPts val="1200"/>
              </a:spcAft>
            </a:pPr>
            <a:r>
              <a:rPr lang="en-GB"/>
              <a:t>Climate change impacts, such as excessive heat, can lead to sleeping disorders, </a:t>
            </a:r>
            <a:r>
              <a:rPr lang="en-GB" err="1"/>
              <a:t>behavioral</a:t>
            </a:r>
            <a:r>
              <a:rPr lang="en-GB"/>
              <a:t> changes, and decreased concentration, impacting work safety and productivity.</a:t>
            </a:r>
          </a:p>
          <a:p>
            <a:endParaRPr lang="en-GB"/>
          </a:p>
        </p:txBody>
      </p:sp>
    </p:spTree>
    <p:extLst>
      <p:ext uri="{BB962C8B-B14F-4D97-AF65-F5344CB8AC3E}">
        <p14:creationId xmlns:p14="http://schemas.microsoft.com/office/powerpoint/2010/main" val="17700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3E29C-1975-EEFE-0B9D-AA0F149102EA}"/>
              </a:ext>
            </a:extLst>
          </p:cNvPr>
          <p:cNvSpPr>
            <a:spLocks noGrp="1"/>
          </p:cNvSpPr>
          <p:nvPr>
            <p:ph type="ctrTitle"/>
          </p:nvPr>
        </p:nvSpPr>
        <p:spPr/>
        <p:txBody>
          <a:bodyPr/>
          <a:lstStyle/>
          <a:p>
            <a:r>
              <a:rPr lang="en-GB"/>
              <a:t>Protecting workers in a changing climate</a:t>
            </a:r>
          </a:p>
        </p:txBody>
      </p:sp>
      <p:pic>
        <p:nvPicPr>
          <p:cNvPr id="33" name="Picture 32" descr="Lightning striking lightning in the sky&#10;&#10;Description automatically generated">
            <a:extLst>
              <a:ext uri="{FF2B5EF4-FFF2-40B4-BE49-F238E27FC236}">
                <a16:creationId xmlns:a16="http://schemas.microsoft.com/office/drawing/2014/main" id="{681A5858-F6D9-3E95-03B1-76B2E711F558}"/>
              </a:ext>
            </a:extLst>
          </p:cNvPr>
          <p:cNvPicPr>
            <a:picLocks noChangeAspect="1"/>
          </p:cNvPicPr>
          <p:nvPr/>
        </p:nvPicPr>
        <p:blipFill rotWithShape="1">
          <a:blip r:embed="rId2">
            <a:extLst>
              <a:ext uri="{28A0092B-C50C-407E-A947-70E740481C1C}">
                <a14:useLocalDpi xmlns:a14="http://schemas.microsoft.com/office/drawing/2010/main" val="0"/>
              </a:ext>
            </a:extLst>
          </a:blip>
          <a:srcRect t="4872" r="26998" b="4872"/>
          <a:stretch/>
        </p:blipFill>
        <p:spPr>
          <a:xfrm>
            <a:off x="6769768" y="0"/>
            <a:ext cx="5422232" cy="6858000"/>
          </a:xfrm>
          <a:prstGeom prst="rect">
            <a:avLst/>
          </a:prstGeom>
        </p:spPr>
      </p:pic>
    </p:spTree>
    <p:extLst>
      <p:ext uri="{BB962C8B-B14F-4D97-AF65-F5344CB8AC3E}">
        <p14:creationId xmlns:p14="http://schemas.microsoft.com/office/powerpoint/2010/main" val="82462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C940-4195-85DF-0AB1-3DE958ED18D4}"/>
              </a:ext>
            </a:extLst>
          </p:cNvPr>
          <p:cNvSpPr>
            <a:spLocks noGrp="1"/>
          </p:cNvSpPr>
          <p:nvPr>
            <p:ph type="title"/>
          </p:nvPr>
        </p:nvSpPr>
        <p:spPr/>
        <p:txBody>
          <a:bodyPr/>
          <a:lstStyle/>
          <a:p>
            <a:r>
              <a:rPr lang="en-GB"/>
              <a:t>ILO action to protect workers in a changing climate</a:t>
            </a:r>
          </a:p>
        </p:txBody>
      </p:sp>
      <p:sp>
        <p:nvSpPr>
          <p:cNvPr id="3" name="Content Placeholder 2">
            <a:extLst>
              <a:ext uri="{FF2B5EF4-FFF2-40B4-BE49-F238E27FC236}">
                <a16:creationId xmlns:a16="http://schemas.microsoft.com/office/drawing/2014/main" id="{222FB020-A908-9AD7-8A58-E7B64E53F755}"/>
              </a:ext>
            </a:extLst>
          </p:cNvPr>
          <p:cNvSpPr>
            <a:spLocks noGrp="1"/>
          </p:cNvSpPr>
          <p:nvPr>
            <p:ph idx="1"/>
          </p:nvPr>
        </p:nvSpPr>
        <p:spPr/>
        <p:txBody>
          <a:bodyPr/>
          <a:lstStyle/>
          <a:p>
            <a:pPr lvl="2"/>
            <a:r>
              <a:rPr lang="en-GB"/>
              <a:t>Promoting, respecting and realizing the fundamental principle and right at work of a safe and healthy working environment means also addressing dangerous climate change impacts in the workplace.</a:t>
            </a:r>
          </a:p>
          <a:p>
            <a:pPr lvl="2"/>
            <a:r>
              <a:rPr lang="en-GB"/>
              <a:t>International labour standards and other instruments provide guidance to protect workers against the different workplace hazards and risks, including those related to climate change. </a:t>
            </a:r>
          </a:p>
          <a:p>
            <a:pPr lvl="2"/>
            <a:r>
              <a:rPr lang="en-GB"/>
              <a:t>The 2015 Guidelines for a Just Transition towards Environmentally Sustainable Economies and Societies for All can be used to ensure that no workers are left behind during the transition to a green economy. </a:t>
            </a:r>
          </a:p>
          <a:p>
            <a:pPr lvl="2"/>
            <a:r>
              <a:rPr lang="en-GB"/>
              <a:t>The ILO Global Strategy on OSH 2024-30 highlights that OSH concerns related to climate change should be positioned high on global and national policy agendas.</a:t>
            </a:r>
          </a:p>
          <a:p>
            <a:pPr lvl="2"/>
            <a:r>
              <a:rPr lang="en-GB"/>
              <a:t>The 2023 International Labour Conference’s General Discussion Committee on Just Transition emphasized urgent implementation of OSH measures for workers affected by climate risks.</a:t>
            </a:r>
          </a:p>
          <a:p>
            <a:pPr lvl="2"/>
            <a:r>
              <a:rPr lang="en-GB"/>
              <a:t>ILO engages in initiatives at the sub-regional level, such as Vision Zero Fund activities related to safeguarding safety and health in supply chains.</a:t>
            </a:r>
          </a:p>
          <a:p>
            <a:endParaRPr lang="en-GB"/>
          </a:p>
        </p:txBody>
      </p:sp>
    </p:spTree>
    <p:extLst>
      <p:ext uri="{BB962C8B-B14F-4D97-AF65-F5344CB8AC3E}">
        <p14:creationId xmlns:p14="http://schemas.microsoft.com/office/powerpoint/2010/main" val="400173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background with yellow text&#10;&#10;Description automatically generated">
            <a:extLst>
              <a:ext uri="{FF2B5EF4-FFF2-40B4-BE49-F238E27FC236}">
                <a16:creationId xmlns:a16="http://schemas.microsoft.com/office/drawing/2014/main" id="{9331EB86-C13F-CA43-4AAA-7ADC062BC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954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BDB2B-29A6-6C02-7238-FF919FCADD91}"/>
              </a:ext>
            </a:extLst>
          </p:cNvPr>
          <p:cNvSpPr>
            <a:spLocks noGrp="1"/>
          </p:cNvSpPr>
          <p:nvPr>
            <p:ph type="title"/>
          </p:nvPr>
        </p:nvSpPr>
        <p:spPr/>
        <p:txBody>
          <a:bodyPr/>
          <a:lstStyle/>
          <a:p>
            <a:r>
              <a:rPr lang="en-GB"/>
              <a:t>National responses to key climate change issues</a:t>
            </a:r>
          </a:p>
        </p:txBody>
      </p:sp>
      <p:grpSp>
        <p:nvGrpSpPr>
          <p:cNvPr id="26" name="Group 25">
            <a:extLst>
              <a:ext uri="{FF2B5EF4-FFF2-40B4-BE49-F238E27FC236}">
                <a16:creationId xmlns:a16="http://schemas.microsoft.com/office/drawing/2014/main" id="{5231F8E3-1EDF-962C-71AC-C86BDAAAAE2B}"/>
              </a:ext>
            </a:extLst>
          </p:cNvPr>
          <p:cNvGrpSpPr/>
          <p:nvPr/>
        </p:nvGrpSpPr>
        <p:grpSpPr>
          <a:xfrm>
            <a:off x="2195601" y="1736430"/>
            <a:ext cx="7800798" cy="4194980"/>
            <a:chOff x="3599866" y="1077305"/>
            <a:chExt cx="6663071" cy="3735098"/>
          </a:xfrm>
          <a:solidFill>
            <a:schemeClr val="tx1"/>
          </a:solidFill>
        </p:grpSpPr>
        <p:sp>
          <p:nvSpPr>
            <p:cNvPr id="6" name="Freeform: Shape 5">
              <a:extLst>
                <a:ext uri="{FF2B5EF4-FFF2-40B4-BE49-F238E27FC236}">
                  <a16:creationId xmlns:a16="http://schemas.microsoft.com/office/drawing/2014/main" id="{46F3820A-6E6D-47D5-C235-43D139C0E306}"/>
                </a:ext>
              </a:extLst>
            </p:cNvPr>
            <p:cNvSpPr/>
            <p:nvPr/>
          </p:nvSpPr>
          <p:spPr>
            <a:xfrm>
              <a:off x="3599866" y="1077306"/>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57190" tIns="174986" rIns="157191" bIns="174985" numCol="1" spcCol="1270" anchor="ctr" anchorCtr="0">
              <a:noAutofit/>
            </a:bodyPr>
            <a:lstStyle/>
            <a:p>
              <a:pPr algn="ctr" defTabSz="444500">
                <a:lnSpc>
                  <a:spcPct val="90000"/>
                </a:lnSpc>
                <a:spcBef>
                  <a:spcPct val="0"/>
                </a:spcBef>
                <a:spcAft>
                  <a:spcPct val="35000"/>
                </a:spcAft>
                <a:buClr>
                  <a:srgbClr val="FA3C4B"/>
                </a:buClr>
              </a:pPr>
              <a:r>
                <a:rPr lang="en-US" kern="1200" dirty="0">
                  <a:solidFill>
                    <a:schemeClr val="bg1"/>
                  </a:solidFill>
                  <a:latin typeface="Noto Sans"/>
                  <a:ea typeface="Noto Sans"/>
                  <a:cs typeface="Noto Sans"/>
                </a:rPr>
                <a:t>National policies and strategies</a:t>
              </a:r>
              <a:r>
                <a:rPr lang="en-US" dirty="0">
                  <a:solidFill>
                    <a:schemeClr val="bg1"/>
                  </a:solidFill>
                  <a:latin typeface="Noto Sans"/>
                  <a:ea typeface="Noto Sans"/>
                  <a:cs typeface="Noto Sans"/>
                </a:rPr>
                <a:t> </a:t>
              </a:r>
              <a:r>
                <a:rPr lang="en-US" sz="1400" dirty="0">
                  <a:solidFill>
                    <a:schemeClr val="bg1"/>
                  </a:solidFill>
                  <a:latin typeface="Noto Sans"/>
                  <a:ea typeface="Noto Sans"/>
                  <a:cs typeface="Noto Sans"/>
                </a:rPr>
                <a:t>(Environmental or climate change, e.g.)</a:t>
              </a:r>
              <a:endParaRPr lang="en-GB" sz="1400"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9" name="Freeform: Shape 8">
              <a:extLst>
                <a:ext uri="{FF2B5EF4-FFF2-40B4-BE49-F238E27FC236}">
                  <a16:creationId xmlns:a16="http://schemas.microsoft.com/office/drawing/2014/main" id="{D5516073-651F-5DDD-D125-D9484C57820C}"/>
                </a:ext>
              </a:extLst>
            </p:cNvPr>
            <p:cNvSpPr/>
            <p:nvPr/>
          </p:nvSpPr>
          <p:spPr>
            <a:xfrm>
              <a:off x="5540166" y="1095181"/>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39577"/>
                <a:satOff val="-5788"/>
                <a:lumOff val="5891"/>
                <a:alphaOff val="0"/>
              </a:schemeClr>
            </a:fillRef>
            <a:effectRef idx="0">
              <a:schemeClr val="accent1">
                <a:shade val="80000"/>
                <a:hueOff val="39577"/>
                <a:satOff val="-5788"/>
                <a:lumOff val="5891"/>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n-US" kern="1200">
                  <a:solidFill>
                    <a:schemeClr val="bg1"/>
                  </a:solidFill>
                  <a:latin typeface="Noto Sans" panose="020B0502040504020204" pitchFamily="34" charset="0"/>
                  <a:ea typeface="Noto Sans" panose="020B0502040504020204" pitchFamily="34" charset="0"/>
                  <a:cs typeface="Noto Sans" panose="020B0502040504020204" pitchFamily="34" charset="0"/>
                </a:rPr>
                <a:t>National OSH legislation</a:t>
              </a:r>
              <a:endParaRPr lang="en-GB" kern="120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2" name="Freeform: Shape 11">
              <a:extLst>
                <a:ext uri="{FF2B5EF4-FFF2-40B4-BE49-F238E27FC236}">
                  <a16:creationId xmlns:a16="http://schemas.microsoft.com/office/drawing/2014/main" id="{F01FC8F3-5338-BCC3-E78C-AA436EF415FE}"/>
                </a:ext>
              </a:extLst>
            </p:cNvPr>
            <p:cNvSpPr/>
            <p:nvPr/>
          </p:nvSpPr>
          <p:spPr>
            <a:xfrm>
              <a:off x="7476342" y="1077305"/>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79153"/>
                <a:satOff val="-11577"/>
                <a:lumOff val="11782"/>
                <a:alphaOff val="0"/>
              </a:schemeClr>
            </a:fillRef>
            <a:effectRef idx="0">
              <a:schemeClr val="accent1">
                <a:shade val="80000"/>
                <a:hueOff val="79153"/>
                <a:satOff val="-11577"/>
                <a:lumOff val="11782"/>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n-US" kern="1200">
                  <a:solidFill>
                    <a:schemeClr val="bg1"/>
                  </a:solidFill>
                  <a:latin typeface="Noto Sans" panose="020B0502040504020204" pitchFamily="34" charset="0"/>
                  <a:ea typeface="Noto Sans" panose="020B0502040504020204" pitchFamily="34" charset="0"/>
                  <a:cs typeface="Noto Sans" panose="020B0502040504020204" pitchFamily="34" charset="0"/>
                </a:rPr>
                <a:t>Collective agreements</a:t>
              </a:r>
              <a:endParaRPr lang="en-GB" kern="120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5" name="Freeform: Shape 14">
              <a:extLst>
                <a:ext uri="{FF2B5EF4-FFF2-40B4-BE49-F238E27FC236}">
                  <a16:creationId xmlns:a16="http://schemas.microsoft.com/office/drawing/2014/main" id="{A46FEF1D-8593-D7D9-809C-0F3E6F3B6EFB}"/>
                </a:ext>
              </a:extLst>
            </p:cNvPr>
            <p:cNvSpPr/>
            <p:nvPr/>
          </p:nvSpPr>
          <p:spPr>
            <a:xfrm>
              <a:off x="4567955" y="2809440"/>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118730"/>
                <a:satOff val="-17365"/>
                <a:lumOff val="17673"/>
                <a:alphaOff val="0"/>
              </a:schemeClr>
            </a:fillRef>
            <a:effectRef idx="0">
              <a:schemeClr val="accent1">
                <a:shade val="80000"/>
                <a:hueOff val="118730"/>
                <a:satOff val="-17365"/>
                <a:lumOff val="17673"/>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n-US" kern="1200">
                  <a:solidFill>
                    <a:schemeClr val="bg1"/>
                  </a:solidFill>
                  <a:latin typeface="Noto Sans" panose="020B0502040504020204" pitchFamily="34" charset="0"/>
                  <a:ea typeface="Noto Sans" panose="020B0502040504020204" pitchFamily="34" charset="0"/>
                  <a:cs typeface="Noto Sans" panose="020B0502040504020204" pitchFamily="34" charset="0"/>
                </a:rPr>
                <a:t>Technical guidelines</a:t>
              </a:r>
              <a:endParaRPr lang="en-GB" kern="120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Freeform: Shape 17">
              <a:extLst>
                <a:ext uri="{FF2B5EF4-FFF2-40B4-BE49-F238E27FC236}">
                  <a16:creationId xmlns:a16="http://schemas.microsoft.com/office/drawing/2014/main" id="{0BD8160A-EA5E-508F-15F0-845366F869A6}"/>
                </a:ext>
              </a:extLst>
            </p:cNvPr>
            <p:cNvSpPr/>
            <p:nvPr/>
          </p:nvSpPr>
          <p:spPr>
            <a:xfrm>
              <a:off x="6529471" y="2809440"/>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158307"/>
                <a:satOff val="-23153"/>
                <a:lumOff val="23564"/>
                <a:alphaOff val="0"/>
              </a:schemeClr>
            </a:fillRef>
            <a:effectRef idx="0">
              <a:schemeClr val="accent1">
                <a:shade val="80000"/>
                <a:hueOff val="158307"/>
                <a:satOff val="-23153"/>
                <a:lumOff val="23564"/>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None/>
              </a:pPr>
              <a:r>
                <a:rPr lang="en-US" kern="1200">
                  <a:solidFill>
                    <a:schemeClr val="bg1"/>
                  </a:solidFill>
                  <a:latin typeface="Noto Sans" panose="020B0502040504020204" pitchFamily="34" charset="0"/>
                  <a:ea typeface="Noto Sans" panose="020B0502040504020204" pitchFamily="34" charset="0"/>
                  <a:cs typeface="Noto Sans" panose="020B0502040504020204" pitchFamily="34" charset="0"/>
                </a:rPr>
                <a:t>Training </a:t>
              </a:r>
              <a:r>
                <a:rPr lang="en-US" kern="1200" err="1">
                  <a:solidFill>
                    <a:schemeClr val="bg1"/>
                  </a:solidFill>
                  <a:latin typeface="Noto Sans" panose="020B0502040504020204" pitchFamily="34" charset="0"/>
                  <a:ea typeface="Noto Sans" panose="020B0502040504020204" pitchFamily="34" charset="0"/>
                  <a:cs typeface="Noto Sans" panose="020B0502040504020204" pitchFamily="34" charset="0"/>
                </a:rPr>
                <a:t>programmes</a:t>
              </a:r>
              <a:r>
                <a:rPr lang="en-US" kern="1200">
                  <a:solidFill>
                    <a:schemeClr val="bg1"/>
                  </a:solidFill>
                  <a:latin typeface="Noto Sans" panose="020B0502040504020204" pitchFamily="34" charset="0"/>
                  <a:ea typeface="Noto Sans" panose="020B0502040504020204" pitchFamily="34" charset="0"/>
                  <a:cs typeface="Noto Sans" panose="020B0502040504020204" pitchFamily="34" charset="0"/>
                </a:rPr>
                <a:t> and awareness raising initiatives</a:t>
              </a:r>
              <a:endParaRPr lang="en-GB" kern="120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1" name="Freeform: Shape 20">
              <a:extLst>
                <a:ext uri="{FF2B5EF4-FFF2-40B4-BE49-F238E27FC236}">
                  <a16:creationId xmlns:a16="http://schemas.microsoft.com/office/drawing/2014/main" id="{8947F4E3-F882-65B1-8836-2A233802C25B}"/>
                </a:ext>
              </a:extLst>
            </p:cNvPr>
            <p:cNvSpPr/>
            <p:nvPr/>
          </p:nvSpPr>
          <p:spPr>
            <a:xfrm>
              <a:off x="8469770" y="2809440"/>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197884"/>
                <a:satOff val="-28942"/>
                <a:lumOff val="29455"/>
                <a:alphaOff val="0"/>
              </a:schemeClr>
            </a:fillRef>
            <a:effectRef idx="0">
              <a:schemeClr val="accent1">
                <a:shade val="80000"/>
                <a:hueOff val="197884"/>
                <a:satOff val="-28942"/>
                <a:lumOff val="29455"/>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n-US" kern="1200">
                  <a:solidFill>
                    <a:schemeClr val="bg1"/>
                  </a:solidFill>
                  <a:latin typeface="Noto Sans" panose="020B0502040504020204" pitchFamily="34" charset="0"/>
                  <a:ea typeface="Noto Sans" panose="020B0502040504020204" pitchFamily="34" charset="0"/>
                  <a:cs typeface="Noto Sans" panose="020B0502040504020204" pitchFamily="34" charset="0"/>
                </a:rPr>
                <a:t>Public health initiatives targeting workers</a:t>
              </a:r>
              <a:endParaRPr lang="en-GB" kern="120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grpSp>
      <p:pic>
        <p:nvPicPr>
          <p:cNvPr id="27" name="Picture 26" descr="A group of triangles on a black background&#10;&#10;Description automatically generated">
            <a:extLst>
              <a:ext uri="{FF2B5EF4-FFF2-40B4-BE49-F238E27FC236}">
                <a16:creationId xmlns:a16="http://schemas.microsoft.com/office/drawing/2014/main" id="{3E4A8097-0298-51F5-3F8F-3D31A52D9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83" y="4779003"/>
            <a:ext cx="1798235" cy="1798235"/>
          </a:xfrm>
          <a:prstGeom prst="rect">
            <a:avLst/>
          </a:prstGeom>
        </p:spPr>
      </p:pic>
    </p:spTree>
    <p:extLst>
      <p:ext uri="{BB962C8B-B14F-4D97-AF65-F5344CB8AC3E}">
        <p14:creationId xmlns:p14="http://schemas.microsoft.com/office/powerpoint/2010/main" val="203225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F060-FE3F-AF9B-12F6-1B01B66D9227}"/>
              </a:ext>
            </a:extLst>
          </p:cNvPr>
          <p:cNvSpPr>
            <a:spLocks noGrp="1"/>
          </p:cNvSpPr>
          <p:nvPr>
            <p:ph type="title"/>
          </p:nvPr>
        </p:nvSpPr>
        <p:spPr/>
        <p:txBody>
          <a:bodyPr/>
          <a:lstStyle/>
          <a:p>
            <a:r>
              <a:rPr lang="en-GB"/>
              <a:t>National policies and strategies</a:t>
            </a:r>
          </a:p>
        </p:txBody>
      </p:sp>
      <p:sp>
        <p:nvSpPr>
          <p:cNvPr id="3" name="Content Placeholder 2">
            <a:extLst>
              <a:ext uri="{FF2B5EF4-FFF2-40B4-BE49-F238E27FC236}">
                <a16:creationId xmlns:a16="http://schemas.microsoft.com/office/drawing/2014/main" id="{87CDD359-54A0-C03E-20F8-AF7AD29B27FA}"/>
              </a:ext>
            </a:extLst>
          </p:cNvPr>
          <p:cNvSpPr>
            <a:spLocks noGrp="1"/>
          </p:cNvSpPr>
          <p:nvPr>
            <p:ph idx="1"/>
          </p:nvPr>
        </p:nvSpPr>
        <p:spPr>
          <a:xfrm>
            <a:off x="346635" y="1775637"/>
            <a:ext cx="11517719" cy="4608364"/>
          </a:xfrm>
        </p:spPr>
        <p:txBody>
          <a:bodyPr/>
          <a:lstStyle/>
          <a:p>
            <a:pPr lvl="2">
              <a:spcBef>
                <a:spcPts val="600"/>
              </a:spcBef>
              <a:spcAft>
                <a:spcPts val="1200"/>
              </a:spcAft>
            </a:pPr>
            <a:r>
              <a:rPr lang="en-GB"/>
              <a:t>OSH concerns related to climate change can be integrated into public health, environmental and climate change policies and strategies (i.e., explicitly refer to the protection of the health of workers).</a:t>
            </a:r>
          </a:p>
          <a:p>
            <a:pPr lvl="2">
              <a:spcBef>
                <a:spcPts val="600"/>
              </a:spcBef>
              <a:spcAft>
                <a:spcPts val="1200"/>
              </a:spcAft>
            </a:pPr>
            <a:r>
              <a:rPr lang="en-GB"/>
              <a:t>Sometimes, hazards and risks related to climate change are identified as priorities in national OSH policies and strategies, defining actions and initiatives to be implemented in the coming years (i.e., excessive heat).</a:t>
            </a:r>
          </a:p>
          <a:p>
            <a:endParaRPr lang="en-GB"/>
          </a:p>
        </p:txBody>
      </p:sp>
    </p:spTree>
    <p:extLst>
      <p:ext uri="{BB962C8B-B14F-4D97-AF65-F5344CB8AC3E}">
        <p14:creationId xmlns:p14="http://schemas.microsoft.com/office/powerpoint/2010/main" val="40504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6335-31B9-C736-5B68-BF0FC0540E08}"/>
              </a:ext>
            </a:extLst>
          </p:cNvPr>
          <p:cNvSpPr>
            <a:spLocks noGrp="1"/>
          </p:cNvSpPr>
          <p:nvPr>
            <p:ph type="title"/>
          </p:nvPr>
        </p:nvSpPr>
        <p:spPr/>
        <p:txBody>
          <a:bodyPr/>
          <a:lstStyle/>
          <a:p>
            <a:r>
              <a:rPr lang="en-GB" b="0">
                <a:solidFill>
                  <a:schemeClr val="accent1"/>
                </a:solidFill>
              </a:rPr>
              <a:t>Examples of national OSH policies and strategies</a:t>
            </a:r>
          </a:p>
        </p:txBody>
      </p:sp>
      <p:sp>
        <p:nvSpPr>
          <p:cNvPr id="3" name="Content Placeholder 2">
            <a:extLst>
              <a:ext uri="{FF2B5EF4-FFF2-40B4-BE49-F238E27FC236}">
                <a16:creationId xmlns:a16="http://schemas.microsoft.com/office/drawing/2014/main" id="{BA716046-CECA-5527-40D4-E637314D697D}"/>
              </a:ext>
            </a:extLst>
          </p:cNvPr>
          <p:cNvSpPr>
            <a:spLocks noGrp="1"/>
          </p:cNvSpPr>
          <p:nvPr>
            <p:ph idx="1"/>
          </p:nvPr>
        </p:nvSpPr>
        <p:spPr>
          <a:xfrm>
            <a:off x="334683" y="1779737"/>
            <a:ext cx="11534588" cy="3744763"/>
          </a:xfrm>
        </p:spPr>
        <p:txBody>
          <a:bodyPr/>
          <a:lstStyle/>
          <a:p>
            <a:pPr lvl="1" indent="-216000">
              <a:spcBef>
                <a:spcPts val="1200"/>
              </a:spcBef>
              <a:spcAft>
                <a:spcPts val="1200"/>
              </a:spcAft>
            </a:pPr>
            <a:r>
              <a:rPr lang="en-GB" sz="1800" b="1">
                <a:solidFill>
                  <a:schemeClr val="accent1"/>
                </a:solidFill>
              </a:rPr>
              <a:t>Chile</a:t>
            </a:r>
            <a:r>
              <a:rPr lang="en-GB" sz="1800"/>
              <a:t>: The OSH National Policy 2024-2028 includes the implementation of policies aimed at preventing “occupational risks derived from exposure to extreme temperatures”</a:t>
            </a:r>
          </a:p>
          <a:p>
            <a:pPr lvl="1">
              <a:spcBef>
                <a:spcPts val="1200"/>
              </a:spcBef>
              <a:spcAft>
                <a:spcPts val="1200"/>
              </a:spcAft>
            </a:pPr>
            <a:r>
              <a:rPr lang="en-GB" sz="1800" b="1">
                <a:solidFill>
                  <a:schemeClr val="accent1"/>
                </a:solidFill>
              </a:rPr>
              <a:t>Japan</a:t>
            </a:r>
            <a:r>
              <a:rPr lang="en-GB" sz="1800"/>
              <a:t>: Prevention of heat stroke is one of the targeted outcomes of the 14th National Occupational Accident Prevention Plan (2023-27), with two specific indicators: (1) increased number of establishments addressing heat stress based on the WBGT value; (2) reduction of the rate of heat stroke death.</a:t>
            </a:r>
          </a:p>
          <a:p>
            <a:pPr lvl="1">
              <a:spcBef>
                <a:spcPts val="1200"/>
              </a:spcBef>
              <a:spcAft>
                <a:spcPts val="1200"/>
              </a:spcAft>
            </a:pPr>
            <a:r>
              <a:rPr lang="en-GB" sz="1800" b="1">
                <a:solidFill>
                  <a:schemeClr val="accent1"/>
                </a:solidFill>
              </a:rPr>
              <a:t>Belgium</a:t>
            </a:r>
            <a:r>
              <a:rPr lang="en-GB" sz="1800"/>
              <a:t>: The National Plan of Action to Improve Workers Wellbeing 2022-2027 acknowledges that climate change will directly and indirectly effect the well-being of workers. It specifically refers to major weather fluctuations, for example due to periods of extreme heat.</a:t>
            </a:r>
          </a:p>
          <a:p>
            <a:pPr lvl="1">
              <a:spcBef>
                <a:spcPts val="1200"/>
              </a:spcBef>
              <a:spcAft>
                <a:spcPts val="1200"/>
              </a:spcAft>
            </a:pPr>
            <a:r>
              <a:rPr lang="en-GB" sz="1800" b="1">
                <a:solidFill>
                  <a:schemeClr val="accent1"/>
                </a:solidFill>
              </a:rPr>
              <a:t>Guyana</a:t>
            </a:r>
            <a:r>
              <a:rPr lang="en-GB" sz="1800"/>
              <a:t>: The 2018 National Policy on Occupational Safety and Health, calls relevant ministries to develop policies in the oil and gas sector with the aim to prevent environmental pollution due to air pollution, and the subsequent damage to productive lands, crops and livestock.</a:t>
            </a:r>
          </a:p>
          <a:p>
            <a:endParaRPr lang="en-GB"/>
          </a:p>
        </p:txBody>
      </p:sp>
    </p:spTree>
    <p:extLst>
      <p:ext uri="{BB962C8B-B14F-4D97-AF65-F5344CB8AC3E}">
        <p14:creationId xmlns:p14="http://schemas.microsoft.com/office/powerpoint/2010/main" val="116663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9D8B-F001-F9C2-1CA3-A678AE524F68}"/>
              </a:ext>
            </a:extLst>
          </p:cNvPr>
          <p:cNvSpPr>
            <a:spLocks noGrp="1"/>
          </p:cNvSpPr>
          <p:nvPr>
            <p:ph type="title"/>
          </p:nvPr>
        </p:nvSpPr>
        <p:spPr/>
        <p:txBody>
          <a:bodyPr/>
          <a:lstStyle/>
          <a:p>
            <a:r>
              <a:rPr lang="en-GB"/>
              <a:t>Laws and regulations</a:t>
            </a:r>
          </a:p>
        </p:txBody>
      </p:sp>
      <p:sp>
        <p:nvSpPr>
          <p:cNvPr id="3" name="Content Placeholder 2">
            <a:extLst>
              <a:ext uri="{FF2B5EF4-FFF2-40B4-BE49-F238E27FC236}">
                <a16:creationId xmlns:a16="http://schemas.microsoft.com/office/drawing/2014/main" id="{B5975AE1-B2CE-6389-2447-2F15C5D39295}"/>
              </a:ext>
            </a:extLst>
          </p:cNvPr>
          <p:cNvSpPr>
            <a:spLocks noGrp="1"/>
          </p:cNvSpPr>
          <p:nvPr>
            <p:ph idx="1"/>
          </p:nvPr>
        </p:nvSpPr>
        <p:spPr>
          <a:xfrm>
            <a:off x="341718" y="1660957"/>
            <a:ext cx="11522636" cy="4998461"/>
          </a:xfrm>
        </p:spPr>
        <p:txBody>
          <a:bodyPr/>
          <a:lstStyle/>
          <a:p>
            <a:pPr lvl="2">
              <a:spcAft>
                <a:spcPts val="600"/>
              </a:spcAft>
            </a:pPr>
            <a:r>
              <a:rPr lang="en-GB"/>
              <a:t>OSH legislations have historically addressed the protection of workers against </a:t>
            </a:r>
            <a:r>
              <a:rPr lang="en-GB" b="1"/>
              <a:t>extreme temperature</a:t>
            </a:r>
            <a:r>
              <a:rPr lang="en-GB"/>
              <a:t>, </a:t>
            </a:r>
            <a:r>
              <a:rPr lang="en-GB" b="1"/>
              <a:t>non-ionizing radiation </a:t>
            </a:r>
            <a:r>
              <a:rPr lang="en-GB"/>
              <a:t>(including solar UV radiation), </a:t>
            </a:r>
            <a:r>
              <a:rPr lang="en-GB" b="1"/>
              <a:t>air pollution</a:t>
            </a:r>
            <a:r>
              <a:rPr lang="en-GB"/>
              <a:t>, </a:t>
            </a:r>
            <a:r>
              <a:rPr lang="en-GB" b="1"/>
              <a:t>biological hazards </a:t>
            </a:r>
            <a:r>
              <a:rPr lang="en-GB"/>
              <a:t>(including vector-borne diseases) and </a:t>
            </a:r>
            <a:r>
              <a:rPr lang="en-GB" b="1"/>
              <a:t>hazardous chemicals </a:t>
            </a:r>
            <a:r>
              <a:rPr lang="en-GB"/>
              <a:t>(including agrochemicals). </a:t>
            </a:r>
          </a:p>
          <a:p>
            <a:pPr lvl="2">
              <a:spcAft>
                <a:spcPts val="600"/>
              </a:spcAft>
            </a:pPr>
            <a:r>
              <a:rPr lang="en-GB"/>
              <a:t>Some OSH laws also refer to the </a:t>
            </a:r>
            <a:r>
              <a:rPr lang="en-GB" b="1"/>
              <a:t>protection of workers during extreme weather events </a:t>
            </a:r>
            <a:r>
              <a:rPr lang="en-GB"/>
              <a:t>and natural disasters, requiring workplace emergency response plans.</a:t>
            </a:r>
          </a:p>
          <a:p>
            <a:pPr lvl="2">
              <a:spcAft>
                <a:spcPts val="600"/>
              </a:spcAft>
            </a:pPr>
            <a:r>
              <a:rPr lang="en-GB"/>
              <a:t>Sometimes, legislation may </a:t>
            </a:r>
            <a:r>
              <a:rPr lang="en-GB" b="1"/>
              <a:t>require the employer to perform risk assessment </a:t>
            </a:r>
            <a:r>
              <a:rPr lang="en-GB"/>
              <a:t>and to adopt some specific measures (e.g., acclimatization, hydration, ventilation, breaks, information and training, PPE and safety equipment, and other control measures).</a:t>
            </a:r>
          </a:p>
          <a:p>
            <a:pPr lvl="2">
              <a:spcAft>
                <a:spcPts val="600"/>
              </a:spcAft>
            </a:pPr>
            <a:r>
              <a:rPr lang="en-GB" b="1"/>
              <a:t>Occupational exposure limits </a:t>
            </a:r>
            <a:r>
              <a:rPr lang="en-GB"/>
              <a:t>have been adopted in some countries for exposure to heat and to air pollutants, but are very rare for other hazards, such as solar UV radiation or agrochemicals.</a:t>
            </a:r>
          </a:p>
          <a:p>
            <a:pPr lvl="2">
              <a:spcAft>
                <a:spcPts val="600"/>
              </a:spcAft>
            </a:pPr>
            <a:r>
              <a:rPr lang="en-GB"/>
              <a:t>In some countries, OSH legislation provides for </a:t>
            </a:r>
            <a:r>
              <a:rPr lang="en-GB" b="1"/>
              <a:t>regular medical surveillance </a:t>
            </a:r>
            <a:r>
              <a:rPr lang="en-GB"/>
              <a:t>for prevention or early recognition of the diseases associated with heat, solar UV radiation, air pollution, vector-borne diseases and agrochemicals </a:t>
            </a:r>
          </a:p>
          <a:p>
            <a:pPr lvl="2">
              <a:spcAft>
                <a:spcPts val="600"/>
              </a:spcAft>
            </a:pPr>
            <a:r>
              <a:rPr lang="en-GB"/>
              <a:t>Some countries include in the </a:t>
            </a:r>
            <a:r>
              <a:rPr lang="en-GB" b="1"/>
              <a:t>national list of occupational diseases </a:t>
            </a:r>
            <a:r>
              <a:rPr lang="en-GB"/>
              <a:t>heat-related diseases, diseases caused by solar UV radiation, diseases caused by biological hazards and/or pesticide-related disorders.</a:t>
            </a:r>
          </a:p>
          <a:p>
            <a:endParaRPr lang="en-GB"/>
          </a:p>
        </p:txBody>
      </p:sp>
    </p:spTree>
    <p:extLst>
      <p:ext uri="{BB962C8B-B14F-4D97-AF65-F5344CB8AC3E}">
        <p14:creationId xmlns:p14="http://schemas.microsoft.com/office/powerpoint/2010/main" val="395150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D212-5466-9DE0-A429-13998F4BBFDA}"/>
              </a:ext>
            </a:extLst>
          </p:cNvPr>
          <p:cNvSpPr>
            <a:spLocks noGrp="1"/>
          </p:cNvSpPr>
          <p:nvPr>
            <p:ph type="title"/>
          </p:nvPr>
        </p:nvSpPr>
        <p:spPr/>
        <p:txBody>
          <a:bodyPr/>
          <a:lstStyle/>
          <a:p>
            <a:r>
              <a:rPr lang="en-GB"/>
              <a:t>Climate change and OSH</a:t>
            </a:r>
          </a:p>
        </p:txBody>
      </p:sp>
      <p:sp>
        <p:nvSpPr>
          <p:cNvPr id="3" name="Content Placeholder 2">
            <a:extLst>
              <a:ext uri="{FF2B5EF4-FFF2-40B4-BE49-F238E27FC236}">
                <a16:creationId xmlns:a16="http://schemas.microsoft.com/office/drawing/2014/main" id="{DE44FA83-DADB-AFCE-C07A-7A1236153315}"/>
              </a:ext>
            </a:extLst>
          </p:cNvPr>
          <p:cNvSpPr>
            <a:spLocks noGrp="1"/>
          </p:cNvSpPr>
          <p:nvPr>
            <p:ph idx="1"/>
          </p:nvPr>
        </p:nvSpPr>
        <p:spPr/>
        <p:txBody>
          <a:bodyPr vert="horz" lIns="0" tIns="0" rIns="0" bIns="0" rtlCol="0" anchor="t">
            <a:noAutofit/>
          </a:bodyPr>
          <a:lstStyle/>
          <a:p>
            <a:pPr lvl="2">
              <a:spcBef>
                <a:spcPts val="600"/>
              </a:spcBef>
              <a:spcAft>
                <a:spcPts val="1200"/>
              </a:spcAft>
            </a:pPr>
            <a:r>
              <a:rPr lang="en-GB" dirty="0"/>
              <a:t>Climate change is already having serious impacts on planetary health, human health and the world of work.</a:t>
            </a:r>
          </a:p>
          <a:p>
            <a:pPr lvl="2">
              <a:spcBef>
                <a:spcPts val="600"/>
              </a:spcBef>
              <a:spcAft>
                <a:spcPts val="1200"/>
              </a:spcAft>
            </a:pPr>
            <a:r>
              <a:rPr lang="en-GB" dirty="0"/>
              <a:t>Workers are frequently the first to be exposed to the effects of climate change, often for longer periods and at greater intensities (ILO 2023).</a:t>
            </a:r>
          </a:p>
          <a:p>
            <a:pPr lvl="2">
              <a:spcBef>
                <a:spcPts val="600"/>
              </a:spcBef>
              <a:spcAft>
                <a:spcPts val="1200"/>
              </a:spcAft>
            </a:pPr>
            <a:r>
              <a:rPr lang="en-GB" dirty="0"/>
              <a:t>Climate change effects can lead to a deterioration of working conditions and an increased risk of occupational injury, disease and death (Kiefer et al. 2016).</a:t>
            </a:r>
          </a:p>
          <a:p>
            <a:pPr lvl="2">
              <a:spcBef>
                <a:spcPts val="600"/>
              </a:spcBef>
              <a:spcAft>
                <a:spcPts val="1200"/>
              </a:spcAft>
            </a:pPr>
            <a:r>
              <a:rPr lang="en-GB" dirty="0"/>
              <a:t>Numerous health effects in workers may result, including injuries, cancer, cardiovascular disease, respiratory conditions, macular degeneration and mental health issues.</a:t>
            </a:r>
          </a:p>
          <a:p>
            <a:endParaRPr lang="en-GB" dirty="0"/>
          </a:p>
          <a:p>
            <a:endParaRPr lang="en-GB" dirty="0"/>
          </a:p>
        </p:txBody>
      </p:sp>
    </p:spTree>
    <p:extLst>
      <p:ext uri="{BB962C8B-B14F-4D97-AF65-F5344CB8AC3E}">
        <p14:creationId xmlns:p14="http://schemas.microsoft.com/office/powerpoint/2010/main" val="3684573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7EC8-5F7B-9CD8-B884-8173C6094224}"/>
              </a:ext>
            </a:extLst>
          </p:cNvPr>
          <p:cNvSpPr>
            <a:spLocks noGrp="1"/>
          </p:cNvSpPr>
          <p:nvPr>
            <p:ph type="title"/>
          </p:nvPr>
        </p:nvSpPr>
        <p:spPr/>
        <p:txBody>
          <a:bodyPr/>
          <a:lstStyle/>
          <a:p>
            <a:r>
              <a:rPr lang="en-GB"/>
              <a:t>Examples of legislation regarding maximum work temperatures </a:t>
            </a:r>
          </a:p>
        </p:txBody>
      </p:sp>
      <p:sp>
        <p:nvSpPr>
          <p:cNvPr id="3" name="Content Placeholder 2">
            <a:extLst>
              <a:ext uri="{FF2B5EF4-FFF2-40B4-BE49-F238E27FC236}">
                <a16:creationId xmlns:a16="http://schemas.microsoft.com/office/drawing/2014/main" id="{FAAFB98D-A5F0-3ED9-26FD-749E0D6E45FF}"/>
              </a:ext>
            </a:extLst>
          </p:cNvPr>
          <p:cNvSpPr>
            <a:spLocks noGrp="1"/>
          </p:cNvSpPr>
          <p:nvPr>
            <p:ph idx="1"/>
          </p:nvPr>
        </p:nvSpPr>
        <p:spPr/>
        <p:txBody>
          <a:bodyPr/>
          <a:lstStyle/>
          <a:p>
            <a:endParaRPr lang="en-GB"/>
          </a:p>
        </p:txBody>
      </p:sp>
      <p:graphicFrame>
        <p:nvGraphicFramePr>
          <p:cNvPr id="4" name="Content Placeholder 7">
            <a:extLst>
              <a:ext uri="{FF2B5EF4-FFF2-40B4-BE49-F238E27FC236}">
                <a16:creationId xmlns:a16="http://schemas.microsoft.com/office/drawing/2014/main" id="{620C78AB-36DA-E862-FB77-E6E7B7EFBAF9}"/>
              </a:ext>
            </a:extLst>
          </p:cNvPr>
          <p:cNvGraphicFramePr>
            <a:graphicFrameLocks/>
          </p:cNvGraphicFramePr>
          <p:nvPr>
            <p:extLst>
              <p:ext uri="{D42A27DB-BD31-4B8C-83A1-F6EECF244321}">
                <p14:modId xmlns:p14="http://schemas.microsoft.com/office/powerpoint/2010/main" val="946989394"/>
              </p:ext>
            </p:extLst>
          </p:nvPr>
        </p:nvGraphicFramePr>
        <p:xfrm>
          <a:off x="334683" y="1779737"/>
          <a:ext cx="11563104" cy="4608000"/>
        </p:xfrm>
        <a:graphic>
          <a:graphicData uri="http://schemas.openxmlformats.org/drawingml/2006/table">
            <a:tbl>
              <a:tblPr bandRow="1">
                <a:tableStyleId>{5C22544A-7EE6-4342-B048-85BDC9FD1C3A}</a:tableStyleId>
              </a:tblPr>
              <a:tblGrid>
                <a:gridCol w="1105810">
                  <a:extLst>
                    <a:ext uri="{9D8B030D-6E8A-4147-A177-3AD203B41FA5}">
                      <a16:colId xmlns:a16="http://schemas.microsoft.com/office/drawing/2014/main" val="399006042"/>
                    </a:ext>
                  </a:extLst>
                </a:gridCol>
                <a:gridCol w="10457294">
                  <a:extLst>
                    <a:ext uri="{9D8B030D-6E8A-4147-A177-3AD203B41FA5}">
                      <a16:colId xmlns:a16="http://schemas.microsoft.com/office/drawing/2014/main" val="2069950019"/>
                    </a:ext>
                  </a:extLst>
                </a:gridCol>
              </a:tblGrid>
              <a:tr h="576000">
                <a:tc>
                  <a:txBody>
                    <a:bodyPr/>
                    <a:lstStyle/>
                    <a:p>
                      <a:pPr algn="l" rtl="0" fontAlgn="base">
                        <a:lnSpc>
                          <a:spcPct val="90000"/>
                        </a:lnSpc>
                      </a:pPr>
                      <a:r>
                        <a:rPr lang="en-US" sz="1600" b="1" i="0">
                          <a:solidFill>
                            <a:schemeClr val="accent1"/>
                          </a:solidFill>
                          <a:effectLst/>
                          <a:latin typeface="Noto Sans" panose="020B0502040504020204" pitchFamily="34" charset="0"/>
                          <a:ea typeface="Noto Sans" panose="020B0502040504020204" pitchFamily="34" charset="0"/>
                          <a:cs typeface="Noto Sans" panose="020B0502040504020204" pitchFamily="34" charset="0"/>
                        </a:rPr>
                        <a:t>Austria </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base">
                        <a:lnSpc>
                          <a:spcPct val="90000"/>
                        </a:lnSpc>
                      </a:pPr>
                      <a:r>
                        <a:rPr lang="en-US" sz="1600" b="0" i="0">
                          <a:effectLst/>
                          <a:latin typeface="Noto Sans" panose="020B0502040504020204" pitchFamily="34" charset="0"/>
                          <a:ea typeface="Noto Sans" panose="020B0502040504020204" pitchFamily="34" charset="0"/>
                          <a:cs typeface="Noto Sans" panose="020B0502040504020204" pitchFamily="34" charset="0"/>
                        </a:rPr>
                        <a:t>Air temperature of the work premises should be between 19 and 25°C for work involving low physical stress and between 18 and 24°C for work involving normal physical effort.</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4985685"/>
                  </a:ext>
                </a:extLst>
              </a:tr>
              <a:tr h="576000">
                <a:tc>
                  <a:txBody>
                    <a:bodyPr/>
                    <a:lstStyle/>
                    <a:p>
                      <a:pPr algn="l" rtl="0" fontAlgn="base">
                        <a:lnSpc>
                          <a:spcPct val="90000"/>
                        </a:lnSpc>
                      </a:pPr>
                      <a:r>
                        <a:rPr lang="en-US" sz="1600" b="1" i="0">
                          <a:solidFill>
                            <a:schemeClr val="accent1"/>
                          </a:solidFill>
                          <a:effectLst/>
                          <a:latin typeface="Noto Sans" panose="020B0502040504020204" pitchFamily="34" charset="0"/>
                          <a:ea typeface="Noto Sans" panose="020B0502040504020204" pitchFamily="34" charset="0"/>
                          <a:cs typeface="Noto Sans" panose="020B0502040504020204" pitchFamily="34" charset="0"/>
                        </a:rPr>
                        <a:t>Brazil </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base">
                        <a:lnSpc>
                          <a:spcPct val="90000"/>
                        </a:lnSpc>
                      </a:pPr>
                      <a:r>
                        <a:rPr lang="en-US" sz="1600" b="0" i="0">
                          <a:effectLst/>
                          <a:latin typeface="Noto Sans" panose="020B0502040504020204" pitchFamily="34" charset="0"/>
                          <a:ea typeface="Noto Sans" panose="020B0502040504020204" pitchFamily="34" charset="0"/>
                          <a:cs typeface="Noto Sans" panose="020B0502040504020204" pitchFamily="34" charset="0"/>
                        </a:rPr>
                        <a:t>Work must stop in cases WBGT raises beyond 29.4°C for low intensity work, 27.3°C for moderate intensity work, 26.0°C for high intensity work and 24.7°C for very high intensity work.</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40775072"/>
                  </a:ext>
                </a:extLst>
              </a:tr>
              <a:tr h="576000">
                <a:tc>
                  <a:txBody>
                    <a:bodyPr/>
                    <a:lstStyle/>
                    <a:p>
                      <a:pPr algn="l" rtl="0" fontAlgn="base">
                        <a:lnSpc>
                          <a:spcPct val="90000"/>
                        </a:lnSpc>
                      </a:pPr>
                      <a:r>
                        <a:rPr lang="en-US" sz="1600" b="1" i="0">
                          <a:solidFill>
                            <a:schemeClr val="accent1"/>
                          </a:solidFill>
                          <a:effectLst/>
                          <a:latin typeface="Noto Sans" panose="020B0502040504020204" pitchFamily="34" charset="0"/>
                          <a:ea typeface="Noto Sans" panose="020B0502040504020204" pitchFamily="34" charset="0"/>
                          <a:cs typeface="Noto Sans" panose="020B0502040504020204" pitchFamily="34" charset="0"/>
                        </a:rPr>
                        <a:t>China </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base">
                        <a:lnSpc>
                          <a:spcPct val="90000"/>
                        </a:lnSpc>
                      </a:pPr>
                      <a:r>
                        <a:rPr lang="en-US" sz="1600" b="0" i="0">
                          <a:effectLst/>
                          <a:latin typeface="Noto Sans" panose="020B0502040504020204" pitchFamily="34" charset="0"/>
                          <a:ea typeface="Noto Sans" panose="020B0502040504020204" pitchFamily="34" charset="0"/>
                          <a:cs typeface="Noto Sans" panose="020B0502040504020204" pitchFamily="34" charset="0"/>
                        </a:rPr>
                        <a:t>Outdoor work must cease when air temperature exceeds 40°C.</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7452398"/>
                  </a:ext>
                </a:extLst>
              </a:tr>
              <a:tr h="576000">
                <a:tc>
                  <a:txBody>
                    <a:bodyPr/>
                    <a:lstStyle/>
                    <a:p>
                      <a:pPr algn="l" rtl="0" fontAlgn="base">
                        <a:lnSpc>
                          <a:spcPct val="90000"/>
                        </a:lnSpc>
                      </a:pPr>
                      <a:r>
                        <a:rPr lang="en-US" sz="1600" b="1" i="0">
                          <a:solidFill>
                            <a:schemeClr val="accent1"/>
                          </a:solidFill>
                          <a:effectLst/>
                          <a:latin typeface="Noto Sans" panose="020B0502040504020204" pitchFamily="34" charset="0"/>
                          <a:ea typeface="Noto Sans" panose="020B0502040504020204" pitchFamily="34" charset="0"/>
                          <a:cs typeface="Noto Sans" panose="020B0502040504020204" pitchFamily="34" charset="0"/>
                        </a:rPr>
                        <a:t>India </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base">
                        <a:lnSpc>
                          <a:spcPct val="90000"/>
                        </a:lnSpc>
                      </a:pPr>
                      <a:r>
                        <a:rPr lang="en-US" sz="1600" b="0" i="0">
                          <a:effectLst/>
                          <a:latin typeface="Noto Sans" panose="020B0502040504020204" pitchFamily="34" charset="0"/>
                          <a:ea typeface="Noto Sans" panose="020B0502040504020204" pitchFamily="34" charset="0"/>
                          <a:cs typeface="Noto Sans" panose="020B0502040504020204" pitchFamily="34" charset="0"/>
                        </a:rPr>
                        <a:t>WBGT should not exceed 30°C in factory workrooms.</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42164584"/>
                  </a:ext>
                </a:extLst>
              </a:tr>
              <a:tr h="576000">
                <a:tc>
                  <a:txBody>
                    <a:bodyPr/>
                    <a:lstStyle/>
                    <a:p>
                      <a:pPr algn="l" rtl="0" fontAlgn="base">
                        <a:lnSpc>
                          <a:spcPct val="90000"/>
                        </a:lnSpc>
                      </a:pPr>
                      <a:r>
                        <a:rPr lang="en-US" sz="1600" b="1" i="0">
                          <a:solidFill>
                            <a:schemeClr val="accent1"/>
                          </a:solidFill>
                          <a:effectLst/>
                          <a:latin typeface="Noto Sans" panose="020B0502040504020204" pitchFamily="34" charset="0"/>
                          <a:ea typeface="Noto Sans" panose="020B0502040504020204" pitchFamily="34" charset="0"/>
                          <a:cs typeface="Noto Sans" panose="020B0502040504020204" pitchFamily="34" charset="0"/>
                        </a:rPr>
                        <a:t>Singapore</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base">
                        <a:lnSpc>
                          <a:spcPct val="90000"/>
                        </a:lnSpc>
                      </a:pPr>
                      <a:r>
                        <a:rPr lang="en-US" sz="1600" b="0" i="0">
                          <a:effectLst/>
                          <a:latin typeface="Noto Sans" panose="020B0502040504020204" pitchFamily="34" charset="0"/>
                          <a:ea typeface="Noto Sans" panose="020B0502040504020204" pitchFamily="34" charset="0"/>
                          <a:cs typeface="Noto Sans" panose="020B0502040504020204" pitchFamily="34" charset="0"/>
                        </a:rPr>
                        <a:t>The temperature in any working chamber, man-lock or medical lock in a worksite shall not exceed 29°C.</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07227376"/>
                  </a:ext>
                </a:extLst>
              </a:tr>
              <a:tr h="576000">
                <a:tc>
                  <a:txBody>
                    <a:bodyPr/>
                    <a:lstStyle/>
                    <a:p>
                      <a:pPr algn="l" rtl="0" fontAlgn="base">
                        <a:lnSpc>
                          <a:spcPct val="90000"/>
                        </a:lnSpc>
                      </a:pPr>
                      <a:r>
                        <a:rPr lang="en-US" sz="1600" b="1" i="0">
                          <a:solidFill>
                            <a:schemeClr val="accent1"/>
                          </a:solidFill>
                          <a:effectLst/>
                          <a:latin typeface="Noto Sans" panose="020B0502040504020204" pitchFamily="34" charset="0"/>
                          <a:ea typeface="Noto Sans" panose="020B0502040504020204" pitchFamily="34" charset="0"/>
                          <a:cs typeface="Noto Sans" panose="020B0502040504020204" pitchFamily="34" charset="0"/>
                        </a:rPr>
                        <a:t>Spain </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base">
                        <a:lnSpc>
                          <a:spcPct val="90000"/>
                        </a:lnSpc>
                      </a:pPr>
                      <a:r>
                        <a:rPr lang="en-US" sz="1600" b="0" i="0">
                          <a:effectLst/>
                          <a:latin typeface="Noto Sans" panose="020B0502040504020204" pitchFamily="34" charset="0"/>
                          <a:ea typeface="Noto Sans" panose="020B0502040504020204" pitchFamily="34" charset="0"/>
                          <a:cs typeface="Noto Sans" panose="020B0502040504020204" pitchFamily="34" charset="0"/>
                        </a:rPr>
                        <a:t>In enclosed workspaces the temperature must be between 17 and 27°C for sedentary work and 14 and 25°C for light work.</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2178901"/>
                  </a:ext>
                </a:extLst>
              </a:tr>
              <a:tr h="576000">
                <a:tc>
                  <a:txBody>
                    <a:bodyPr/>
                    <a:lstStyle/>
                    <a:p>
                      <a:pPr algn="l" rtl="0" fontAlgn="base">
                        <a:lnSpc>
                          <a:spcPct val="90000"/>
                        </a:lnSpc>
                      </a:pPr>
                      <a:r>
                        <a:rPr lang="en-US" sz="1600" b="1" i="0">
                          <a:solidFill>
                            <a:schemeClr val="accent1"/>
                          </a:solidFill>
                          <a:effectLst/>
                          <a:latin typeface="Noto Sans" panose="020B0502040504020204" pitchFamily="34" charset="0"/>
                          <a:ea typeface="Noto Sans" panose="020B0502040504020204" pitchFamily="34" charset="0"/>
                          <a:cs typeface="Noto Sans" panose="020B0502040504020204" pitchFamily="34" charset="0"/>
                        </a:rPr>
                        <a:t>Thailand </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base">
                        <a:lnSpc>
                          <a:spcPct val="90000"/>
                        </a:lnSpc>
                      </a:pPr>
                      <a:r>
                        <a:rPr lang="en-US" sz="1600" b="0" i="0">
                          <a:effectLst/>
                          <a:latin typeface="Noto Sans" panose="020B0502040504020204" pitchFamily="34" charset="0"/>
                          <a:ea typeface="Noto Sans" panose="020B0502040504020204" pitchFamily="34" charset="0"/>
                          <a:cs typeface="Noto Sans" panose="020B0502040504020204" pitchFamily="34" charset="0"/>
                        </a:rPr>
                        <a:t>Work must be stopped when WBGT raises beyond 34.0°C for low intensity work, 32.0°C for moderate intensity work and 30.0°C for very high intensity work. </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7038712"/>
                  </a:ext>
                </a:extLst>
              </a:tr>
              <a:tr h="576000">
                <a:tc>
                  <a:txBody>
                    <a:bodyPr/>
                    <a:lstStyle/>
                    <a:p>
                      <a:pPr algn="l" rtl="0" fontAlgn="base">
                        <a:lnSpc>
                          <a:spcPct val="90000"/>
                        </a:lnSpc>
                      </a:pPr>
                      <a:r>
                        <a:rPr lang="en-US" sz="1600" b="1" i="0">
                          <a:solidFill>
                            <a:schemeClr val="accent1"/>
                          </a:solidFill>
                          <a:effectLst/>
                          <a:latin typeface="Noto Sans" panose="020B0502040504020204" pitchFamily="34" charset="0"/>
                          <a:ea typeface="Noto Sans" panose="020B0502040504020204" pitchFamily="34" charset="0"/>
                          <a:cs typeface="Noto Sans" panose="020B0502040504020204" pitchFamily="34" charset="0"/>
                        </a:rPr>
                        <a:t>Vietnam</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base">
                        <a:lnSpc>
                          <a:spcPct val="90000"/>
                        </a:lnSpc>
                      </a:pPr>
                      <a:r>
                        <a:rPr lang="en-US" sz="1600" b="0" i="0">
                          <a:effectLst/>
                          <a:latin typeface="Noto Sans" panose="020B0502040504020204" pitchFamily="34" charset="0"/>
                          <a:ea typeface="Noto Sans" panose="020B0502040504020204" pitchFamily="34" charset="0"/>
                          <a:cs typeface="Noto Sans" panose="020B0502040504020204" pitchFamily="34" charset="0"/>
                        </a:rPr>
                        <a:t>Indoor workplace temperatures should not exceed 34°C, 32°C and 30°C for light, medium and heavy work, respectively.</a:t>
                      </a:r>
                    </a:p>
                  </a:txBody>
                  <a:tcPr marL="28575" marR="28575" marT="9525" marB="9525"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90364754"/>
                  </a:ext>
                </a:extLst>
              </a:tr>
            </a:tbl>
          </a:graphicData>
        </a:graphic>
      </p:graphicFrame>
    </p:spTree>
    <p:extLst>
      <p:ext uri="{BB962C8B-B14F-4D97-AF65-F5344CB8AC3E}">
        <p14:creationId xmlns:p14="http://schemas.microsoft.com/office/powerpoint/2010/main" val="4227331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33DD-0129-F161-7EED-BA2B76BB891B}"/>
              </a:ext>
            </a:extLst>
          </p:cNvPr>
          <p:cNvSpPr>
            <a:spLocks noGrp="1"/>
          </p:cNvSpPr>
          <p:nvPr>
            <p:ph type="title"/>
          </p:nvPr>
        </p:nvSpPr>
        <p:spPr/>
        <p:txBody>
          <a:bodyPr/>
          <a:lstStyle/>
          <a:p>
            <a:r>
              <a:rPr lang="en-GB"/>
              <a:t>Examples of provisions addressing excessive heat</a:t>
            </a:r>
          </a:p>
        </p:txBody>
      </p:sp>
      <p:sp>
        <p:nvSpPr>
          <p:cNvPr id="3" name="Content Placeholder 2">
            <a:extLst>
              <a:ext uri="{FF2B5EF4-FFF2-40B4-BE49-F238E27FC236}">
                <a16:creationId xmlns:a16="http://schemas.microsoft.com/office/drawing/2014/main" id="{7FCC75D5-5E4F-EFB8-822C-583A4F0AB100}"/>
              </a:ext>
            </a:extLst>
          </p:cNvPr>
          <p:cNvSpPr>
            <a:spLocks noGrp="1"/>
          </p:cNvSpPr>
          <p:nvPr>
            <p:ph idx="1"/>
          </p:nvPr>
        </p:nvSpPr>
        <p:spPr/>
        <p:txBody>
          <a:bodyPr/>
          <a:lstStyle/>
          <a:p>
            <a:r>
              <a:rPr lang="en-GB"/>
              <a:t>Qatar</a:t>
            </a:r>
            <a:r>
              <a:rPr lang="en-GB" b="0"/>
              <a:t>: </a:t>
            </a:r>
            <a:r>
              <a:rPr lang="en-GB" sz="1600" b="0"/>
              <a:t>Ministerial Decision No. 17 </a:t>
            </a:r>
          </a:p>
          <a:p>
            <a:pPr lvl="2"/>
            <a:endParaRPr lang="en-GB"/>
          </a:p>
          <a:p>
            <a:pPr lvl="2"/>
            <a:r>
              <a:rPr lang="en-GB"/>
              <a:t>Workers cannot work outside between 10:00 to 15:00 from 1 June to 15 September. Regardless of the time, all work must stop if the WBGT rises beyond 32.1°C in a particular workplace. </a:t>
            </a:r>
          </a:p>
          <a:p>
            <a:pPr lvl="2"/>
            <a:endParaRPr lang="en-GB"/>
          </a:p>
          <a:p>
            <a:pPr lvl="2"/>
            <a:r>
              <a:rPr lang="en-GB"/>
              <a:t>Yearly health checks for workers, as well as obligatory risk assessments for enterprises to mitigate heat stress, to be carried out in collaboration with workers. </a:t>
            </a:r>
          </a:p>
          <a:p>
            <a:pPr lvl="2"/>
            <a:endParaRPr lang="en-GB"/>
          </a:p>
          <a:p>
            <a:pPr lvl="2"/>
            <a:r>
              <a:rPr lang="en-GB"/>
              <a:t>Employers must provide training on heat stress before the hot season starts, and workers should be given free and cool drinking water and access to shaded rest areas.</a:t>
            </a:r>
          </a:p>
          <a:p>
            <a:endParaRPr lang="en-GB"/>
          </a:p>
        </p:txBody>
      </p:sp>
      <p:sp>
        <p:nvSpPr>
          <p:cNvPr id="4" name="Content Placeholder 3">
            <a:extLst>
              <a:ext uri="{FF2B5EF4-FFF2-40B4-BE49-F238E27FC236}">
                <a16:creationId xmlns:a16="http://schemas.microsoft.com/office/drawing/2014/main" id="{525CC7A1-FC32-0F9A-D075-6B7074BBE3FE}"/>
              </a:ext>
            </a:extLst>
          </p:cNvPr>
          <p:cNvSpPr>
            <a:spLocks noGrp="1"/>
          </p:cNvSpPr>
          <p:nvPr>
            <p:ph idx="11"/>
          </p:nvPr>
        </p:nvSpPr>
        <p:spPr/>
        <p:txBody>
          <a:bodyPr/>
          <a:lstStyle/>
          <a:p>
            <a:r>
              <a:rPr lang="en-GB"/>
              <a:t>Spain</a:t>
            </a:r>
            <a:r>
              <a:rPr lang="en-GB" b="0"/>
              <a:t>: </a:t>
            </a:r>
            <a:r>
              <a:rPr lang="en-GB" sz="1600" b="0"/>
              <a:t>Royal Decree-Law 4/202358</a:t>
            </a:r>
          </a:p>
          <a:p>
            <a:pPr lvl="2"/>
            <a:endParaRPr lang="en-GB"/>
          </a:p>
          <a:p>
            <a:pPr lvl="2"/>
            <a:r>
              <a:rPr lang="en-GB"/>
              <a:t>Enacted in May 2023 to introduce urgent measures to address issues caused by weather conditions and to prevent labour risks during high temperatures. </a:t>
            </a:r>
          </a:p>
          <a:p>
            <a:pPr lvl="2"/>
            <a:endParaRPr lang="en-GB"/>
          </a:p>
          <a:p>
            <a:pPr lvl="2"/>
            <a:r>
              <a:rPr lang="en-GB"/>
              <a:t>Includes protective measures for outdoor workers, based on occupational risk assessments, task characteristics, and workers' personal or health conditions. </a:t>
            </a:r>
          </a:p>
          <a:p>
            <a:pPr lvl="2"/>
            <a:endParaRPr lang="en-GB"/>
          </a:p>
          <a:p>
            <a:pPr lvl="2"/>
            <a:r>
              <a:rPr lang="en-GB"/>
              <a:t>Measures include restricting certain tasks during extreme weather, ensuring that salaries are not reduced if work is interrupted.</a:t>
            </a:r>
          </a:p>
          <a:p>
            <a:endParaRPr lang="en-GB"/>
          </a:p>
        </p:txBody>
      </p:sp>
      <p:sp>
        <p:nvSpPr>
          <p:cNvPr id="5" name="Content Placeholder 4">
            <a:extLst>
              <a:ext uri="{FF2B5EF4-FFF2-40B4-BE49-F238E27FC236}">
                <a16:creationId xmlns:a16="http://schemas.microsoft.com/office/drawing/2014/main" id="{3AA66C2B-3D30-6F4A-97DD-37FC1071738B}"/>
              </a:ext>
            </a:extLst>
          </p:cNvPr>
          <p:cNvSpPr>
            <a:spLocks noGrp="1"/>
          </p:cNvSpPr>
          <p:nvPr>
            <p:ph idx="12"/>
          </p:nvPr>
        </p:nvSpPr>
        <p:spPr/>
        <p:txBody>
          <a:bodyPr/>
          <a:lstStyle/>
          <a:p>
            <a:r>
              <a:rPr lang="en-GB"/>
              <a:t>Belgium</a:t>
            </a:r>
            <a:r>
              <a:rPr lang="en-GB" b="0"/>
              <a:t>: </a:t>
            </a:r>
            <a:r>
              <a:rPr lang="en-GB" sz="1500" b="0"/>
              <a:t>Code du bien-</a:t>
            </a:r>
            <a:r>
              <a:rPr lang="en-GB" sz="1500" b="0" err="1"/>
              <a:t>être</a:t>
            </a:r>
            <a:r>
              <a:rPr lang="en-GB" sz="1500" b="0"/>
              <a:t> au travail</a:t>
            </a:r>
          </a:p>
          <a:p>
            <a:pPr lvl="2"/>
            <a:endParaRPr lang="en-GB"/>
          </a:p>
          <a:p>
            <a:pPr lvl="2"/>
            <a:r>
              <a:rPr lang="en-GB"/>
              <a:t>Employers must carry out a risk analysis of the climatic thermal environments present in the workplace. </a:t>
            </a:r>
          </a:p>
          <a:p>
            <a:pPr lvl="2"/>
            <a:endParaRPr lang="en-GB"/>
          </a:p>
          <a:p>
            <a:pPr lvl="2"/>
            <a:r>
              <a:rPr lang="en-GB"/>
              <a:t>When temperatures exceed certain values a programme of technical and organization measures should be drawn up to prevent or minimize exposure. Measures include technical adaptations, such as ventilation, reducing the physical workload by adapting work equipment or work methods and limiting the duration and intensity of exposure.</a:t>
            </a:r>
          </a:p>
          <a:p>
            <a:endParaRPr lang="en-GB"/>
          </a:p>
        </p:txBody>
      </p:sp>
    </p:spTree>
    <p:extLst>
      <p:ext uri="{BB962C8B-B14F-4D97-AF65-F5344CB8AC3E}">
        <p14:creationId xmlns:p14="http://schemas.microsoft.com/office/powerpoint/2010/main" val="282705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75F6-076C-F41F-626F-005FA981C1C0}"/>
              </a:ext>
            </a:extLst>
          </p:cNvPr>
          <p:cNvSpPr>
            <a:spLocks noGrp="1"/>
          </p:cNvSpPr>
          <p:nvPr>
            <p:ph type="title"/>
          </p:nvPr>
        </p:nvSpPr>
        <p:spPr/>
        <p:txBody>
          <a:bodyPr/>
          <a:lstStyle/>
          <a:p>
            <a:r>
              <a:rPr lang="en-GB">
                <a:latin typeface="Overpass"/>
              </a:rPr>
              <a:t>Examples of provisions addressing extreme weather events</a:t>
            </a:r>
            <a:endParaRPr lang="en-GB"/>
          </a:p>
        </p:txBody>
      </p:sp>
      <p:sp>
        <p:nvSpPr>
          <p:cNvPr id="3" name="Content Placeholder 2">
            <a:extLst>
              <a:ext uri="{FF2B5EF4-FFF2-40B4-BE49-F238E27FC236}">
                <a16:creationId xmlns:a16="http://schemas.microsoft.com/office/drawing/2014/main" id="{E4A973B7-C433-7E3C-211C-01D0C70348C5}"/>
              </a:ext>
            </a:extLst>
          </p:cNvPr>
          <p:cNvSpPr>
            <a:spLocks noGrp="1"/>
          </p:cNvSpPr>
          <p:nvPr>
            <p:ph idx="1"/>
          </p:nvPr>
        </p:nvSpPr>
        <p:spPr>
          <a:xfrm>
            <a:off x="334683" y="1779737"/>
            <a:ext cx="4297475" cy="4608363"/>
          </a:xfrm>
        </p:spPr>
        <p:txBody>
          <a:bodyPr/>
          <a:lstStyle/>
          <a:p>
            <a:pPr>
              <a:spcBef>
                <a:spcPts val="0"/>
              </a:spcBef>
              <a:spcAft>
                <a:spcPts val="0"/>
              </a:spcAft>
            </a:pPr>
            <a:r>
              <a:rPr lang="en-GB"/>
              <a:t>Egypt: </a:t>
            </a:r>
            <a:r>
              <a:rPr lang="en-GB" sz="1600" b="0"/>
              <a:t>Labour Code (No.12 of 2003)</a:t>
            </a:r>
          </a:p>
          <a:p>
            <a:pPr>
              <a:spcBef>
                <a:spcPts val="0"/>
              </a:spcBef>
              <a:spcAft>
                <a:spcPts val="0"/>
              </a:spcAft>
            </a:pPr>
            <a:endParaRPr lang="en-GB" sz="1600" b="0"/>
          </a:p>
          <a:p>
            <a:pPr>
              <a:spcBef>
                <a:spcPts val="0"/>
              </a:spcBef>
              <a:spcAft>
                <a:spcPts val="0"/>
              </a:spcAft>
            </a:pPr>
            <a:endParaRPr lang="en-GB" sz="1600" b="0"/>
          </a:p>
          <a:p>
            <a:pPr lvl="2">
              <a:spcBef>
                <a:spcPts val="0"/>
              </a:spcBef>
              <a:spcAft>
                <a:spcPts val="0"/>
              </a:spcAft>
            </a:pPr>
            <a:r>
              <a:rPr lang="en-GB"/>
              <a:t>Employers should carry out an analysis of the risk of natural disasters and prepare an emergency plan for the protection of workplaces and workers in the event of such a disaster. </a:t>
            </a:r>
          </a:p>
          <a:p>
            <a:pPr lvl="2">
              <a:spcBef>
                <a:spcPts val="0"/>
              </a:spcBef>
              <a:spcAft>
                <a:spcPts val="0"/>
              </a:spcAft>
            </a:pPr>
            <a:endParaRPr lang="en-GB"/>
          </a:p>
          <a:p>
            <a:pPr lvl="2">
              <a:spcBef>
                <a:spcPts val="0"/>
              </a:spcBef>
              <a:spcAft>
                <a:spcPts val="0"/>
              </a:spcAft>
            </a:pPr>
            <a:r>
              <a:rPr lang="en-GB"/>
              <a:t>Workers should receive training on the plan and practical drills should be conducted to ascertain its efficacy. </a:t>
            </a:r>
          </a:p>
          <a:p>
            <a:pPr>
              <a:spcBef>
                <a:spcPts val="0"/>
              </a:spcBef>
              <a:spcAft>
                <a:spcPts val="0"/>
              </a:spcAft>
            </a:pPr>
            <a:endParaRPr lang="en-GB"/>
          </a:p>
        </p:txBody>
      </p:sp>
      <p:sp>
        <p:nvSpPr>
          <p:cNvPr id="4" name="Content Placeholder 3">
            <a:extLst>
              <a:ext uri="{FF2B5EF4-FFF2-40B4-BE49-F238E27FC236}">
                <a16:creationId xmlns:a16="http://schemas.microsoft.com/office/drawing/2014/main" id="{910AD852-6C3D-7868-F912-72B004ED0BDF}"/>
              </a:ext>
            </a:extLst>
          </p:cNvPr>
          <p:cNvSpPr>
            <a:spLocks noGrp="1"/>
          </p:cNvSpPr>
          <p:nvPr>
            <p:ph idx="10"/>
          </p:nvPr>
        </p:nvSpPr>
        <p:spPr>
          <a:xfrm>
            <a:off x="5113421" y="1779737"/>
            <a:ext cx="6743896" cy="4608363"/>
          </a:xfrm>
        </p:spPr>
        <p:txBody>
          <a:bodyPr/>
          <a:lstStyle/>
          <a:p>
            <a:pPr>
              <a:spcBef>
                <a:spcPts val="0"/>
              </a:spcBef>
              <a:spcAft>
                <a:spcPts val="0"/>
              </a:spcAft>
            </a:pPr>
            <a:r>
              <a:rPr lang="en-GB"/>
              <a:t>Uruguay: </a:t>
            </a:r>
            <a:r>
              <a:rPr lang="en-GB" sz="1600" b="0"/>
              <a:t>Decree 38/022 on work in adverse weather conditions in rural areas </a:t>
            </a:r>
          </a:p>
          <a:p>
            <a:pPr>
              <a:spcBef>
                <a:spcPts val="0"/>
              </a:spcBef>
              <a:spcAft>
                <a:spcPts val="0"/>
              </a:spcAft>
            </a:pPr>
            <a:endParaRPr lang="en-GB" sz="1600" b="0"/>
          </a:p>
          <a:p>
            <a:pPr lvl="2">
              <a:spcBef>
                <a:spcPts val="0"/>
              </a:spcBef>
              <a:spcAft>
                <a:spcPts val="0"/>
              </a:spcAft>
            </a:pPr>
            <a:r>
              <a:rPr lang="en-GB"/>
              <a:t>Developed in 2022 as a specific response to climate change. </a:t>
            </a:r>
          </a:p>
          <a:p>
            <a:pPr lvl="2">
              <a:spcBef>
                <a:spcPts val="0"/>
              </a:spcBef>
              <a:spcAft>
                <a:spcPts val="0"/>
              </a:spcAft>
            </a:pPr>
            <a:endParaRPr lang="en-GB"/>
          </a:p>
          <a:p>
            <a:pPr lvl="2">
              <a:spcBef>
                <a:spcPts val="0"/>
              </a:spcBef>
              <a:spcAft>
                <a:spcPts val="0"/>
              </a:spcAft>
            </a:pPr>
            <a:r>
              <a:rPr lang="en-GB"/>
              <a:t>Acknowledges the need for greater protection of workers’ health due to diverse natural events, such as winds, thunderstorms or heat waves. </a:t>
            </a:r>
          </a:p>
          <a:p>
            <a:pPr lvl="2">
              <a:spcBef>
                <a:spcPts val="0"/>
              </a:spcBef>
              <a:spcAft>
                <a:spcPts val="0"/>
              </a:spcAft>
            </a:pPr>
            <a:endParaRPr lang="en-GB"/>
          </a:p>
          <a:p>
            <a:pPr lvl="2">
              <a:spcBef>
                <a:spcPts val="0"/>
              </a:spcBef>
              <a:spcAft>
                <a:spcPts val="0"/>
              </a:spcAft>
            </a:pPr>
            <a:r>
              <a:rPr lang="en-GB"/>
              <a:t>Employers in rural sectors must suspend work when there are risks to safety and health derived from rain, wind, electrical storms and other extreme weather events. Workers also have the right to remove themselves from dangerous situations.</a:t>
            </a:r>
          </a:p>
          <a:p>
            <a:pPr lvl="2">
              <a:spcBef>
                <a:spcPts val="0"/>
              </a:spcBef>
              <a:spcAft>
                <a:spcPts val="0"/>
              </a:spcAft>
            </a:pPr>
            <a:endParaRPr lang="en-GB"/>
          </a:p>
          <a:p>
            <a:pPr lvl="2">
              <a:spcBef>
                <a:spcPts val="0"/>
              </a:spcBef>
              <a:spcAft>
                <a:spcPts val="0"/>
              </a:spcAft>
            </a:pPr>
            <a:r>
              <a:rPr lang="en-GB"/>
              <a:t>General protocol with minimum workplace measures, based on the type of extreme weather event and the characteristics and location of the workplace.</a:t>
            </a:r>
          </a:p>
          <a:p>
            <a:pPr>
              <a:spcBef>
                <a:spcPts val="0"/>
              </a:spcBef>
              <a:spcAft>
                <a:spcPts val="0"/>
              </a:spcAft>
            </a:pPr>
            <a:endParaRPr lang="en-GB"/>
          </a:p>
        </p:txBody>
      </p:sp>
    </p:spTree>
    <p:extLst>
      <p:ext uri="{BB962C8B-B14F-4D97-AF65-F5344CB8AC3E}">
        <p14:creationId xmlns:p14="http://schemas.microsoft.com/office/powerpoint/2010/main" val="2668617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EBAC-1B4F-2C76-918B-D72477480B38}"/>
              </a:ext>
            </a:extLst>
          </p:cNvPr>
          <p:cNvSpPr>
            <a:spLocks noGrp="1"/>
          </p:cNvSpPr>
          <p:nvPr>
            <p:ph type="title"/>
          </p:nvPr>
        </p:nvSpPr>
        <p:spPr/>
        <p:txBody>
          <a:bodyPr/>
          <a:lstStyle/>
          <a:p>
            <a:r>
              <a:rPr lang="en-GB">
                <a:latin typeface="Overpass"/>
              </a:rPr>
              <a:t>Examples of provisions addressing solar UV radiation, air pollution and vector-borne diseases</a:t>
            </a:r>
            <a:endParaRPr lang="en-GB"/>
          </a:p>
        </p:txBody>
      </p:sp>
      <p:sp>
        <p:nvSpPr>
          <p:cNvPr id="3" name="Content Placeholder 2">
            <a:extLst>
              <a:ext uri="{FF2B5EF4-FFF2-40B4-BE49-F238E27FC236}">
                <a16:creationId xmlns:a16="http://schemas.microsoft.com/office/drawing/2014/main" id="{ECC19C70-D27D-CDEB-963D-1E9917D1A2F1}"/>
              </a:ext>
            </a:extLst>
          </p:cNvPr>
          <p:cNvSpPr>
            <a:spLocks noGrp="1"/>
          </p:cNvSpPr>
          <p:nvPr>
            <p:ph idx="1"/>
          </p:nvPr>
        </p:nvSpPr>
        <p:spPr>
          <a:xfrm>
            <a:off x="334683" y="1852863"/>
            <a:ext cx="4829886" cy="4535237"/>
          </a:xfrm>
        </p:spPr>
        <p:txBody>
          <a:bodyPr/>
          <a:lstStyle/>
          <a:p>
            <a:r>
              <a:rPr lang="en-GB"/>
              <a:t>Chile:</a:t>
            </a:r>
            <a:r>
              <a:rPr lang="en-GB" sz="1600" b="0"/>
              <a:t> Ministry of Health Decree No. 594 of 2000.</a:t>
            </a:r>
          </a:p>
          <a:p>
            <a:pPr lvl="2"/>
            <a:endParaRPr lang="en-GB"/>
          </a:p>
          <a:p>
            <a:pPr lvl="2"/>
            <a:endParaRPr lang="en-GB"/>
          </a:p>
          <a:p>
            <a:pPr lvl="2"/>
            <a:r>
              <a:rPr lang="en-GB"/>
              <a:t>Workers performing work in direct solar radiation from 1 September to 31 March, between 10 a.m. and 5 p.m., and those who perform regular functions under direct solar UV radiation with an UV index equal to or greater than 6, at any time of the year, are considered exposed to UV radiation.</a:t>
            </a:r>
          </a:p>
          <a:p>
            <a:pPr lvl="2"/>
            <a:endParaRPr lang="en-GB"/>
          </a:p>
          <a:p>
            <a:pPr lvl="2"/>
            <a:r>
              <a:rPr lang="en-GB"/>
              <a:t>Public and private care establishments shall notify the Regional Health Authority of data on cases of erythema and sunburn obtained on occasion of work.</a:t>
            </a:r>
          </a:p>
          <a:p>
            <a:pPr lvl="2"/>
            <a:endParaRPr lang="en-GB"/>
          </a:p>
          <a:p>
            <a:pPr lvl="2"/>
            <a:r>
              <a:rPr lang="en-GB"/>
              <a:t>Employers of exposed workers must carry out management of the UV radiation risk by taking appropriate control measures.</a:t>
            </a:r>
          </a:p>
          <a:p>
            <a:endParaRPr lang="en-GB"/>
          </a:p>
        </p:txBody>
      </p:sp>
      <p:sp>
        <p:nvSpPr>
          <p:cNvPr id="4" name="Content Placeholder 3">
            <a:extLst>
              <a:ext uri="{FF2B5EF4-FFF2-40B4-BE49-F238E27FC236}">
                <a16:creationId xmlns:a16="http://schemas.microsoft.com/office/drawing/2014/main" id="{E6809062-C2E4-01EF-4D35-357152BCD5E9}"/>
              </a:ext>
            </a:extLst>
          </p:cNvPr>
          <p:cNvSpPr>
            <a:spLocks noGrp="1"/>
          </p:cNvSpPr>
          <p:nvPr>
            <p:ph idx="11"/>
          </p:nvPr>
        </p:nvSpPr>
        <p:spPr>
          <a:xfrm>
            <a:off x="8790624" y="1852863"/>
            <a:ext cx="3078647" cy="4535237"/>
          </a:xfrm>
        </p:spPr>
        <p:txBody>
          <a:bodyPr/>
          <a:lstStyle/>
          <a:p>
            <a:r>
              <a:rPr lang="en-GB"/>
              <a:t>Mexico: </a:t>
            </a:r>
            <a:r>
              <a:rPr lang="en-GB" sz="1600" b="0"/>
              <a:t>Official Standard NOM- 032-SSA2-2010</a:t>
            </a:r>
          </a:p>
          <a:p>
            <a:pPr lvl="2"/>
            <a:endParaRPr lang="en-GB"/>
          </a:p>
          <a:p>
            <a:pPr lvl="2"/>
            <a:r>
              <a:rPr lang="en-GB"/>
              <a:t>Includes establishment of epidemiological surveillance, prevention and control of vector-borne diseases. </a:t>
            </a:r>
          </a:p>
          <a:p>
            <a:pPr lvl="2"/>
            <a:endParaRPr lang="en-GB"/>
          </a:p>
          <a:p>
            <a:pPr lvl="2"/>
            <a:r>
              <a:rPr lang="en-GB"/>
              <a:t>The diseases include dengue fever, malaria, Chagas disease, onchocerciasis, leishmaniasis, West Nile fever, Rickettsiosis and Chikungunya fever. </a:t>
            </a:r>
          </a:p>
          <a:p>
            <a:endParaRPr lang="en-GB"/>
          </a:p>
        </p:txBody>
      </p:sp>
      <p:sp>
        <p:nvSpPr>
          <p:cNvPr id="5" name="Content Placeholder 4">
            <a:extLst>
              <a:ext uri="{FF2B5EF4-FFF2-40B4-BE49-F238E27FC236}">
                <a16:creationId xmlns:a16="http://schemas.microsoft.com/office/drawing/2014/main" id="{7B6B0CE7-00A9-2E36-CBBB-77ED3537BB0A}"/>
              </a:ext>
            </a:extLst>
          </p:cNvPr>
          <p:cNvSpPr>
            <a:spLocks noGrp="1"/>
          </p:cNvSpPr>
          <p:nvPr>
            <p:ph idx="12"/>
          </p:nvPr>
        </p:nvSpPr>
        <p:spPr>
          <a:xfrm>
            <a:off x="5438273" y="1852863"/>
            <a:ext cx="3078647" cy="4535237"/>
          </a:xfrm>
        </p:spPr>
        <p:txBody>
          <a:bodyPr/>
          <a:lstStyle/>
          <a:p>
            <a:r>
              <a:rPr lang="en-GB"/>
              <a:t>Samoa: </a:t>
            </a:r>
            <a:r>
              <a:rPr lang="en-GB" sz="1600" b="0"/>
              <a:t>Occupational Safety and Health Act</a:t>
            </a:r>
          </a:p>
          <a:p>
            <a:pPr lvl="2"/>
            <a:endParaRPr lang="en-GB"/>
          </a:p>
          <a:p>
            <a:pPr lvl="2"/>
            <a:r>
              <a:rPr lang="en-GB"/>
              <a:t>Effective arrangements shall be “taken to eliminate, isolate or minimize the harmful and potentially harmful effects to employees of any (…) atmospheric pollutants”. </a:t>
            </a:r>
          </a:p>
          <a:p>
            <a:endParaRPr lang="en-GB"/>
          </a:p>
        </p:txBody>
      </p:sp>
    </p:spTree>
    <p:extLst>
      <p:ext uri="{BB962C8B-B14F-4D97-AF65-F5344CB8AC3E}">
        <p14:creationId xmlns:p14="http://schemas.microsoft.com/office/powerpoint/2010/main" val="253648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FED5-2E74-888D-328F-A4CCCD273224}"/>
              </a:ext>
            </a:extLst>
          </p:cNvPr>
          <p:cNvSpPr>
            <a:spLocks noGrp="1"/>
          </p:cNvSpPr>
          <p:nvPr>
            <p:ph type="title"/>
          </p:nvPr>
        </p:nvSpPr>
        <p:spPr/>
        <p:txBody>
          <a:bodyPr/>
          <a:lstStyle/>
          <a:p>
            <a:r>
              <a:rPr lang="en-GB"/>
              <a:t>Example of legislation addressing the combined risks of agrochemical exposure with excessive heat</a:t>
            </a:r>
          </a:p>
        </p:txBody>
      </p:sp>
      <p:sp>
        <p:nvSpPr>
          <p:cNvPr id="3" name="Content Placeholder 2">
            <a:extLst>
              <a:ext uri="{FF2B5EF4-FFF2-40B4-BE49-F238E27FC236}">
                <a16:creationId xmlns:a16="http://schemas.microsoft.com/office/drawing/2014/main" id="{D641CB69-6878-CC86-3833-A76B2F04CF66}"/>
              </a:ext>
            </a:extLst>
          </p:cNvPr>
          <p:cNvSpPr>
            <a:spLocks noGrp="1"/>
          </p:cNvSpPr>
          <p:nvPr>
            <p:ph idx="1"/>
          </p:nvPr>
        </p:nvSpPr>
        <p:spPr/>
        <p:txBody>
          <a:bodyPr/>
          <a:lstStyle/>
          <a:p>
            <a:r>
              <a:rPr lang="en-GB"/>
              <a:t>Costa Rica: </a:t>
            </a:r>
            <a:r>
              <a:rPr lang="en-GB" sz="1600" b="0"/>
              <a:t>Decree no. 33507-MTSS Occupational Health Regulations in the Management and Use of Agrochemicals</a:t>
            </a:r>
          </a:p>
          <a:p>
            <a:pPr lvl="2"/>
            <a:endParaRPr lang="en-GB"/>
          </a:p>
          <a:p>
            <a:pPr lvl="2"/>
            <a:r>
              <a:rPr lang="en-GB"/>
              <a:t>The application of pesticides must be done in the cool hours of the day, in the early hours of the morning or in the late hours of the afternoon. </a:t>
            </a:r>
          </a:p>
          <a:p>
            <a:pPr lvl="2"/>
            <a:endParaRPr lang="en-GB"/>
          </a:p>
          <a:p>
            <a:pPr lvl="2"/>
            <a:r>
              <a:rPr lang="en-GB"/>
              <a:t>Pesticide applications should be avoided during times when the highest temperatures prevail.</a:t>
            </a:r>
          </a:p>
          <a:p>
            <a:pPr lvl="2"/>
            <a:endParaRPr lang="en-GB"/>
          </a:p>
          <a:p>
            <a:pPr lvl="2"/>
            <a:r>
              <a:rPr lang="en-GB"/>
              <a:t>The application of pesticides is prohibited from 10.00 to 14.00, using a back pump, spray boom or manual sprinklers and those mechanical equipment whose cabins are not hermetically sealed, you should not work continuously for more than four hours in the application of pesticides. </a:t>
            </a:r>
          </a:p>
          <a:p>
            <a:endParaRPr lang="en-GB"/>
          </a:p>
        </p:txBody>
      </p:sp>
    </p:spTree>
    <p:extLst>
      <p:ext uri="{BB962C8B-B14F-4D97-AF65-F5344CB8AC3E}">
        <p14:creationId xmlns:p14="http://schemas.microsoft.com/office/powerpoint/2010/main" val="2347558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3C0B-F240-3DCC-2C27-6F7E1C804985}"/>
              </a:ext>
            </a:extLst>
          </p:cNvPr>
          <p:cNvSpPr>
            <a:spLocks noGrp="1"/>
          </p:cNvSpPr>
          <p:nvPr>
            <p:ph type="title"/>
          </p:nvPr>
        </p:nvSpPr>
        <p:spPr/>
        <p:txBody>
          <a:bodyPr/>
          <a:lstStyle/>
          <a:p>
            <a:r>
              <a:rPr lang="en-GB"/>
              <a:t>Examples of diseases included in national occupational disease lists</a:t>
            </a:r>
          </a:p>
        </p:txBody>
      </p:sp>
      <p:sp>
        <p:nvSpPr>
          <p:cNvPr id="3" name="Content Placeholder 2">
            <a:extLst>
              <a:ext uri="{FF2B5EF4-FFF2-40B4-BE49-F238E27FC236}">
                <a16:creationId xmlns:a16="http://schemas.microsoft.com/office/drawing/2014/main" id="{B6CCC165-5068-1DFA-599B-33B0DB0A214D}"/>
              </a:ext>
            </a:extLst>
          </p:cNvPr>
          <p:cNvSpPr>
            <a:spLocks noGrp="1"/>
          </p:cNvSpPr>
          <p:nvPr>
            <p:ph idx="1"/>
          </p:nvPr>
        </p:nvSpPr>
        <p:spPr/>
        <p:txBody>
          <a:bodyPr/>
          <a:lstStyle/>
          <a:p>
            <a:pPr lvl="1"/>
            <a:r>
              <a:rPr lang="en-GB" b="1">
                <a:solidFill>
                  <a:schemeClr val="accent1"/>
                </a:solidFill>
              </a:rPr>
              <a:t>Malaysia</a:t>
            </a:r>
            <a:r>
              <a:rPr lang="en-GB"/>
              <a:t>: Conditions resulting from severe heat exposure, such as heat cramps or heat stroke</a:t>
            </a:r>
          </a:p>
          <a:p>
            <a:pPr lvl="1"/>
            <a:r>
              <a:rPr lang="en-GB" b="1">
                <a:solidFill>
                  <a:schemeClr val="accent1"/>
                </a:solidFill>
              </a:rPr>
              <a:t>Namibia</a:t>
            </a:r>
            <a:r>
              <a:rPr lang="en-GB"/>
              <a:t>: Diseases caused by hot or cold work environments, and all work involving exposure to the risk concerned</a:t>
            </a:r>
          </a:p>
          <a:p>
            <a:pPr lvl="1"/>
            <a:endParaRPr lang="en-GB"/>
          </a:p>
          <a:p>
            <a:pPr lvl="1"/>
            <a:r>
              <a:rPr lang="en-GB" b="1">
                <a:solidFill>
                  <a:schemeClr val="accent1"/>
                </a:solidFill>
              </a:rPr>
              <a:t>Lebanon</a:t>
            </a:r>
            <a:r>
              <a:rPr lang="en-GB"/>
              <a:t>: Diseases which result from exposure to UV radiation or any work that exposes workers to UV radiation exceeding national averages</a:t>
            </a:r>
          </a:p>
          <a:p>
            <a:pPr lvl="1"/>
            <a:r>
              <a:rPr lang="en-GB" b="1">
                <a:solidFill>
                  <a:schemeClr val="accent1"/>
                </a:solidFill>
              </a:rPr>
              <a:t>Switzerland</a:t>
            </a:r>
            <a:r>
              <a:rPr lang="en-GB"/>
              <a:t>: Skin modifications resulting from </a:t>
            </a:r>
            <a:r>
              <a:rPr lang="en-GB" err="1"/>
              <a:t>photoexposure</a:t>
            </a:r>
            <a:endParaRPr lang="en-GB"/>
          </a:p>
          <a:p>
            <a:pPr lvl="1"/>
            <a:endParaRPr lang="en-GB"/>
          </a:p>
          <a:p>
            <a:pPr lvl="1"/>
            <a:r>
              <a:rPr lang="en-GB" b="1">
                <a:solidFill>
                  <a:schemeClr val="accent1"/>
                </a:solidFill>
              </a:rPr>
              <a:t>Latvia</a:t>
            </a:r>
            <a:r>
              <a:rPr lang="en-GB"/>
              <a:t>: Certain vector-borne diseases, for example tick-borne encephalitis, Lyme disease and tularaemia</a:t>
            </a:r>
          </a:p>
          <a:p>
            <a:pPr lvl="1"/>
            <a:r>
              <a:rPr lang="en-GB" b="1">
                <a:solidFill>
                  <a:schemeClr val="accent1"/>
                </a:solidFill>
              </a:rPr>
              <a:t>Barbados</a:t>
            </a:r>
            <a:r>
              <a:rPr lang="en-GB"/>
              <a:t>: Infectious or parasitic diseases contracted in an occupation where there is a particular risk of contamination </a:t>
            </a:r>
          </a:p>
          <a:p>
            <a:pPr lvl="1"/>
            <a:endParaRPr lang="en-GB"/>
          </a:p>
          <a:p>
            <a:pPr lvl="1"/>
            <a:r>
              <a:rPr lang="en-GB" b="1">
                <a:solidFill>
                  <a:schemeClr val="accent1"/>
                </a:solidFill>
              </a:rPr>
              <a:t>Thailand</a:t>
            </a:r>
            <a:r>
              <a:rPr lang="en-GB"/>
              <a:t>: Diseases caused by chemical agents and particularly by pesticides </a:t>
            </a:r>
          </a:p>
          <a:p>
            <a:pPr lvl="1"/>
            <a:r>
              <a:rPr lang="en-GB" b="1">
                <a:solidFill>
                  <a:schemeClr val="accent1"/>
                </a:solidFill>
              </a:rPr>
              <a:t>Mozambique</a:t>
            </a:r>
            <a:r>
              <a:rPr lang="en-GB"/>
              <a:t>: Poisoning due to pesticides </a:t>
            </a:r>
          </a:p>
          <a:p>
            <a:pPr lvl="1"/>
            <a:r>
              <a:rPr lang="en-GB" b="1">
                <a:solidFill>
                  <a:schemeClr val="accent1"/>
                </a:solidFill>
              </a:rPr>
              <a:t>Singapore</a:t>
            </a:r>
            <a:r>
              <a:rPr lang="en-GB"/>
              <a:t>: Organophosphate poisoning </a:t>
            </a:r>
          </a:p>
          <a:p>
            <a:endParaRPr lang="en-GB"/>
          </a:p>
        </p:txBody>
      </p:sp>
    </p:spTree>
    <p:extLst>
      <p:ext uri="{BB962C8B-B14F-4D97-AF65-F5344CB8AC3E}">
        <p14:creationId xmlns:p14="http://schemas.microsoft.com/office/powerpoint/2010/main" val="730319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E8F4-34DE-FC6C-F3C1-9FDBF221B5BA}"/>
              </a:ext>
            </a:extLst>
          </p:cNvPr>
          <p:cNvSpPr>
            <a:spLocks noGrp="1"/>
          </p:cNvSpPr>
          <p:nvPr>
            <p:ph type="title"/>
          </p:nvPr>
        </p:nvSpPr>
        <p:spPr/>
        <p:txBody>
          <a:bodyPr/>
          <a:lstStyle/>
          <a:p>
            <a:r>
              <a:rPr lang="en-GB"/>
              <a:t>Collective agreements</a:t>
            </a:r>
          </a:p>
        </p:txBody>
      </p:sp>
      <p:sp>
        <p:nvSpPr>
          <p:cNvPr id="3" name="Content Placeholder 2">
            <a:extLst>
              <a:ext uri="{FF2B5EF4-FFF2-40B4-BE49-F238E27FC236}">
                <a16:creationId xmlns:a16="http://schemas.microsoft.com/office/drawing/2014/main" id="{6F62EBE1-2979-0B76-584A-0CEFC7596268}"/>
              </a:ext>
            </a:extLst>
          </p:cNvPr>
          <p:cNvSpPr>
            <a:spLocks noGrp="1"/>
          </p:cNvSpPr>
          <p:nvPr>
            <p:ph idx="1"/>
          </p:nvPr>
        </p:nvSpPr>
        <p:spPr/>
        <p:txBody>
          <a:bodyPr/>
          <a:lstStyle/>
          <a:p>
            <a:pPr lvl="2"/>
            <a:r>
              <a:rPr lang="en-GB"/>
              <a:t>Improved OSH measures for workers across industries, such as construction, food and beverage supply chains, agriculture, and transportation, have been facilitated by collective agreements.</a:t>
            </a:r>
          </a:p>
          <a:p>
            <a:endParaRPr lang="en-GB"/>
          </a:p>
        </p:txBody>
      </p:sp>
      <p:sp>
        <p:nvSpPr>
          <p:cNvPr id="4" name="Title 1">
            <a:extLst>
              <a:ext uri="{FF2B5EF4-FFF2-40B4-BE49-F238E27FC236}">
                <a16:creationId xmlns:a16="http://schemas.microsoft.com/office/drawing/2014/main" id="{990BF0DC-20C4-5BC3-5DFF-8C099E29A93C}"/>
              </a:ext>
            </a:extLst>
          </p:cNvPr>
          <p:cNvSpPr txBox="1">
            <a:spLocks/>
          </p:cNvSpPr>
          <p:nvPr/>
        </p:nvSpPr>
        <p:spPr>
          <a:xfrm>
            <a:off x="0" y="2466475"/>
            <a:ext cx="12192000" cy="3917526"/>
          </a:xfrm>
          <a:prstGeom prst="rect">
            <a:avLst/>
          </a:prstGeom>
          <a:solidFill>
            <a:schemeClr val="bg2"/>
          </a:solidFill>
        </p:spPr>
        <p:txBody>
          <a:bodyPr vert="horz" lIns="0" tIns="0" rIns="0" bIns="0" rtlCol="0" anchor="t" anchorCtr="0">
            <a:noAutofit/>
          </a:bodyPr>
          <a:lstStyle>
            <a:lvl1pPr algn="l" defTabSz="685800" rtl="0" eaLnBrk="1" latinLnBrk="0" hangingPunct="1">
              <a:lnSpc>
                <a:spcPct val="90000"/>
              </a:lnSpc>
              <a:spcBef>
                <a:spcPct val="0"/>
              </a:spcBef>
              <a:buNone/>
              <a:defRPr sz="2200" b="1" kern="1200">
                <a:solidFill>
                  <a:schemeClr val="tx1"/>
                </a:solidFill>
                <a:latin typeface="Overpass" panose="00000500000000000000" pitchFamily="2" charset="0"/>
                <a:ea typeface="+mj-ea"/>
                <a:cs typeface="+mj-cs"/>
              </a:defRPr>
            </a:lvl1pPr>
          </a:lstStyle>
          <a:p>
            <a:r>
              <a:rPr lang="en-GB" b="0">
                <a:solidFill>
                  <a:schemeClr val="accent1"/>
                </a:solidFill>
                <a:latin typeface="Overpass"/>
              </a:rPr>
              <a:t>     Examples</a:t>
            </a:r>
            <a:endParaRPr lang="en-GB" b="0">
              <a:solidFill>
                <a:schemeClr val="accent1"/>
              </a:solidFill>
            </a:endParaRPr>
          </a:p>
        </p:txBody>
      </p:sp>
      <p:sp>
        <p:nvSpPr>
          <p:cNvPr id="5" name="Content Placeholder 2">
            <a:extLst>
              <a:ext uri="{FF2B5EF4-FFF2-40B4-BE49-F238E27FC236}">
                <a16:creationId xmlns:a16="http://schemas.microsoft.com/office/drawing/2014/main" id="{B7AE1C21-E87F-1651-0653-C93693C7A850}"/>
              </a:ext>
            </a:extLst>
          </p:cNvPr>
          <p:cNvSpPr txBox="1">
            <a:spLocks/>
          </p:cNvSpPr>
          <p:nvPr/>
        </p:nvSpPr>
        <p:spPr>
          <a:xfrm>
            <a:off x="341718" y="2863516"/>
            <a:ext cx="5589849" cy="3404937"/>
          </a:xfrm>
          <a:prstGeom prst="rect">
            <a:avLst/>
          </a:prstGeom>
          <a:solidFill>
            <a:schemeClr val="bg1"/>
          </a:solidFill>
        </p:spPr>
        <p:txBody>
          <a:bodyPr vert="horz" lIns="0" tIns="0" rIns="0" bIns="0" rtlCol="0">
            <a:noAutofit/>
          </a:bodyPr>
          <a:lst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52000" indent="-252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n-GB"/>
              <a:t>Brazil</a:t>
            </a:r>
            <a:endParaRPr lang="en-GB" sz="1600"/>
          </a:p>
          <a:p>
            <a:pPr lvl="2">
              <a:spcBef>
                <a:spcPts val="0"/>
              </a:spcBef>
              <a:spcAft>
                <a:spcPts val="600"/>
              </a:spcAft>
            </a:pPr>
            <a:r>
              <a:rPr lang="en-GB" sz="1600"/>
              <a:t>Poor OSH conditions are widespread among seasonal workers in Brazilian farms producing tropical fruit for export. </a:t>
            </a:r>
          </a:p>
          <a:p>
            <a:pPr lvl="2">
              <a:spcBef>
                <a:spcPts val="0"/>
              </a:spcBef>
              <a:spcAft>
                <a:spcPts val="600"/>
              </a:spcAft>
            </a:pPr>
            <a:r>
              <a:rPr lang="en-GB" sz="1600"/>
              <a:t>On fruit farms in the São Francisco valley, unions and employers have agreed a sector-wide collective agreement. </a:t>
            </a:r>
          </a:p>
          <a:p>
            <a:pPr lvl="2">
              <a:spcBef>
                <a:spcPts val="0"/>
              </a:spcBef>
              <a:spcAft>
                <a:spcPts val="600"/>
              </a:spcAft>
            </a:pPr>
            <a:r>
              <a:rPr lang="en-GB" sz="1600"/>
              <a:t>This covers OSH measures ranging from the provision of weather shelters, eating facilities, toilets and drinking water, to first aid and provisions for pregnant and nursing women. </a:t>
            </a:r>
          </a:p>
          <a:p>
            <a:pPr lvl="2">
              <a:spcBef>
                <a:spcPts val="0"/>
              </a:spcBef>
              <a:spcAft>
                <a:spcPts val="600"/>
              </a:spcAft>
            </a:pPr>
            <a:r>
              <a:rPr lang="en-GB" sz="1600"/>
              <a:t>Research showed that collective bargaining has improved conditions for both temporary and permanent workers.</a:t>
            </a:r>
          </a:p>
          <a:p>
            <a:pPr>
              <a:spcBef>
                <a:spcPts val="0"/>
              </a:spcBef>
              <a:spcAft>
                <a:spcPts val="600"/>
              </a:spcAft>
            </a:pPr>
            <a:endParaRPr lang="en-GB"/>
          </a:p>
        </p:txBody>
      </p:sp>
      <p:sp>
        <p:nvSpPr>
          <p:cNvPr id="6" name="Content Placeholder 3">
            <a:extLst>
              <a:ext uri="{FF2B5EF4-FFF2-40B4-BE49-F238E27FC236}">
                <a16:creationId xmlns:a16="http://schemas.microsoft.com/office/drawing/2014/main" id="{0905A9AC-E36E-8999-A54A-A8DDAAA21486}"/>
              </a:ext>
            </a:extLst>
          </p:cNvPr>
          <p:cNvSpPr txBox="1">
            <a:spLocks/>
          </p:cNvSpPr>
          <p:nvPr/>
        </p:nvSpPr>
        <p:spPr>
          <a:xfrm>
            <a:off x="6095999" y="2863517"/>
            <a:ext cx="5749365" cy="3404937"/>
          </a:xfrm>
          <a:prstGeom prst="rect">
            <a:avLst/>
          </a:prstGeom>
          <a:solidFill>
            <a:schemeClr val="bg1"/>
          </a:solidFill>
        </p:spPr>
        <p:txBody>
          <a:bodyPr/>
          <a:lst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16000" indent="-216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n-GB"/>
              <a:t>United States</a:t>
            </a:r>
            <a:endParaRPr lang="en-GB" sz="1600"/>
          </a:p>
          <a:p>
            <a:pPr lvl="2">
              <a:spcBef>
                <a:spcPts val="0"/>
              </a:spcBef>
              <a:spcAft>
                <a:spcPts val="600"/>
              </a:spcAft>
            </a:pPr>
            <a:r>
              <a:rPr lang="en-GB" sz="1600"/>
              <a:t>Concerns had previously been raised regarding the dangers UPS drivers face from heat, which can reach nearly 50°C inside trucks. </a:t>
            </a:r>
          </a:p>
          <a:p>
            <a:pPr lvl="2">
              <a:spcBef>
                <a:spcPts val="0"/>
              </a:spcBef>
              <a:spcAft>
                <a:spcPts val="600"/>
              </a:spcAft>
            </a:pPr>
            <a:r>
              <a:rPr lang="en-GB" sz="1600"/>
              <a:t>In 2023, the Teamsters, one of the largest unions in the United States, negotiated a new five-year deal with UPS to add air conditioning, exhaust heat shields, fans and improved ventilation to UPS trucks.</a:t>
            </a:r>
          </a:p>
          <a:p>
            <a:pPr lvl="2">
              <a:spcBef>
                <a:spcPts val="0"/>
              </a:spcBef>
              <a:spcAft>
                <a:spcPts val="600"/>
              </a:spcAft>
            </a:pPr>
            <a:r>
              <a:rPr lang="en-GB" sz="1600"/>
              <a:t>The 2023-2028 UPS Teamsters National Master Agreement is an example of how successful negotiations between employers' organizations and workers' groups can lead to significant improvements in OSH conditions for workers in a specific sector.</a:t>
            </a:r>
          </a:p>
          <a:p>
            <a:pPr>
              <a:spcBef>
                <a:spcPts val="0"/>
              </a:spcBef>
              <a:spcAft>
                <a:spcPts val="600"/>
              </a:spcAft>
            </a:pPr>
            <a:endParaRPr lang="en-GB"/>
          </a:p>
        </p:txBody>
      </p:sp>
    </p:spTree>
    <p:extLst>
      <p:ext uri="{BB962C8B-B14F-4D97-AF65-F5344CB8AC3E}">
        <p14:creationId xmlns:p14="http://schemas.microsoft.com/office/powerpoint/2010/main" val="1090730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3F0A-888A-4C32-92D6-86ED54513FFD}"/>
              </a:ext>
            </a:extLst>
          </p:cNvPr>
          <p:cNvSpPr>
            <a:spLocks noGrp="1"/>
          </p:cNvSpPr>
          <p:nvPr>
            <p:ph type="title"/>
          </p:nvPr>
        </p:nvSpPr>
        <p:spPr/>
        <p:txBody>
          <a:bodyPr/>
          <a:lstStyle/>
          <a:p>
            <a:r>
              <a:rPr lang="en-GB"/>
              <a:t>Technical guidelines</a:t>
            </a:r>
          </a:p>
        </p:txBody>
      </p:sp>
      <p:sp>
        <p:nvSpPr>
          <p:cNvPr id="3" name="Content Placeholder 2">
            <a:extLst>
              <a:ext uri="{FF2B5EF4-FFF2-40B4-BE49-F238E27FC236}">
                <a16:creationId xmlns:a16="http://schemas.microsoft.com/office/drawing/2014/main" id="{FD0A5FE9-6347-BBBA-8AB9-6F36C9214A8B}"/>
              </a:ext>
            </a:extLst>
          </p:cNvPr>
          <p:cNvSpPr>
            <a:spLocks noGrp="1"/>
          </p:cNvSpPr>
          <p:nvPr>
            <p:ph idx="1"/>
          </p:nvPr>
        </p:nvSpPr>
        <p:spPr>
          <a:xfrm>
            <a:off x="346636" y="1775637"/>
            <a:ext cx="3335027" cy="4608364"/>
          </a:xfrm>
        </p:spPr>
        <p:txBody>
          <a:bodyPr/>
          <a:lstStyle/>
          <a:p>
            <a:pPr lvl="2">
              <a:spcBef>
                <a:spcPts val="600"/>
              </a:spcBef>
              <a:spcAft>
                <a:spcPts val="600"/>
              </a:spcAft>
            </a:pPr>
            <a:r>
              <a:rPr lang="en-GB"/>
              <a:t>Numerous technical guidelines have been produced by international and national OSH bodies and authorities, addressing workplace hazards related to climate change. </a:t>
            </a:r>
          </a:p>
          <a:p>
            <a:pPr lvl="2">
              <a:spcBef>
                <a:spcPts val="600"/>
              </a:spcBef>
              <a:spcAft>
                <a:spcPts val="600"/>
              </a:spcAft>
            </a:pPr>
            <a:r>
              <a:rPr lang="en-GB"/>
              <a:t>Guidelines cover topics such as sun safety, extreme weather events and vector-borne diseases. </a:t>
            </a:r>
          </a:p>
          <a:p>
            <a:pPr lvl="2">
              <a:spcBef>
                <a:spcPts val="600"/>
              </a:spcBef>
              <a:spcAft>
                <a:spcPts val="600"/>
              </a:spcAft>
            </a:pPr>
            <a:r>
              <a:rPr lang="en-GB"/>
              <a:t>In some cases, guidance on specific situations (e.g. wildfire smoke) have been developed. </a:t>
            </a:r>
          </a:p>
          <a:p>
            <a:endParaRPr lang="en-GB"/>
          </a:p>
        </p:txBody>
      </p:sp>
      <p:sp>
        <p:nvSpPr>
          <p:cNvPr id="4" name="Content Placeholder 3">
            <a:extLst>
              <a:ext uri="{FF2B5EF4-FFF2-40B4-BE49-F238E27FC236}">
                <a16:creationId xmlns:a16="http://schemas.microsoft.com/office/drawing/2014/main" id="{5E23653D-1A6C-9582-C602-FEB577FB81BB}"/>
              </a:ext>
            </a:extLst>
          </p:cNvPr>
          <p:cNvSpPr>
            <a:spLocks noGrp="1"/>
          </p:cNvSpPr>
          <p:nvPr>
            <p:ph idx="10"/>
          </p:nvPr>
        </p:nvSpPr>
        <p:spPr>
          <a:xfrm>
            <a:off x="4102769" y="1739541"/>
            <a:ext cx="8089232" cy="4612463"/>
          </a:xfrm>
          <a:solidFill>
            <a:srgbClr val="F8FCFE"/>
          </a:solidFill>
        </p:spPr>
        <p:txBody>
          <a:bodyPr/>
          <a:lstStyle/>
          <a:p>
            <a:r>
              <a:rPr lang="fr-CH" sz="2200" b="0">
                <a:latin typeface="Overpass" panose="00000500000000000000" pitchFamily="2" charset="0"/>
              </a:rPr>
              <a:t>     Example of </a:t>
            </a:r>
            <a:r>
              <a:rPr lang="en-GB" sz="2200" b="0">
                <a:latin typeface="Overpass" panose="00000500000000000000" pitchFamily="2" charset="0"/>
              </a:rPr>
              <a:t>guidelines related to air pollution</a:t>
            </a:r>
          </a:p>
        </p:txBody>
      </p:sp>
      <p:sp>
        <p:nvSpPr>
          <p:cNvPr id="5" name="Content Placeholder 3">
            <a:extLst>
              <a:ext uri="{FF2B5EF4-FFF2-40B4-BE49-F238E27FC236}">
                <a16:creationId xmlns:a16="http://schemas.microsoft.com/office/drawing/2014/main" id="{11D5CBF9-3F48-5DF5-7172-A5B7787CB007}"/>
              </a:ext>
            </a:extLst>
          </p:cNvPr>
          <p:cNvSpPr txBox="1">
            <a:spLocks/>
          </p:cNvSpPr>
          <p:nvPr/>
        </p:nvSpPr>
        <p:spPr>
          <a:xfrm>
            <a:off x="4403558" y="2225841"/>
            <a:ext cx="7441806" cy="3958391"/>
          </a:xfrm>
          <a:prstGeom prst="rect">
            <a:avLst/>
          </a:prstGeom>
          <a:solidFill>
            <a:schemeClr val="bg1"/>
          </a:solidFill>
        </p:spPr>
        <p:txBody>
          <a:bodyPr/>
          <a:lst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16000" indent="-216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Safe Work Australia</a:t>
            </a:r>
          </a:p>
          <a:p>
            <a:pPr lvl="1"/>
            <a:r>
              <a:rPr lang="en-GB" sz="1600"/>
              <a:t>The guidelines follows the Hierarchy of Controls:</a:t>
            </a:r>
          </a:p>
          <a:p>
            <a:pPr lvl="2">
              <a:spcBef>
                <a:spcPts val="600"/>
              </a:spcBef>
              <a:spcAft>
                <a:spcPts val="0"/>
              </a:spcAft>
            </a:pPr>
            <a:r>
              <a:rPr lang="en-GB" sz="1600" b="1"/>
              <a:t>Elimination</a:t>
            </a:r>
            <a:r>
              <a:rPr lang="en-GB" sz="1600"/>
              <a:t> – e.g. relocate work to areas with good air quality or postpone outdoor work.</a:t>
            </a:r>
          </a:p>
          <a:p>
            <a:pPr lvl="2">
              <a:spcBef>
                <a:spcPts val="600"/>
              </a:spcBef>
              <a:spcAft>
                <a:spcPts val="0"/>
              </a:spcAft>
            </a:pPr>
            <a:r>
              <a:rPr lang="en-GB" sz="1600" b="1"/>
              <a:t>Substitution</a:t>
            </a:r>
            <a:r>
              <a:rPr lang="en-GB" sz="1600"/>
              <a:t> - Minimise risks by substituting the hazard with a safer alternative e.g. work inside where possible. </a:t>
            </a:r>
          </a:p>
          <a:p>
            <a:pPr lvl="2">
              <a:spcBef>
                <a:spcPts val="600"/>
              </a:spcBef>
              <a:spcAft>
                <a:spcPts val="0"/>
              </a:spcAft>
            </a:pPr>
            <a:r>
              <a:rPr lang="en-GB" sz="1600" b="1"/>
              <a:t>Engineering controls </a:t>
            </a:r>
            <a:r>
              <a:rPr lang="en-GB" sz="1600"/>
              <a:t>- Protect workers by isolating them from air pollution e.g. use air purifiers or air locks.</a:t>
            </a:r>
          </a:p>
          <a:p>
            <a:pPr lvl="2">
              <a:spcBef>
                <a:spcPts val="600"/>
              </a:spcBef>
              <a:spcAft>
                <a:spcPts val="0"/>
              </a:spcAft>
            </a:pPr>
            <a:r>
              <a:rPr lang="en-GB" sz="1600" b="1"/>
              <a:t>Administrative controls </a:t>
            </a:r>
            <a:r>
              <a:rPr lang="en-GB" sz="1600"/>
              <a:t>- Methods of work, processes or procedures designed to minimise risk e.g. rotate staff and increasing frequency of rest times and reduce the physical intensity of work to reduce how much air pollution is inhaled. </a:t>
            </a:r>
          </a:p>
          <a:p>
            <a:pPr lvl="2">
              <a:spcBef>
                <a:spcPts val="600"/>
              </a:spcBef>
              <a:spcAft>
                <a:spcPts val="0"/>
              </a:spcAft>
            </a:pPr>
            <a:r>
              <a:rPr lang="en-GB" sz="1600" b="1"/>
              <a:t>PPE</a:t>
            </a:r>
            <a:r>
              <a:rPr lang="en-GB" sz="1600"/>
              <a:t> - Suitable, properly fitting, well-maintained and workers must be instructed on their proper use e.g. use P2 or N95 masks for respiratory protection</a:t>
            </a:r>
          </a:p>
          <a:p>
            <a:endParaRPr lang="en-GB"/>
          </a:p>
        </p:txBody>
      </p:sp>
    </p:spTree>
    <p:extLst>
      <p:ext uri="{BB962C8B-B14F-4D97-AF65-F5344CB8AC3E}">
        <p14:creationId xmlns:p14="http://schemas.microsoft.com/office/powerpoint/2010/main" val="2495680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3F0A-888A-4C32-92D6-86ED54513FFD}"/>
              </a:ext>
            </a:extLst>
          </p:cNvPr>
          <p:cNvSpPr>
            <a:spLocks noGrp="1"/>
          </p:cNvSpPr>
          <p:nvPr>
            <p:ph type="title"/>
          </p:nvPr>
        </p:nvSpPr>
        <p:spPr/>
        <p:txBody>
          <a:bodyPr/>
          <a:lstStyle/>
          <a:p>
            <a:r>
              <a:rPr lang="en-GB"/>
              <a:t>Training programmes and awareness raising initiatives </a:t>
            </a:r>
          </a:p>
        </p:txBody>
      </p:sp>
      <p:sp>
        <p:nvSpPr>
          <p:cNvPr id="3" name="Content Placeholder 2">
            <a:extLst>
              <a:ext uri="{FF2B5EF4-FFF2-40B4-BE49-F238E27FC236}">
                <a16:creationId xmlns:a16="http://schemas.microsoft.com/office/drawing/2014/main" id="{FD0A5FE9-6347-BBBA-8AB9-6F36C9214A8B}"/>
              </a:ext>
            </a:extLst>
          </p:cNvPr>
          <p:cNvSpPr>
            <a:spLocks noGrp="1"/>
          </p:cNvSpPr>
          <p:nvPr>
            <p:ph idx="1"/>
          </p:nvPr>
        </p:nvSpPr>
        <p:spPr>
          <a:xfrm>
            <a:off x="346636" y="1775637"/>
            <a:ext cx="4471024" cy="4608364"/>
          </a:xfrm>
        </p:spPr>
        <p:txBody>
          <a:bodyPr/>
          <a:lstStyle/>
          <a:p>
            <a:pPr lvl="2">
              <a:spcBef>
                <a:spcPts val="600"/>
              </a:spcBef>
              <a:spcAft>
                <a:spcPts val="1200"/>
              </a:spcAft>
            </a:pPr>
            <a:r>
              <a:rPr lang="en-GB"/>
              <a:t>Some government authorities, employers’ and workers’ organizations, NGOs, OSH bodies and other bodies have developed training programmes, campaigns and advisory initiatives.</a:t>
            </a:r>
          </a:p>
          <a:p>
            <a:pPr lvl="2">
              <a:spcBef>
                <a:spcPts val="600"/>
              </a:spcBef>
              <a:spcAft>
                <a:spcPts val="1200"/>
              </a:spcAft>
            </a:pPr>
            <a:r>
              <a:rPr lang="en-GB"/>
              <a:t>Awareness raising campaigns and community engagement strategies often involve targeting worker populations that are most at risk, such as in those in agricultural areas.</a:t>
            </a:r>
          </a:p>
          <a:p>
            <a:endParaRPr lang="en-GB"/>
          </a:p>
        </p:txBody>
      </p:sp>
      <p:sp>
        <p:nvSpPr>
          <p:cNvPr id="4" name="Content Placeholder 3">
            <a:extLst>
              <a:ext uri="{FF2B5EF4-FFF2-40B4-BE49-F238E27FC236}">
                <a16:creationId xmlns:a16="http://schemas.microsoft.com/office/drawing/2014/main" id="{5E23653D-1A6C-9582-C602-FEB577FB81BB}"/>
              </a:ext>
            </a:extLst>
          </p:cNvPr>
          <p:cNvSpPr>
            <a:spLocks noGrp="1"/>
          </p:cNvSpPr>
          <p:nvPr>
            <p:ph idx="10"/>
          </p:nvPr>
        </p:nvSpPr>
        <p:spPr>
          <a:xfrm>
            <a:off x="5295331" y="1739541"/>
            <a:ext cx="6896670" cy="4612463"/>
          </a:xfrm>
          <a:solidFill>
            <a:srgbClr val="F8FCFE"/>
          </a:solidFill>
        </p:spPr>
        <p:txBody>
          <a:bodyPr/>
          <a:lstStyle/>
          <a:p>
            <a:r>
              <a:rPr lang="fr-CH" sz="2200" b="0">
                <a:latin typeface="Overpass" panose="00000500000000000000" pitchFamily="2" charset="0"/>
              </a:rPr>
              <a:t>     Example of </a:t>
            </a:r>
            <a:r>
              <a:rPr lang="en-GB" sz="2200" b="0">
                <a:latin typeface="Overpass" panose="00000500000000000000" pitchFamily="2" charset="0"/>
              </a:rPr>
              <a:t>training programme on excessive heat</a:t>
            </a:r>
          </a:p>
        </p:txBody>
      </p:sp>
      <p:sp>
        <p:nvSpPr>
          <p:cNvPr id="5" name="Content Placeholder 3">
            <a:extLst>
              <a:ext uri="{FF2B5EF4-FFF2-40B4-BE49-F238E27FC236}">
                <a16:creationId xmlns:a16="http://schemas.microsoft.com/office/drawing/2014/main" id="{11D5CBF9-3F48-5DF5-7172-A5B7787CB007}"/>
              </a:ext>
            </a:extLst>
          </p:cNvPr>
          <p:cNvSpPr txBox="1">
            <a:spLocks/>
          </p:cNvSpPr>
          <p:nvPr/>
        </p:nvSpPr>
        <p:spPr>
          <a:xfrm>
            <a:off x="5636525" y="2225841"/>
            <a:ext cx="6227829" cy="3958391"/>
          </a:xfrm>
          <a:prstGeom prst="rect">
            <a:avLst/>
          </a:prstGeom>
          <a:solidFill>
            <a:schemeClr val="bg1"/>
          </a:solidFill>
        </p:spPr>
        <p:txBody>
          <a:bodyPr/>
          <a:lst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16000" indent="-216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United Arab Emirates</a:t>
            </a:r>
          </a:p>
          <a:p>
            <a:pPr lvl="2">
              <a:spcBef>
                <a:spcPts val="1200"/>
              </a:spcBef>
              <a:spcAft>
                <a:spcPts val="600"/>
              </a:spcAft>
            </a:pPr>
            <a:r>
              <a:rPr lang="en-GB" sz="1600"/>
              <a:t>The government launched the “Safety in the Heat” programme in collaboration with the Abu Dhabi Public Health Centre (ADPHC 2023). </a:t>
            </a:r>
          </a:p>
          <a:p>
            <a:pPr lvl="2">
              <a:spcBef>
                <a:spcPts val="1200"/>
              </a:spcBef>
              <a:spcAft>
                <a:spcPts val="600"/>
              </a:spcAft>
            </a:pPr>
            <a:r>
              <a:rPr lang="en-GB" sz="1600"/>
              <a:t>Focuses on educating approximately 800,000 workers and employers on effective strategies for managing excessive heat in the workplace</a:t>
            </a:r>
          </a:p>
          <a:p>
            <a:pPr lvl="2">
              <a:spcBef>
                <a:spcPts val="1200"/>
              </a:spcBef>
              <a:spcAft>
                <a:spcPts val="600"/>
              </a:spcAft>
            </a:pPr>
            <a:r>
              <a:rPr lang="en-GB" sz="1600"/>
              <a:t>Measures include hydration, salt intake, rest breaks, gradual adjustment to heat, reduced work demands, and monitoring at-risk individuals, as well as training on handling heat-related illnesses.</a:t>
            </a:r>
          </a:p>
          <a:p>
            <a:endParaRPr lang="en-GB"/>
          </a:p>
        </p:txBody>
      </p:sp>
    </p:spTree>
    <p:extLst>
      <p:ext uri="{BB962C8B-B14F-4D97-AF65-F5344CB8AC3E}">
        <p14:creationId xmlns:p14="http://schemas.microsoft.com/office/powerpoint/2010/main" val="1983520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75F6-076C-F41F-626F-005FA981C1C0}"/>
              </a:ext>
            </a:extLst>
          </p:cNvPr>
          <p:cNvSpPr>
            <a:spLocks noGrp="1"/>
          </p:cNvSpPr>
          <p:nvPr>
            <p:ph type="title"/>
          </p:nvPr>
        </p:nvSpPr>
        <p:spPr/>
        <p:txBody>
          <a:bodyPr/>
          <a:lstStyle/>
          <a:p>
            <a:r>
              <a:rPr lang="en-GB">
                <a:latin typeface="Overpass"/>
              </a:rPr>
              <a:t>Examples of awareness raising initiatives</a:t>
            </a:r>
            <a:endParaRPr lang="en-GB"/>
          </a:p>
        </p:txBody>
      </p:sp>
      <p:sp>
        <p:nvSpPr>
          <p:cNvPr id="3" name="Content Placeholder 2">
            <a:extLst>
              <a:ext uri="{FF2B5EF4-FFF2-40B4-BE49-F238E27FC236}">
                <a16:creationId xmlns:a16="http://schemas.microsoft.com/office/drawing/2014/main" id="{E4A973B7-C433-7E3C-211C-01D0C70348C5}"/>
              </a:ext>
            </a:extLst>
          </p:cNvPr>
          <p:cNvSpPr>
            <a:spLocks noGrp="1"/>
          </p:cNvSpPr>
          <p:nvPr>
            <p:ph idx="1"/>
          </p:nvPr>
        </p:nvSpPr>
        <p:spPr>
          <a:xfrm>
            <a:off x="334683" y="1779737"/>
            <a:ext cx="5579346" cy="4608363"/>
          </a:xfrm>
        </p:spPr>
        <p:txBody>
          <a:bodyPr/>
          <a:lstStyle/>
          <a:p>
            <a:pPr>
              <a:spcBef>
                <a:spcPts val="0"/>
              </a:spcBef>
              <a:spcAft>
                <a:spcPts val="0"/>
              </a:spcAft>
            </a:pPr>
            <a:r>
              <a:rPr lang="en-GB"/>
              <a:t>United States: </a:t>
            </a:r>
            <a:r>
              <a:rPr lang="en-GB" sz="1600" b="0"/>
              <a:t>Emergency preparedness</a:t>
            </a:r>
          </a:p>
          <a:p>
            <a:pPr>
              <a:spcBef>
                <a:spcPts val="0"/>
              </a:spcBef>
              <a:spcAft>
                <a:spcPts val="0"/>
              </a:spcAft>
            </a:pPr>
            <a:endParaRPr lang="en-GB" sz="1600" b="0"/>
          </a:p>
          <a:p>
            <a:pPr lvl="2">
              <a:spcBef>
                <a:spcPts val="0"/>
              </a:spcBef>
              <a:spcAft>
                <a:spcPts val="0"/>
              </a:spcAft>
            </a:pPr>
            <a:r>
              <a:rPr lang="en-GB"/>
              <a:t>During National Preparedness Month in September, the Department of Labor's Occupational Safety and Health Administration was involved in publicizing the importance for employers to plan ahead, to prepare for and respond to climate-related risks . </a:t>
            </a:r>
          </a:p>
          <a:p>
            <a:pPr lvl="2">
              <a:spcBef>
                <a:spcPts val="0"/>
              </a:spcBef>
              <a:spcAft>
                <a:spcPts val="0"/>
              </a:spcAft>
            </a:pPr>
            <a:endParaRPr lang="en-GB"/>
          </a:p>
          <a:p>
            <a:pPr lvl="2">
              <a:spcBef>
                <a:spcPts val="0"/>
              </a:spcBef>
              <a:spcAft>
                <a:spcPts val="0"/>
              </a:spcAft>
            </a:pPr>
            <a:r>
              <a:rPr lang="en-GB"/>
              <a:t>The message of the campaign focused on four steps to keep workers safe during an emergency: </a:t>
            </a:r>
          </a:p>
          <a:p>
            <a:pPr marL="468000" lvl="2">
              <a:buClr>
                <a:schemeClr val="accent1">
                  <a:lumMod val="60000"/>
                  <a:lumOff val="40000"/>
                </a:schemeClr>
              </a:buClr>
              <a:buFont typeface="+mj-lt"/>
              <a:buAutoNum type="arabicPeriod"/>
            </a:pPr>
            <a:r>
              <a:rPr lang="en-GB"/>
              <a:t>Develop a plan specific for your workplace; </a:t>
            </a:r>
          </a:p>
          <a:p>
            <a:pPr marL="468000" lvl="2">
              <a:buClr>
                <a:schemeClr val="accent1">
                  <a:lumMod val="60000"/>
                  <a:lumOff val="40000"/>
                </a:schemeClr>
              </a:buClr>
              <a:buFont typeface="+mj-lt"/>
              <a:buAutoNum type="arabicPeriod"/>
            </a:pPr>
            <a:r>
              <a:rPr lang="en-GB"/>
              <a:t>Make a list and check it twice; </a:t>
            </a:r>
          </a:p>
          <a:p>
            <a:pPr marL="468000" lvl="2">
              <a:buClr>
                <a:schemeClr val="accent1">
                  <a:lumMod val="60000"/>
                  <a:lumOff val="40000"/>
                </a:schemeClr>
              </a:buClr>
              <a:buFont typeface="+mj-lt"/>
              <a:buAutoNum type="arabicPeriod"/>
            </a:pPr>
            <a:r>
              <a:rPr lang="en-GB"/>
              <a:t>Educate and properly train your employees, and </a:t>
            </a:r>
          </a:p>
          <a:p>
            <a:pPr marL="468000" lvl="2">
              <a:buClr>
                <a:schemeClr val="accent1">
                  <a:lumMod val="60000"/>
                  <a:lumOff val="40000"/>
                </a:schemeClr>
              </a:buClr>
              <a:buFont typeface="+mj-lt"/>
              <a:buAutoNum type="arabicPeriod"/>
            </a:pPr>
            <a:r>
              <a:rPr lang="en-GB"/>
              <a:t>Review, practice and refine your plan. </a:t>
            </a:r>
          </a:p>
          <a:p>
            <a:pPr>
              <a:spcBef>
                <a:spcPts val="0"/>
              </a:spcBef>
              <a:spcAft>
                <a:spcPts val="0"/>
              </a:spcAft>
            </a:pPr>
            <a:endParaRPr lang="en-GB"/>
          </a:p>
        </p:txBody>
      </p:sp>
      <p:sp>
        <p:nvSpPr>
          <p:cNvPr id="4" name="Content Placeholder 3">
            <a:extLst>
              <a:ext uri="{FF2B5EF4-FFF2-40B4-BE49-F238E27FC236}">
                <a16:creationId xmlns:a16="http://schemas.microsoft.com/office/drawing/2014/main" id="{910AD852-6C3D-7868-F912-72B004ED0BDF}"/>
              </a:ext>
            </a:extLst>
          </p:cNvPr>
          <p:cNvSpPr>
            <a:spLocks noGrp="1"/>
          </p:cNvSpPr>
          <p:nvPr>
            <p:ph idx="10"/>
          </p:nvPr>
        </p:nvSpPr>
        <p:spPr>
          <a:xfrm>
            <a:off x="6277970" y="1779737"/>
            <a:ext cx="5579347" cy="4608363"/>
          </a:xfrm>
        </p:spPr>
        <p:txBody>
          <a:bodyPr/>
          <a:lstStyle/>
          <a:p>
            <a:pPr>
              <a:spcBef>
                <a:spcPts val="0"/>
              </a:spcBef>
              <a:spcAft>
                <a:spcPts val="0"/>
              </a:spcAft>
            </a:pPr>
            <a:r>
              <a:rPr lang="en-GB"/>
              <a:t>Oman: </a:t>
            </a:r>
            <a:r>
              <a:rPr lang="en-GB" sz="1600" b="0"/>
              <a:t>Agrochemicals</a:t>
            </a:r>
          </a:p>
          <a:p>
            <a:pPr>
              <a:spcBef>
                <a:spcPts val="0"/>
              </a:spcBef>
              <a:spcAft>
                <a:spcPts val="0"/>
              </a:spcAft>
            </a:pPr>
            <a:endParaRPr lang="en-GB" sz="1600" b="0"/>
          </a:p>
          <a:p>
            <a:pPr lvl="2">
              <a:spcBef>
                <a:spcPts val="0"/>
              </a:spcBef>
              <a:spcAft>
                <a:spcPts val="0"/>
              </a:spcAft>
            </a:pPr>
            <a:r>
              <a:rPr lang="en-GB"/>
              <a:t>The General Directorate of Agriculture and Livestock in Al </a:t>
            </a:r>
            <a:r>
              <a:rPr lang="en-GB" err="1"/>
              <a:t>Dhahirah</a:t>
            </a:r>
            <a:r>
              <a:rPr lang="en-GB"/>
              <a:t>, Oman organized a two-day workshop for farmers on the safe and effective use of pesticides (ALROYA 2020). </a:t>
            </a:r>
          </a:p>
          <a:p>
            <a:pPr lvl="2">
              <a:spcBef>
                <a:spcPts val="0"/>
              </a:spcBef>
              <a:spcAft>
                <a:spcPts val="0"/>
              </a:spcAft>
            </a:pPr>
            <a:endParaRPr lang="en-GB"/>
          </a:p>
          <a:p>
            <a:pPr lvl="2">
              <a:spcBef>
                <a:spcPts val="0"/>
              </a:spcBef>
              <a:spcAft>
                <a:spcPts val="0"/>
              </a:spcAft>
            </a:pPr>
            <a:r>
              <a:rPr lang="en-GB"/>
              <a:t>The workshop involved lectures on the dangers of pesticides on human health and practical training sessions to educate farmers on safe work practices. </a:t>
            </a:r>
          </a:p>
          <a:p>
            <a:pPr lvl="2">
              <a:spcBef>
                <a:spcPts val="0"/>
              </a:spcBef>
              <a:spcAft>
                <a:spcPts val="0"/>
              </a:spcAft>
            </a:pPr>
            <a:endParaRPr lang="en-GB"/>
          </a:p>
          <a:p>
            <a:pPr lvl="2">
              <a:spcBef>
                <a:spcPts val="0"/>
              </a:spcBef>
              <a:spcAft>
                <a:spcPts val="0"/>
              </a:spcAft>
            </a:pPr>
            <a:r>
              <a:rPr lang="en-GB"/>
              <a:t>Farmers were also trained on modern safe techniques in agriculture and alternatives to pesticides.</a:t>
            </a:r>
          </a:p>
          <a:p>
            <a:pPr>
              <a:spcBef>
                <a:spcPts val="0"/>
              </a:spcBef>
              <a:spcAft>
                <a:spcPts val="0"/>
              </a:spcAft>
            </a:pPr>
            <a:endParaRPr lang="en-GB"/>
          </a:p>
        </p:txBody>
      </p:sp>
    </p:spTree>
    <p:extLst>
      <p:ext uri="{BB962C8B-B14F-4D97-AF65-F5344CB8AC3E}">
        <p14:creationId xmlns:p14="http://schemas.microsoft.com/office/powerpoint/2010/main" val="213234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5CAA-DEC4-CDDB-BB4F-691F1BF99207}"/>
              </a:ext>
            </a:extLst>
          </p:cNvPr>
          <p:cNvSpPr>
            <a:spLocks noGrp="1"/>
          </p:cNvSpPr>
          <p:nvPr>
            <p:ph type="title"/>
          </p:nvPr>
        </p:nvSpPr>
        <p:spPr/>
        <p:txBody>
          <a:bodyPr/>
          <a:lstStyle/>
          <a:p>
            <a:r>
              <a:rPr lang="en-GB"/>
              <a:t>The impact of climate change on the world of work</a:t>
            </a:r>
          </a:p>
        </p:txBody>
      </p:sp>
      <p:sp>
        <p:nvSpPr>
          <p:cNvPr id="3" name="Content Placeholder 2">
            <a:extLst>
              <a:ext uri="{FF2B5EF4-FFF2-40B4-BE49-F238E27FC236}">
                <a16:creationId xmlns:a16="http://schemas.microsoft.com/office/drawing/2014/main" id="{F24D7A0E-0A93-05A5-74DA-1B01833507EE}"/>
              </a:ext>
            </a:extLst>
          </p:cNvPr>
          <p:cNvSpPr>
            <a:spLocks noGrp="1"/>
          </p:cNvSpPr>
          <p:nvPr>
            <p:ph idx="1"/>
          </p:nvPr>
        </p:nvSpPr>
        <p:spPr/>
        <p:txBody>
          <a:bodyPr/>
          <a:lstStyle/>
          <a:p>
            <a:pPr lvl="2">
              <a:spcBef>
                <a:spcPts val="600"/>
              </a:spcBef>
              <a:spcAft>
                <a:spcPts val="1200"/>
              </a:spcAft>
            </a:pPr>
            <a:r>
              <a:rPr lang="en-GB"/>
              <a:t>Climate change effects on OSH are unevenly distributed across regions and sectors.</a:t>
            </a:r>
          </a:p>
          <a:p>
            <a:pPr lvl="2">
              <a:spcBef>
                <a:spcPts val="600"/>
              </a:spcBef>
              <a:spcAft>
                <a:spcPts val="600"/>
              </a:spcAft>
            </a:pPr>
            <a:r>
              <a:rPr lang="en-GB"/>
              <a:t>Workers particularly at risk:</a:t>
            </a:r>
          </a:p>
          <a:p>
            <a:pPr marL="540000" lvl="3" indent="-180000">
              <a:spcBef>
                <a:spcPts val="600"/>
              </a:spcBef>
              <a:spcAft>
                <a:spcPts val="600"/>
              </a:spcAft>
              <a:buClr>
                <a:schemeClr val="accent1"/>
              </a:buClr>
              <a:buSzPct val="120000"/>
              <a:buFont typeface="Noto Sans" panose="020B0502040504020204" pitchFamily="34" charset="0"/>
              <a:buChar char="‣"/>
            </a:pPr>
            <a:r>
              <a:rPr lang="en-GB" sz="1700" b="0">
                <a:solidFill>
                  <a:schemeClr val="tx1"/>
                </a:solidFill>
              </a:rPr>
              <a:t>Outdoor workers in physically demanding sectors, such as agriculture, construction and transportation. </a:t>
            </a:r>
          </a:p>
          <a:p>
            <a:pPr marL="540000" lvl="3" indent="-180000">
              <a:spcBef>
                <a:spcPts val="600"/>
              </a:spcBef>
              <a:spcAft>
                <a:spcPts val="600"/>
              </a:spcAft>
              <a:buClr>
                <a:schemeClr val="accent1"/>
              </a:buClr>
              <a:buSzPct val="120000"/>
              <a:buFont typeface="Noto Sans" panose="020B0502040504020204" pitchFamily="34" charset="0"/>
              <a:buChar char="‣"/>
            </a:pPr>
            <a:r>
              <a:rPr lang="en-GB" sz="1700" b="0">
                <a:solidFill>
                  <a:schemeClr val="tx1"/>
                </a:solidFill>
              </a:rPr>
              <a:t>Indoor workers in hot and poorly-ventilated environments. </a:t>
            </a:r>
          </a:p>
          <a:p>
            <a:pPr marL="540000" lvl="3" indent="-180000">
              <a:spcBef>
                <a:spcPts val="600"/>
              </a:spcBef>
              <a:spcAft>
                <a:spcPts val="600"/>
              </a:spcAft>
              <a:buClr>
                <a:schemeClr val="accent1"/>
              </a:buClr>
              <a:buSzPct val="120000"/>
              <a:buFont typeface="Noto Sans" panose="020B0502040504020204" pitchFamily="34" charset="0"/>
              <a:buChar char="‣"/>
            </a:pPr>
            <a:r>
              <a:rPr lang="en-GB" sz="1700" b="0">
                <a:solidFill>
                  <a:schemeClr val="tx1"/>
                </a:solidFill>
              </a:rPr>
              <a:t>Workers in emergency services, health care sector and other public services.</a:t>
            </a:r>
          </a:p>
          <a:p>
            <a:pPr marL="540000" lvl="3" indent="-180000">
              <a:spcBef>
                <a:spcPts val="600"/>
              </a:spcBef>
              <a:spcAft>
                <a:spcPts val="600"/>
              </a:spcAft>
              <a:buClr>
                <a:schemeClr val="accent1"/>
              </a:buClr>
              <a:buSzPct val="120000"/>
              <a:buFont typeface="Noto Sans" panose="020B0502040504020204" pitchFamily="34" charset="0"/>
              <a:buChar char="‣"/>
            </a:pPr>
            <a:r>
              <a:rPr lang="en-GB" sz="1700" b="0">
                <a:solidFill>
                  <a:schemeClr val="tx1"/>
                </a:solidFill>
              </a:rPr>
              <a:t>Pregnant women, children, older adults and persons with disabilities.</a:t>
            </a:r>
          </a:p>
          <a:p>
            <a:pPr marL="540000" lvl="3" indent="-180000">
              <a:spcBef>
                <a:spcPts val="600"/>
              </a:spcBef>
              <a:spcAft>
                <a:spcPts val="600"/>
              </a:spcAft>
              <a:buClr>
                <a:schemeClr val="accent1"/>
              </a:buClr>
              <a:buSzPct val="120000"/>
              <a:buFont typeface="Noto Sans" panose="020B0502040504020204" pitchFamily="34" charset="0"/>
              <a:buChar char="‣"/>
            </a:pPr>
            <a:r>
              <a:rPr lang="en-GB" sz="1700" b="0">
                <a:solidFill>
                  <a:schemeClr val="tx1"/>
                </a:solidFill>
              </a:rPr>
              <a:t>Workers in the informal economy, migrants and those in micro- and small-sized enterprises. </a:t>
            </a:r>
          </a:p>
          <a:p>
            <a:pPr lvl="2">
              <a:spcBef>
                <a:spcPts val="1200"/>
              </a:spcBef>
              <a:spcAft>
                <a:spcPts val="600"/>
              </a:spcAft>
            </a:pPr>
            <a:r>
              <a:rPr lang="en-GB"/>
              <a:t>Financial implications due to lost productivity, business disruptions and damaged infrastructure.</a:t>
            </a:r>
          </a:p>
          <a:p>
            <a:endParaRPr lang="en-GB"/>
          </a:p>
        </p:txBody>
      </p:sp>
    </p:spTree>
    <p:extLst>
      <p:ext uri="{BB962C8B-B14F-4D97-AF65-F5344CB8AC3E}">
        <p14:creationId xmlns:p14="http://schemas.microsoft.com/office/powerpoint/2010/main" val="171907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2C2F-068E-CB81-B9EF-9F5F19C7F221}"/>
              </a:ext>
            </a:extLst>
          </p:cNvPr>
          <p:cNvSpPr>
            <a:spLocks noGrp="1"/>
          </p:cNvSpPr>
          <p:nvPr>
            <p:ph type="title"/>
          </p:nvPr>
        </p:nvSpPr>
        <p:spPr/>
        <p:txBody>
          <a:bodyPr/>
          <a:lstStyle/>
          <a:p>
            <a:r>
              <a:rPr lang="en-GB"/>
              <a:t>Examples of awareness raising campaigns developed by social partners</a:t>
            </a:r>
          </a:p>
        </p:txBody>
      </p:sp>
      <p:sp>
        <p:nvSpPr>
          <p:cNvPr id="3" name="Content Placeholder 2">
            <a:extLst>
              <a:ext uri="{FF2B5EF4-FFF2-40B4-BE49-F238E27FC236}">
                <a16:creationId xmlns:a16="http://schemas.microsoft.com/office/drawing/2014/main" id="{B4BE49B4-B244-8098-9DE2-CB1401B52151}"/>
              </a:ext>
            </a:extLst>
          </p:cNvPr>
          <p:cNvSpPr>
            <a:spLocks noGrp="1"/>
          </p:cNvSpPr>
          <p:nvPr>
            <p:ph idx="1"/>
          </p:nvPr>
        </p:nvSpPr>
        <p:spPr>
          <a:xfrm>
            <a:off x="334683" y="1779737"/>
            <a:ext cx="4428386" cy="4608364"/>
          </a:xfrm>
        </p:spPr>
        <p:txBody>
          <a:bodyPr/>
          <a:lstStyle/>
          <a:p>
            <a:r>
              <a:rPr lang="en-GB"/>
              <a:t>Confederation of British Industry (CBI)</a:t>
            </a:r>
          </a:p>
          <a:p>
            <a:pPr lvl="2"/>
            <a:endParaRPr lang="en-GB"/>
          </a:p>
          <a:p>
            <a:pPr lvl="2"/>
            <a:r>
              <a:rPr lang="en-GB"/>
              <a:t>The CBI is an employers’ organization which represents 170,000 businesses of all sizes and sectors, across every region in the United Kingdom. </a:t>
            </a:r>
          </a:p>
          <a:p>
            <a:pPr lvl="2"/>
            <a:endParaRPr lang="en-GB"/>
          </a:p>
          <a:p>
            <a:pPr lvl="2"/>
            <a:r>
              <a:rPr lang="en-GB"/>
              <a:t>It is involved in awareness raising on the dangers of poor air quality in the workplace.</a:t>
            </a:r>
          </a:p>
          <a:p>
            <a:pPr lvl="2"/>
            <a:endParaRPr lang="en-GB"/>
          </a:p>
          <a:p>
            <a:pPr lvl="2"/>
            <a:r>
              <a:rPr lang="en-GB"/>
              <a:t>The organization found that improved workplace air quality could give significant productivity benefits, in terms of reduced absenteeism due to ill-health, as well as less presenteeism, where employees are present at work despite being unwell. </a:t>
            </a:r>
          </a:p>
          <a:p>
            <a:endParaRPr lang="en-GB"/>
          </a:p>
        </p:txBody>
      </p:sp>
      <p:sp>
        <p:nvSpPr>
          <p:cNvPr id="4" name="Content Placeholder 3">
            <a:extLst>
              <a:ext uri="{FF2B5EF4-FFF2-40B4-BE49-F238E27FC236}">
                <a16:creationId xmlns:a16="http://schemas.microsoft.com/office/drawing/2014/main" id="{5E403D66-8210-5454-BBD0-98DB5142ABB0}"/>
              </a:ext>
            </a:extLst>
          </p:cNvPr>
          <p:cNvSpPr>
            <a:spLocks noGrp="1"/>
          </p:cNvSpPr>
          <p:nvPr>
            <p:ph idx="10"/>
          </p:nvPr>
        </p:nvSpPr>
        <p:spPr>
          <a:xfrm>
            <a:off x="5199797" y="1779737"/>
            <a:ext cx="6657520" cy="4608363"/>
          </a:xfrm>
        </p:spPr>
        <p:txBody>
          <a:bodyPr/>
          <a:lstStyle/>
          <a:p>
            <a:r>
              <a:rPr lang="en-GB"/>
              <a:t>Building and Wood Workers’ International (BWI)</a:t>
            </a:r>
          </a:p>
          <a:p>
            <a:pPr lvl="2"/>
            <a:endParaRPr lang="en-GB"/>
          </a:p>
          <a:p>
            <a:pPr lvl="2"/>
            <a:r>
              <a:rPr lang="en-GB"/>
              <a:t>In 2023, the Building and Wood Workers’ International (BWI) launched a new campaign dubbed as “Heat-up Workers’ Rights, Not the Planet”. </a:t>
            </a:r>
          </a:p>
          <a:p>
            <a:pPr lvl="2"/>
            <a:endParaRPr lang="en-GB"/>
          </a:p>
          <a:p>
            <a:pPr lvl="2"/>
            <a:r>
              <a:rPr lang="en-GB"/>
              <a:t>It sought to recognise the importance of health and safety under extreme heat and extreme weather events, and to demand better jobs and conditions for workers in the time of a climate emergency. </a:t>
            </a:r>
          </a:p>
          <a:p>
            <a:pPr lvl="2"/>
            <a:endParaRPr lang="en-GB"/>
          </a:p>
          <a:p>
            <a:pPr lvl="2"/>
            <a:r>
              <a:rPr lang="en-GB"/>
              <a:t>The campaign included organizing workplace actions in support of workers’ rights to health and safety, putting posters in workplaces. Sharing messages on social media to raise awareness and writing to relevant government ministries.</a:t>
            </a:r>
          </a:p>
          <a:p>
            <a:endParaRPr lang="en-GB"/>
          </a:p>
        </p:txBody>
      </p:sp>
      <p:pic>
        <p:nvPicPr>
          <p:cNvPr id="5" name="Picture 1968069747">
            <a:extLst>
              <a:ext uri="{FF2B5EF4-FFF2-40B4-BE49-F238E27FC236}">
                <a16:creationId xmlns:a16="http://schemas.microsoft.com/office/drawing/2014/main" id="{107E5586-B4CE-FC0A-ECB2-698573CDD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8090" y="4915044"/>
            <a:ext cx="3218283" cy="140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1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57B9-611C-53AA-2666-68BC1AEFE483}"/>
              </a:ext>
            </a:extLst>
          </p:cNvPr>
          <p:cNvSpPr>
            <a:spLocks noGrp="1"/>
          </p:cNvSpPr>
          <p:nvPr>
            <p:ph type="title"/>
          </p:nvPr>
        </p:nvSpPr>
        <p:spPr/>
        <p:txBody>
          <a:bodyPr/>
          <a:lstStyle/>
          <a:p>
            <a:r>
              <a:rPr lang="en-GB"/>
              <a:t>Public health initiatives targeting workers</a:t>
            </a:r>
          </a:p>
        </p:txBody>
      </p:sp>
      <p:sp>
        <p:nvSpPr>
          <p:cNvPr id="3" name="Content Placeholder 2">
            <a:extLst>
              <a:ext uri="{FF2B5EF4-FFF2-40B4-BE49-F238E27FC236}">
                <a16:creationId xmlns:a16="http://schemas.microsoft.com/office/drawing/2014/main" id="{CCFA2C80-D1AE-336A-04CC-EBE9468E31F1}"/>
              </a:ext>
            </a:extLst>
          </p:cNvPr>
          <p:cNvSpPr>
            <a:spLocks noGrp="1"/>
          </p:cNvSpPr>
          <p:nvPr>
            <p:ph idx="1"/>
          </p:nvPr>
        </p:nvSpPr>
        <p:spPr>
          <a:xfrm>
            <a:off x="346635" y="1775637"/>
            <a:ext cx="11517719" cy="4608364"/>
          </a:xfrm>
        </p:spPr>
        <p:txBody>
          <a:bodyPr/>
          <a:lstStyle/>
          <a:p>
            <a:pPr lvl="2"/>
            <a:r>
              <a:rPr lang="en-GB"/>
              <a:t>Climate change is an issue in which the health concerns of workers and the public at large clearly interconnect, thus it can be beneficial to integrate OSH initiatives within public health programmes and campaigns. </a:t>
            </a:r>
          </a:p>
          <a:p>
            <a:pPr lvl="2"/>
            <a:r>
              <a:rPr lang="en-GB"/>
              <a:t>Skin cancer prevention programmes have been set up in some countries to detect changes to skin in high-risk workers particularly exposed to solar UV radiations.</a:t>
            </a:r>
          </a:p>
          <a:p>
            <a:pPr lvl="2"/>
            <a:r>
              <a:rPr lang="en-GB"/>
              <a:t>Sometimes, public health initiatives aimed at controlling vector-borne diseases have been targeted worker populations that are most at risk. </a:t>
            </a:r>
          </a:p>
          <a:p>
            <a:endParaRPr lang="en-GB"/>
          </a:p>
        </p:txBody>
      </p:sp>
    </p:spTree>
    <p:extLst>
      <p:ext uri="{BB962C8B-B14F-4D97-AF65-F5344CB8AC3E}">
        <p14:creationId xmlns:p14="http://schemas.microsoft.com/office/powerpoint/2010/main" val="4210350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75F6-076C-F41F-626F-005FA981C1C0}"/>
              </a:ext>
            </a:extLst>
          </p:cNvPr>
          <p:cNvSpPr>
            <a:spLocks noGrp="1"/>
          </p:cNvSpPr>
          <p:nvPr>
            <p:ph type="title"/>
          </p:nvPr>
        </p:nvSpPr>
        <p:spPr/>
        <p:txBody>
          <a:bodyPr/>
          <a:lstStyle/>
          <a:p>
            <a:r>
              <a:rPr lang="en-GB">
                <a:latin typeface="Overpass"/>
              </a:rPr>
              <a:t>Examples of broader initiatives</a:t>
            </a:r>
            <a:endParaRPr lang="en-GB"/>
          </a:p>
        </p:txBody>
      </p:sp>
      <p:sp>
        <p:nvSpPr>
          <p:cNvPr id="3" name="Content Placeholder 2">
            <a:extLst>
              <a:ext uri="{FF2B5EF4-FFF2-40B4-BE49-F238E27FC236}">
                <a16:creationId xmlns:a16="http://schemas.microsoft.com/office/drawing/2014/main" id="{E4A973B7-C433-7E3C-211C-01D0C70348C5}"/>
              </a:ext>
            </a:extLst>
          </p:cNvPr>
          <p:cNvSpPr>
            <a:spLocks noGrp="1"/>
          </p:cNvSpPr>
          <p:nvPr>
            <p:ph idx="1"/>
          </p:nvPr>
        </p:nvSpPr>
        <p:spPr>
          <a:xfrm>
            <a:off x="334683" y="1779737"/>
            <a:ext cx="5579346" cy="4608363"/>
          </a:xfrm>
        </p:spPr>
        <p:txBody>
          <a:bodyPr/>
          <a:lstStyle/>
          <a:p>
            <a:r>
              <a:rPr lang="en-GB"/>
              <a:t>Singapore: </a:t>
            </a:r>
            <a:r>
              <a:rPr lang="en-GB" b="0"/>
              <a:t>Dengue control programme</a:t>
            </a:r>
          </a:p>
          <a:p>
            <a:pPr lvl="2"/>
            <a:endParaRPr lang="en-GB"/>
          </a:p>
          <a:p>
            <a:pPr lvl="2"/>
            <a:r>
              <a:rPr lang="en-GB"/>
              <a:t>The programme collaborates closely with government ministries, as well as town councils, communities, the private sector, and academic and research institutions. </a:t>
            </a:r>
          </a:p>
          <a:p>
            <a:pPr lvl="2"/>
            <a:endParaRPr lang="en-GB"/>
          </a:p>
          <a:p>
            <a:pPr lvl="2"/>
            <a:r>
              <a:rPr lang="en-GB"/>
              <a:t>Beyond nationwide general messaging, community engagement strategies also target specific population groups. </a:t>
            </a:r>
          </a:p>
          <a:p>
            <a:pPr lvl="2"/>
            <a:endParaRPr lang="en-GB"/>
          </a:p>
          <a:p>
            <a:pPr lvl="2"/>
            <a:r>
              <a:rPr lang="en-GB"/>
              <a:t>For example, domestic helpers and construction workers are targeted with behaviour change messaging through outreach and roadshows at dormitories, shopping malls and other meeting places. </a:t>
            </a:r>
          </a:p>
          <a:p>
            <a:pPr>
              <a:spcBef>
                <a:spcPts val="0"/>
              </a:spcBef>
              <a:spcAft>
                <a:spcPts val="0"/>
              </a:spcAft>
            </a:pPr>
            <a:endParaRPr lang="en-GB"/>
          </a:p>
        </p:txBody>
      </p:sp>
      <p:sp>
        <p:nvSpPr>
          <p:cNvPr id="4" name="Content Placeholder 3">
            <a:extLst>
              <a:ext uri="{FF2B5EF4-FFF2-40B4-BE49-F238E27FC236}">
                <a16:creationId xmlns:a16="http://schemas.microsoft.com/office/drawing/2014/main" id="{910AD852-6C3D-7868-F912-72B004ED0BDF}"/>
              </a:ext>
            </a:extLst>
          </p:cNvPr>
          <p:cNvSpPr>
            <a:spLocks noGrp="1"/>
          </p:cNvSpPr>
          <p:nvPr>
            <p:ph idx="10"/>
          </p:nvPr>
        </p:nvSpPr>
        <p:spPr>
          <a:xfrm>
            <a:off x="6277970" y="1779737"/>
            <a:ext cx="5579347" cy="4608363"/>
          </a:xfrm>
        </p:spPr>
        <p:txBody>
          <a:bodyPr/>
          <a:lstStyle/>
          <a:p>
            <a:r>
              <a:rPr lang="en-GB"/>
              <a:t>Australia: </a:t>
            </a:r>
            <a:r>
              <a:rPr lang="en-GB" b="0"/>
              <a:t>Skin cancer prevention programme</a:t>
            </a:r>
          </a:p>
          <a:p>
            <a:pPr lvl="2"/>
            <a:endParaRPr lang="en-GB"/>
          </a:p>
          <a:p>
            <a:pPr lvl="2"/>
            <a:r>
              <a:rPr lang="en-GB"/>
              <a:t>Different initiatives exist to reduce skin cancer incidence, morbidity and mortality through targeted prevention and early detection programmes. </a:t>
            </a:r>
          </a:p>
          <a:p>
            <a:pPr lvl="2"/>
            <a:endParaRPr lang="en-GB"/>
          </a:p>
          <a:p>
            <a:pPr lvl="2"/>
            <a:r>
              <a:rPr lang="en-GB"/>
              <a:t>Cancer Council Australia recommends that all workplaces which require employees to work outdoors have a comprehensive sun protection programme that includes periodic assessment of the UV radiation exposure risk for workers, the introduction of sun protective measures, and education and training for all outdoor personnel. </a:t>
            </a:r>
          </a:p>
          <a:p>
            <a:pPr lvl="2"/>
            <a:endParaRPr lang="en-GB"/>
          </a:p>
          <a:p>
            <a:pPr lvl="2"/>
            <a:r>
              <a:rPr lang="en-GB"/>
              <a:t>The SunSmart initiative in the state of Victoria offers advice and UV safety training to workers from different industries, including construction, agriculture, fisheries and transportation. </a:t>
            </a:r>
          </a:p>
          <a:p>
            <a:pPr>
              <a:spcBef>
                <a:spcPts val="0"/>
              </a:spcBef>
              <a:spcAft>
                <a:spcPts val="0"/>
              </a:spcAft>
            </a:pPr>
            <a:endParaRPr lang="en-GB"/>
          </a:p>
        </p:txBody>
      </p:sp>
    </p:spTree>
    <p:extLst>
      <p:ext uri="{BB962C8B-B14F-4D97-AF65-F5344CB8AC3E}">
        <p14:creationId xmlns:p14="http://schemas.microsoft.com/office/powerpoint/2010/main" val="3932564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0501-CFE0-69E9-89B8-CD4772DFA466}"/>
              </a:ext>
            </a:extLst>
          </p:cNvPr>
          <p:cNvSpPr>
            <a:spLocks noGrp="1"/>
          </p:cNvSpPr>
          <p:nvPr>
            <p:ph type="ctrTitle"/>
          </p:nvPr>
        </p:nvSpPr>
        <p:spPr/>
        <p:txBody>
          <a:bodyPr/>
          <a:lstStyle/>
          <a:p>
            <a:r>
              <a:rPr lang="en-GB"/>
              <a:t>Key takeaways</a:t>
            </a:r>
          </a:p>
        </p:txBody>
      </p:sp>
      <p:pic>
        <p:nvPicPr>
          <p:cNvPr id="4" name="Picture 3" descr="A collage of images of a farm and a tractor&#10;&#10;Description automatically generated">
            <a:extLst>
              <a:ext uri="{FF2B5EF4-FFF2-40B4-BE49-F238E27FC236}">
                <a16:creationId xmlns:a16="http://schemas.microsoft.com/office/drawing/2014/main" id="{18E548AB-3EE8-9624-0339-211640A53761}"/>
              </a:ext>
            </a:extLst>
          </p:cNvPr>
          <p:cNvPicPr>
            <a:picLocks noChangeAspect="1"/>
          </p:cNvPicPr>
          <p:nvPr/>
        </p:nvPicPr>
        <p:blipFill rotWithShape="1">
          <a:blip r:embed="rId2">
            <a:extLst>
              <a:ext uri="{28A0092B-C50C-407E-A947-70E740481C1C}">
                <a14:useLocalDpi xmlns:a14="http://schemas.microsoft.com/office/drawing/2010/main" val="0"/>
              </a:ext>
            </a:extLst>
          </a:blip>
          <a:srcRect b="10523"/>
          <a:stretch/>
        </p:blipFill>
        <p:spPr>
          <a:xfrm>
            <a:off x="6769768" y="0"/>
            <a:ext cx="5422232" cy="6858000"/>
          </a:xfrm>
          <a:prstGeom prst="rect">
            <a:avLst/>
          </a:prstGeom>
        </p:spPr>
      </p:pic>
    </p:spTree>
    <p:extLst>
      <p:ext uri="{BB962C8B-B14F-4D97-AF65-F5344CB8AC3E}">
        <p14:creationId xmlns:p14="http://schemas.microsoft.com/office/powerpoint/2010/main" val="940811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A2186-AA1B-1C6E-C76F-6A693B952FE7}"/>
              </a:ext>
            </a:extLst>
          </p:cNvPr>
          <p:cNvSpPr>
            <a:spLocks noGrp="1"/>
          </p:cNvSpPr>
          <p:nvPr>
            <p:ph idx="1"/>
          </p:nvPr>
        </p:nvSpPr>
        <p:spPr>
          <a:xfrm>
            <a:off x="346635" y="1064525"/>
            <a:ext cx="11522636" cy="5319476"/>
          </a:xfrm>
        </p:spPr>
        <p:txBody>
          <a:bodyPr/>
          <a:lstStyle/>
          <a:p>
            <a:pPr lvl="2">
              <a:spcBef>
                <a:spcPts val="1200"/>
              </a:spcBef>
              <a:spcAft>
                <a:spcPts val="1200"/>
              </a:spcAft>
            </a:pPr>
            <a:r>
              <a:rPr lang="en-GB" sz="2000"/>
              <a:t>Climate change poses significant challenges to worker safety and health globally.</a:t>
            </a:r>
          </a:p>
          <a:p>
            <a:pPr lvl="2">
              <a:spcBef>
                <a:spcPts val="1200"/>
              </a:spcBef>
              <a:spcAft>
                <a:spcPts val="1200"/>
              </a:spcAft>
            </a:pPr>
            <a:r>
              <a:rPr lang="en-GB" sz="2000"/>
              <a:t>Numerous health conditions are linked to climate change, including cancer, cardiovascular disease, respiratory illnesses, and mental health disorders.</a:t>
            </a:r>
          </a:p>
          <a:p>
            <a:pPr lvl="2">
              <a:spcBef>
                <a:spcPts val="1200"/>
              </a:spcBef>
              <a:spcAft>
                <a:spcPts val="1200"/>
              </a:spcAft>
            </a:pPr>
            <a:r>
              <a:rPr lang="en-GB" sz="2000"/>
              <a:t>Legislation may need re-evaluation or new regulations as climate hazards evolve.</a:t>
            </a:r>
          </a:p>
          <a:p>
            <a:pPr lvl="2">
              <a:spcBef>
                <a:spcPts val="1200"/>
              </a:spcBef>
              <a:spcAft>
                <a:spcPts val="1200"/>
              </a:spcAft>
            </a:pPr>
            <a:r>
              <a:rPr lang="en-GB" sz="2000"/>
              <a:t>Mainstreaming OSH into climate policies and integrating climate concerns into OSH practices is crucial.</a:t>
            </a:r>
          </a:p>
          <a:p>
            <a:pPr lvl="2">
              <a:spcBef>
                <a:spcPts val="1200"/>
              </a:spcBef>
              <a:spcAft>
                <a:spcPts val="1200"/>
              </a:spcAft>
            </a:pPr>
            <a:r>
              <a:rPr lang="en-GB" sz="2000"/>
              <a:t>Enhanced research is needed due to limited evidence in critical areas.</a:t>
            </a:r>
          </a:p>
          <a:p>
            <a:pPr lvl="2">
              <a:spcBef>
                <a:spcPts val="1200"/>
              </a:spcBef>
              <a:spcAft>
                <a:spcPts val="1200"/>
              </a:spcAft>
            </a:pPr>
            <a:r>
              <a:rPr lang="en-GB" sz="2000"/>
              <a:t>Collaboration between governments and social partners is vital for climate mitigation and adaptation policies.</a:t>
            </a:r>
          </a:p>
          <a:p>
            <a:pPr lvl="2">
              <a:spcBef>
                <a:spcPts val="1200"/>
              </a:spcBef>
              <a:spcAft>
                <a:spcPts val="1200"/>
              </a:spcAft>
            </a:pPr>
            <a:r>
              <a:rPr lang="en-GB" sz="2000"/>
              <a:t>Vulnerable worker populations, such as agricultural and outdoor laborers in hot climates, may require additional protective measures.</a:t>
            </a:r>
          </a:p>
          <a:p>
            <a:endParaRPr lang="en-GB"/>
          </a:p>
        </p:txBody>
      </p:sp>
    </p:spTree>
    <p:extLst>
      <p:ext uri="{BB962C8B-B14F-4D97-AF65-F5344CB8AC3E}">
        <p14:creationId xmlns:p14="http://schemas.microsoft.com/office/powerpoint/2010/main" val="1665904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00C4-94AF-72F4-3125-3C4B4FDF1663}"/>
              </a:ext>
            </a:extLst>
          </p:cNvPr>
          <p:cNvSpPr>
            <a:spLocks noGrp="1"/>
          </p:cNvSpPr>
          <p:nvPr>
            <p:ph type="title"/>
          </p:nvPr>
        </p:nvSpPr>
        <p:spPr/>
        <p:txBody>
          <a:bodyPr/>
          <a:lstStyle/>
          <a:p>
            <a:r>
              <a:rPr lang="en-GB" b="0"/>
              <a:t>Other considerations…</a:t>
            </a:r>
          </a:p>
        </p:txBody>
      </p:sp>
      <p:sp>
        <p:nvSpPr>
          <p:cNvPr id="3" name="Content Placeholder 2">
            <a:extLst>
              <a:ext uri="{FF2B5EF4-FFF2-40B4-BE49-F238E27FC236}">
                <a16:creationId xmlns:a16="http://schemas.microsoft.com/office/drawing/2014/main" id="{C68B0094-CD5B-8E7E-E8A1-F10EEC69E8A6}"/>
              </a:ext>
            </a:extLst>
          </p:cNvPr>
          <p:cNvSpPr>
            <a:spLocks noGrp="1"/>
          </p:cNvSpPr>
          <p:nvPr>
            <p:ph idx="1"/>
          </p:nvPr>
        </p:nvSpPr>
        <p:spPr/>
        <p:txBody>
          <a:bodyPr/>
          <a:lstStyle/>
          <a:p>
            <a:pPr lvl="2">
              <a:spcBef>
                <a:spcPts val="600"/>
              </a:spcBef>
              <a:spcAft>
                <a:spcPts val="600"/>
              </a:spcAft>
            </a:pPr>
            <a:r>
              <a:rPr lang="en-GB"/>
              <a:t>COP28 introduced a Health Day, highlighting the significance of prioritizing human health in the fight against climate change.</a:t>
            </a:r>
          </a:p>
          <a:p>
            <a:pPr lvl="2">
              <a:spcBef>
                <a:spcPts val="600"/>
              </a:spcBef>
              <a:spcAft>
                <a:spcPts val="600"/>
              </a:spcAft>
            </a:pPr>
            <a:r>
              <a:rPr lang="en-GB"/>
              <a:t>The political attention on the climate-health nexus may improve advocacy for workers’ safety and health.</a:t>
            </a:r>
          </a:p>
          <a:p>
            <a:pPr lvl="2">
              <a:spcBef>
                <a:spcPts val="600"/>
              </a:spcBef>
              <a:spcAft>
                <a:spcPts val="600"/>
              </a:spcAft>
            </a:pPr>
            <a:r>
              <a:rPr lang="en-GB"/>
              <a:t>Any new legislation or policies should leverage synergies with existing legislation, such as the United Nations Framework Convention on Climate Change (UNFCCC) and the Global Framework for Chemicals (GFC). </a:t>
            </a:r>
          </a:p>
          <a:p>
            <a:pPr lvl="2">
              <a:spcBef>
                <a:spcPts val="600"/>
              </a:spcBef>
              <a:spcAft>
                <a:spcPts val="600"/>
              </a:spcAft>
            </a:pPr>
            <a:r>
              <a:rPr lang="en-GB"/>
              <a:t>Coordination among government departments is essential for coherent OSH policies.</a:t>
            </a:r>
          </a:p>
          <a:p>
            <a:pPr lvl="2">
              <a:spcBef>
                <a:spcPts val="600"/>
              </a:spcBef>
              <a:spcAft>
                <a:spcPts val="600"/>
              </a:spcAft>
            </a:pPr>
            <a:r>
              <a:rPr lang="en-GB"/>
              <a:t>Enterprises are reducing workplace emissions and adopting sustainable practices for climate change mitigation, by finding ways to reduce workplace emissions and implementing sustainable work practices.</a:t>
            </a:r>
          </a:p>
          <a:p>
            <a:pPr lvl="2">
              <a:spcBef>
                <a:spcPts val="600"/>
              </a:spcBef>
              <a:spcAft>
                <a:spcPts val="600"/>
              </a:spcAft>
            </a:pPr>
            <a:r>
              <a:rPr lang="en-GB"/>
              <a:t>Green industries and technologies offer long-term mitigation solutions but may introduce new OSH hazards.</a:t>
            </a:r>
          </a:p>
          <a:p>
            <a:pPr lvl="2">
              <a:spcBef>
                <a:spcPts val="600"/>
              </a:spcBef>
              <a:spcAft>
                <a:spcPts val="600"/>
              </a:spcAft>
            </a:pPr>
            <a:r>
              <a:rPr lang="en-GB"/>
              <a:t>Training programs are crucial to educate employers and workers on climate change risks and protection measures based on climate change assessment and the Hierarchy of Controls.</a:t>
            </a:r>
          </a:p>
          <a:p>
            <a:endParaRPr lang="en-GB"/>
          </a:p>
        </p:txBody>
      </p:sp>
    </p:spTree>
    <p:extLst>
      <p:ext uri="{BB962C8B-B14F-4D97-AF65-F5344CB8AC3E}">
        <p14:creationId xmlns:p14="http://schemas.microsoft.com/office/powerpoint/2010/main" val="3768395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F05D-F8A3-67D9-E044-CCDB4ACFC9D7}"/>
              </a:ext>
            </a:extLst>
          </p:cNvPr>
          <p:cNvSpPr>
            <a:spLocks noGrp="1"/>
          </p:cNvSpPr>
          <p:nvPr>
            <p:ph type="title"/>
          </p:nvPr>
        </p:nvSpPr>
        <p:spPr/>
        <p:txBody>
          <a:bodyPr/>
          <a:lstStyle/>
          <a:p>
            <a:r>
              <a:rPr lang="en-GB"/>
              <a:t>References</a:t>
            </a:r>
          </a:p>
        </p:txBody>
      </p:sp>
      <p:sp>
        <p:nvSpPr>
          <p:cNvPr id="3" name="Content Placeholder 2">
            <a:extLst>
              <a:ext uri="{FF2B5EF4-FFF2-40B4-BE49-F238E27FC236}">
                <a16:creationId xmlns:a16="http://schemas.microsoft.com/office/drawing/2014/main" id="{468B441F-DA2C-CE3B-A37B-5DEAA1EE8662}"/>
              </a:ext>
            </a:extLst>
          </p:cNvPr>
          <p:cNvSpPr>
            <a:spLocks noGrp="1"/>
          </p:cNvSpPr>
          <p:nvPr>
            <p:ph idx="1"/>
          </p:nvPr>
        </p:nvSpPr>
        <p:spPr/>
        <p:txBody>
          <a:bodyPr/>
          <a:lstStyle/>
          <a:p>
            <a:pPr marL="144000" lvl="5" indent="-144000">
              <a:spcBef>
                <a:spcPts val="0"/>
              </a:spcBef>
              <a:spcAft>
                <a:spcPts val="15"/>
              </a:spcAft>
            </a:pPr>
            <a:r>
              <a:rPr lang="en-GB"/>
              <a:t>ADPHC. 2023. ‘Safety in Heat’. 2023. https://www.adphc.gov.ae/Public Health Programs/Injury Prevention/Safety in Heat.</a:t>
            </a:r>
          </a:p>
          <a:p>
            <a:pPr marL="144000" lvl="5" indent="-144000">
              <a:spcBef>
                <a:spcPts val="0"/>
              </a:spcBef>
              <a:spcAft>
                <a:spcPts val="15"/>
              </a:spcAft>
            </a:pPr>
            <a:r>
              <a:rPr lang="en-GB"/>
              <a:t>ALROYA. 2020. ‘</a:t>
            </a:r>
            <a:r>
              <a:rPr lang="ar-AE"/>
              <a:t>ورشة عمل تدريبية حول الإستخدام الآمن للمبيدات في الظاهرة’. جريدة الرؤية العمانية. 9 </a:t>
            </a:r>
            <a:r>
              <a:rPr lang="en-GB"/>
              <a:t>March 2020.</a:t>
            </a:r>
          </a:p>
          <a:p>
            <a:pPr marL="144000" lvl="5" indent="-144000">
              <a:spcBef>
                <a:spcPts val="0"/>
              </a:spcBef>
              <a:spcAft>
                <a:spcPts val="15"/>
              </a:spcAft>
            </a:pPr>
            <a:r>
              <a:rPr lang="en-GB" err="1"/>
              <a:t>Boedeker</a:t>
            </a:r>
            <a:r>
              <a:rPr lang="en-GB"/>
              <a:t>, Wolfgang, </a:t>
            </a:r>
            <a:r>
              <a:rPr lang="en-GB" err="1"/>
              <a:t>Meriel</a:t>
            </a:r>
            <a:r>
              <a:rPr lang="en-GB"/>
              <a:t> Watts, Peter </a:t>
            </a:r>
            <a:r>
              <a:rPr lang="en-GB" err="1"/>
              <a:t>Clausing</a:t>
            </a:r>
            <a:r>
              <a:rPr lang="en-GB"/>
              <a:t>, and Emily Marquez. 2020. ‘The Global Distribution of Acute Unintentional Pesticide Poisoning: Estimations Based on a Systematic Review’. BMC Public Health 20 (1): 1875. https://doi.org/10.1186/s12889-020-09939-0.</a:t>
            </a:r>
          </a:p>
          <a:p>
            <a:pPr marL="144000" lvl="5" indent="-144000">
              <a:spcBef>
                <a:spcPts val="0"/>
              </a:spcBef>
              <a:spcAft>
                <a:spcPts val="15"/>
              </a:spcAft>
            </a:pPr>
            <a:r>
              <a:rPr lang="en-GB"/>
              <a:t>Carvalho, Fernando P. 2017. ‘Pesticides, Environment, and Food Safety’. Food and Energy Security 6 (2): 48–60. https://doi.org/10.1002/fes3.108.</a:t>
            </a:r>
          </a:p>
          <a:p>
            <a:pPr marL="144000" lvl="5" indent="-144000">
              <a:spcBef>
                <a:spcPts val="0"/>
              </a:spcBef>
              <a:spcAft>
                <a:spcPts val="15"/>
              </a:spcAft>
            </a:pPr>
            <a:r>
              <a:rPr lang="en-GB" err="1"/>
              <a:t>Delcour</a:t>
            </a:r>
            <a:r>
              <a:rPr lang="en-GB"/>
              <a:t>, Ilse, Pieter </a:t>
            </a:r>
            <a:r>
              <a:rPr lang="en-GB" err="1"/>
              <a:t>Spanoghe</a:t>
            </a:r>
            <a:r>
              <a:rPr lang="en-GB"/>
              <a:t>, and Mieke </a:t>
            </a:r>
            <a:r>
              <a:rPr lang="en-GB" err="1"/>
              <a:t>Uyttendaele</a:t>
            </a:r>
            <a:r>
              <a:rPr lang="en-GB"/>
              <a:t>. 2015. ‘Literature Review: Impact of Climate Change on Pesticide Use’. Food Research International, Impacts of climate change on food safety, 68 (February): 7–15.</a:t>
            </a:r>
          </a:p>
          <a:p>
            <a:pPr marL="144000" lvl="5" indent="-144000">
              <a:spcBef>
                <a:spcPts val="0"/>
              </a:spcBef>
              <a:spcAft>
                <a:spcPts val="15"/>
              </a:spcAft>
            </a:pPr>
            <a:r>
              <a:rPr lang="en-GB"/>
              <a:t>Kiefer, Max, Julietta Rodríguez-Guzmán, Joanna Watson, Berna van Wendel de Joode, Donna </a:t>
            </a:r>
            <a:r>
              <a:rPr lang="en-GB" err="1"/>
              <a:t>Mergler</a:t>
            </a:r>
            <a:r>
              <a:rPr lang="en-GB"/>
              <a:t>, and Agnes Soares da Silva. 2016. ‘Worker Health and Safety and Climate Change in the Americas: Issues and Research Needs’. </a:t>
            </a:r>
            <a:r>
              <a:rPr lang="en-GB" err="1"/>
              <a:t>Revista</a:t>
            </a:r>
            <a:r>
              <a:rPr lang="en-GB"/>
              <a:t> </a:t>
            </a:r>
            <a:r>
              <a:rPr lang="en-GB" err="1"/>
              <a:t>Panamericana</a:t>
            </a:r>
            <a:r>
              <a:rPr lang="en-GB"/>
              <a:t> de </a:t>
            </a:r>
            <a:r>
              <a:rPr lang="en-GB" err="1"/>
              <a:t>Salud</a:t>
            </a:r>
            <a:r>
              <a:rPr lang="en-GB"/>
              <a:t> Publica = Pan American Journal of Public Health 40 (3): 192–97. </a:t>
            </a:r>
          </a:p>
          <a:p>
            <a:pPr marL="144000" lvl="5" indent="-144000">
              <a:spcBef>
                <a:spcPts val="0"/>
              </a:spcBef>
              <a:spcAft>
                <a:spcPts val="15"/>
              </a:spcAft>
            </a:pPr>
            <a:r>
              <a:rPr lang="en-GB"/>
              <a:t>ILO. 2019. ‘Working on a Warmer Planet: The Effect of Heat Stress on Productivity and Decent Work.’</a:t>
            </a:r>
          </a:p>
          <a:p>
            <a:pPr marL="144000" lvl="5" indent="-144000">
              <a:spcBef>
                <a:spcPts val="0"/>
              </a:spcBef>
              <a:spcAft>
                <a:spcPts val="15"/>
              </a:spcAft>
            </a:pPr>
            <a:r>
              <a:rPr lang="en-GB"/>
              <a:t>———. 2021a. ‘Exposure to Hazardous Chemicals at Work and Resulting Health Impacts: A Global Review’. </a:t>
            </a:r>
          </a:p>
          <a:p>
            <a:pPr marL="144000" lvl="5" indent="-144000">
              <a:spcBef>
                <a:spcPts val="0"/>
              </a:spcBef>
              <a:spcAft>
                <a:spcPts val="15"/>
              </a:spcAft>
            </a:pPr>
            <a:r>
              <a:rPr lang="en-GB"/>
              <a:t>———. 2021b. ‘New Legislation in Qatar Provides Greater Protection to Workers from Heat Stress’. News. 27 May 2021. https://www.ilo.org/beirut/countries/qatar/qatar-office/WCMS_794475/lang--en/index.htm.</a:t>
            </a:r>
          </a:p>
          <a:p>
            <a:pPr marL="144000" lvl="5" indent="-144000">
              <a:spcBef>
                <a:spcPts val="0"/>
              </a:spcBef>
              <a:spcAft>
                <a:spcPts val="15"/>
              </a:spcAft>
            </a:pPr>
            <a:r>
              <a:rPr lang="en-GB"/>
              <a:t>———. 2023. ‘Chemicals and Climate Change in the World of Work: Impacts for Occupational Safety and Health - Research Report’.</a:t>
            </a:r>
          </a:p>
          <a:p>
            <a:pPr marL="144000" lvl="5" indent="-144000">
              <a:spcBef>
                <a:spcPts val="0"/>
              </a:spcBef>
              <a:spcAft>
                <a:spcPts val="15"/>
              </a:spcAft>
            </a:pPr>
            <a:r>
              <a:rPr lang="en-GB"/>
              <a:t>———. 2024. ‘Exposure to Heat Stress in the Working Environment and Resulting Health Impacts: A Global Research and Policy Review’.</a:t>
            </a:r>
          </a:p>
          <a:p>
            <a:pPr marL="144000" lvl="5" indent="-144000">
              <a:spcBef>
                <a:spcPts val="0"/>
              </a:spcBef>
              <a:spcAft>
                <a:spcPts val="15"/>
              </a:spcAft>
            </a:pPr>
            <a:r>
              <a:rPr lang="en-GB"/>
              <a:t>IPCC. 2021. ‘Summary for Policymakers. In: Climate Change 2021: The Physical Science Basis. Contribution of Working Group I to the Sixth Assessment Report of the Intergovernmental Panel on Climate Change.’ Cambridge University Press.</a:t>
            </a:r>
          </a:p>
          <a:p>
            <a:pPr marL="144000" lvl="5" indent="-144000">
              <a:spcBef>
                <a:spcPts val="0"/>
              </a:spcBef>
              <a:spcAft>
                <a:spcPts val="15"/>
              </a:spcAft>
            </a:pPr>
            <a:r>
              <a:rPr lang="en-GB"/>
              <a:t>OECD. 2016. ‘The Economic Consequences of Outdoor Air Pollution’.</a:t>
            </a:r>
          </a:p>
          <a:p>
            <a:pPr marL="144000" lvl="5" indent="-144000">
              <a:spcBef>
                <a:spcPts val="0"/>
              </a:spcBef>
              <a:spcAft>
                <a:spcPts val="15"/>
              </a:spcAft>
            </a:pPr>
            <a:r>
              <a:rPr lang="en-GB" err="1"/>
              <a:t>Pega</a:t>
            </a:r>
            <a:r>
              <a:rPr lang="en-GB"/>
              <a:t>, Frank, Natalie C. Momen, Kai N. Streicher, Maria Leon-Roux, </a:t>
            </a:r>
            <a:r>
              <a:rPr lang="en-GB" err="1"/>
              <a:t>Subas</a:t>
            </a:r>
            <a:r>
              <a:rPr lang="en-GB"/>
              <a:t> Neupane, Mary K. </a:t>
            </a:r>
            <a:r>
              <a:rPr lang="en-GB" err="1"/>
              <a:t>Schubauer</a:t>
            </a:r>
            <a:r>
              <a:rPr lang="en-GB"/>
              <a:t>-Berigan, Joachim </a:t>
            </a:r>
            <a:r>
              <a:rPr lang="en-GB" err="1"/>
              <a:t>Schüz</a:t>
            </a:r>
            <a:r>
              <a:rPr lang="en-GB"/>
              <a:t>, et al. 2023. ‘Global, Regional and National Burdens of Non-Melanoma Skin Cancer Attributable to Occupational Exposure to Solar Ultraviolet Radiation for 183 Countries, 2000–2019: A Systematic Analysis from the WHO/ILO Joint Estimates of the Work-Related Burden of Disease and Injury’. Environment International 181 (November): 108226. </a:t>
            </a:r>
          </a:p>
          <a:p>
            <a:pPr marL="144000" lvl="5" indent="-144000">
              <a:spcBef>
                <a:spcPts val="0"/>
              </a:spcBef>
              <a:spcAft>
                <a:spcPts val="15"/>
              </a:spcAft>
            </a:pPr>
            <a:r>
              <a:rPr lang="en-GB" err="1"/>
              <a:t>Statistica</a:t>
            </a:r>
            <a:r>
              <a:rPr lang="en-GB"/>
              <a:t>. 2023. ‘Global Pesticide Consumption 1990-2021’. Statista. 2023. https://www.statista.com/statistics/1263077/global-pesticide-agricultural-use/.</a:t>
            </a:r>
          </a:p>
          <a:p>
            <a:pPr marL="144000" lvl="5" indent="-144000">
              <a:spcBef>
                <a:spcPts val="0"/>
              </a:spcBef>
              <a:spcAft>
                <a:spcPts val="15"/>
              </a:spcAft>
            </a:pPr>
            <a:r>
              <a:rPr lang="en-GB"/>
              <a:t>Takala, Jukka, Alexis </a:t>
            </a:r>
            <a:r>
              <a:rPr lang="en-GB" err="1"/>
              <a:t>Descatha</a:t>
            </a:r>
            <a:r>
              <a:rPr lang="en-GB"/>
              <a:t>, A. </a:t>
            </a:r>
            <a:r>
              <a:rPr lang="en-GB" err="1"/>
              <a:t>Oppliger</a:t>
            </a:r>
            <a:r>
              <a:rPr lang="en-GB"/>
              <a:t>, H. Hamzaoui, Catherine Bråkenhielm, and </a:t>
            </a:r>
            <a:r>
              <a:rPr lang="en-GB" err="1"/>
              <a:t>Subas</a:t>
            </a:r>
            <a:r>
              <a:rPr lang="en-GB"/>
              <a:t> Neupane. 2023. ‘Global Estimates on Biological Risks at Work’. Safety and Health at Work 14 (4): 390–97. https://doi.org/10.1016/j.shaw.2023.10.005.</a:t>
            </a:r>
          </a:p>
          <a:p>
            <a:pPr marL="144000" lvl="5" indent="-144000">
              <a:spcBef>
                <a:spcPts val="0"/>
              </a:spcBef>
              <a:spcAft>
                <a:spcPts val="15"/>
              </a:spcAft>
            </a:pPr>
            <a:r>
              <a:rPr lang="en-GB"/>
              <a:t>WHO. 2018. ‘First Global Conference on Air Pollution and Health’. 2018. https://www.who.int/news-room/events/detail/2018/10/30/default-calendar/air-pollution-conference.</a:t>
            </a:r>
          </a:p>
          <a:p>
            <a:pPr marL="144000" lvl="5" indent="-144000">
              <a:spcBef>
                <a:spcPts val="0"/>
              </a:spcBef>
              <a:spcAft>
                <a:spcPts val="15"/>
              </a:spcAft>
            </a:pPr>
            <a:r>
              <a:rPr lang="en-GB"/>
              <a:t>———. 2019. ‘Exposure to Highly Hazardous Pesticides: A Major Public Health Concern’. 2019. https://www.who.int/publications-detail-redirect/WHO-CED-PHE-EPE-19.4.6.</a:t>
            </a:r>
          </a:p>
          <a:p>
            <a:pPr marL="144000" lvl="5" indent="-144000">
              <a:spcBef>
                <a:spcPts val="0"/>
              </a:spcBef>
              <a:spcAft>
                <a:spcPts val="15"/>
              </a:spcAft>
            </a:pPr>
            <a:r>
              <a:rPr lang="en-GB"/>
              <a:t>———. 2020. ‘Vector-Borne Diseases’. 2020. https://www.who.int/news-room/fact-sheets/detail/vector-borne-diseases.</a:t>
            </a:r>
          </a:p>
          <a:p>
            <a:pPr marL="144000" lvl="5" indent="-144000">
              <a:spcBef>
                <a:spcPts val="0"/>
              </a:spcBef>
              <a:spcAft>
                <a:spcPts val="15"/>
              </a:spcAft>
            </a:pPr>
            <a:r>
              <a:rPr lang="en-GB"/>
              <a:t>WMO. 2021. ‘WMO ATLAS OF MORTALITY AND ECONOMIC LOSSES FROM WEATHER, CLIMATE AND WATER EXTREMES (1970–2019)’.</a:t>
            </a:r>
          </a:p>
          <a:p>
            <a:endParaRPr lang="en-GB"/>
          </a:p>
        </p:txBody>
      </p:sp>
    </p:spTree>
    <p:extLst>
      <p:ext uri="{BB962C8B-B14F-4D97-AF65-F5344CB8AC3E}">
        <p14:creationId xmlns:p14="http://schemas.microsoft.com/office/powerpoint/2010/main" val="3233930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16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0B33-8294-A49D-7DE3-31F30DB96C7E}"/>
              </a:ext>
            </a:extLst>
          </p:cNvPr>
          <p:cNvSpPr>
            <a:spLocks noGrp="1"/>
          </p:cNvSpPr>
          <p:nvPr>
            <p:ph type="ctrTitle"/>
          </p:nvPr>
        </p:nvSpPr>
        <p:spPr>
          <a:xfrm>
            <a:off x="366493" y="2001456"/>
            <a:ext cx="6146602" cy="1318388"/>
          </a:xfrm>
        </p:spPr>
        <p:txBody>
          <a:bodyPr/>
          <a:lstStyle/>
          <a:p>
            <a:r>
              <a:rPr lang="en-GB"/>
              <a:t>Key climate change issues impacting workers’ health and safety</a:t>
            </a:r>
          </a:p>
        </p:txBody>
      </p:sp>
      <p:pic>
        <p:nvPicPr>
          <p:cNvPr id="17" name="Picture 16" descr="A factory with smoke stacks and trees&#10;&#10;Description automatically generated with medium confidence">
            <a:extLst>
              <a:ext uri="{FF2B5EF4-FFF2-40B4-BE49-F238E27FC236}">
                <a16:creationId xmlns:a16="http://schemas.microsoft.com/office/drawing/2014/main" id="{7ECFBB26-2174-BF67-0141-C3C24361E6A9}"/>
              </a:ext>
            </a:extLst>
          </p:cNvPr>
          <p:cNvPicPr>
            <a:picLocks noChangeAspect="1"/>
          </p:cNvPicPr>
          <p:nvPr/>
        </p:nvPicPr>
        <p:blipFill rotWithShape="1">
          <a:blip r:embed="rId2">
            <a:extLst>
              <a:ext uri="{28A0092B-C50C-407E-A947-70E740481C1C}">
                <a14:useLocalDpi xmlns:a14="http://schemas.microsoft.com/office/drawing/2010/main" val="0"/>
              </a:ext>
            </a:extLst>
          </a:blip>
          <a:srcRect t="3796"/>
          <a:stretch/>
        </p:blipFill>
        <p:spPr>
          <a:xfrm>
            <a:off x="6737685" y="0"/>
            <a:ext cx="5454316" cy="6858000"/>
          </a:xfrm>
          <a:prstGeom prst="rect">
            <a:avLst/>
          </a:prstGeom>
        </p:spPr>
      </p:pic>
    </p:spTree>
    <p:extLst>
      <p:ext uri="{BB962C8B-B14F-4D97-AF65-F5344CB8AC3E}">
        <p14:creationId xmlns:p14="http://schemas.microsoft.com/office/powerpoint/2010/main" val="384506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71FF222A-35F7-E95D-789C-7D0EAABD02F7}"/>
              </a:ext>
            </a:extLst>
          </p:cNvPr>
          <p:cNvGraphicFramePr>
            <a:graphicFrameLocks/>
          </p:cNvGraphicFramePr>
          <p:nvPr>
            <p:extLst>
              <p:ext uri="{D42A27DB-BD31-4B8C-83A1-F6EECF244321}">
                <p14:modId xmlns:p14="http://schemas.microsoft.com/office/powerpoint/2010/main" val="3836748795"/>
              </p:ext>
            </p:extLst>
          </p:nvPr>
        </p:nvGraphicFramePr>
        <p:xfrm>
          <a:off x="0" y="1132764"/>
          <a:ext cx="12192000" cy="5182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49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n-GB"/>
              <a:t>Excessive heat </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p:txBody>
          <a:bodyPr/>
          <a:lstStyle/>
          <a:p>
            <a:pPr lvl="2">
              <a:spcBef>
                <a:spcPts val="600"/>
              </a:spcBef>
              <a:spcAft>
                <a:spcPts val="1200"/>
              </a:spcAft>
            </a:pPr>
            <a:r>
              <a:rPr lang="en-GB"/>
              <a:t>Rising global temperatures may result in more frequent and severe heatwaves</a:t>
            </a:r>
          </a:p>
          <a:p>
            <a:pPr lvl="2">
              <a:spcBef>
                <a:spcPts val="600"/>
              </a:spcBef>
              <a:spcAft>
                <a:spcPts val="1200"/>
              </a:spcAft>
            </a:pPr>
            <a:r>
              <a:rPr lang="en-GB"/>
              <a:t>Heat-related risks are influenced by environmental conditions, physical exertion and clothing</a:t>
            </a:r>
          </a:p>
          <a:p>
            <a:pPr lvl="2">
              <a:spcBef>
                <a:spcPts val="600"/>
              </a:spcBef>
              <a:spcAft>
                <a:spcPts val="1200"/>
              </a:spcAft>
            </a:pPr>
            <a:r>
              <a:rPr lang="en-GB" b="1"/>
              <a:t>High risk jobs: </a:t>
            </a:r>
            <a:r>
              <a:rPr lang="en-GB"/>
              <a:t>Outdoor workers in physically demanding jobs and indoor workers in poor ventilated workplaces where temperature is not regulated</a:t>
            </a:r>
          </a:p>
          <a:p>
            <a:pPr lvl="2">
              <a:spcBef>
                <a:spcPts val="600"/>
              </a:spcBef>
              <a:spcAft>
                <a:spcPts val="1200"/>
              </a:spcAft>
            </a:pPr>
            <a:r>
              <a:rPr lang="en-GB" b="1"/>
              <a:t>Primary health impacts: </a:t>
            </a:r>
            <a:r>
              <a:rPr lang="en-GB"/>
              <a:t>Heat stress, heat stroke, heat exhaustion, rhabdomyolysis, heat syncope, heat cramps, heat rash, cardiovascular disease, acute kidney injury, chronic kidney disease, physical injury and mental health conditions</a:t>
            </a:r>
          </a:p>
          <a:p>
            <a:pPr>
              <a:spcBef>
                <a:spcPts val="600"/>
              </a:spcBef>
              <a:spcAft>
                <a:spcPts val="1200"/>
              </a:spcAft>
            </a:pPr>
            <a:endParaRPr lang="en-GB"/>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726904" y="1759395"/>
            <a:ext cx="3123377" cy="4545351"/>
          </a:xfrm>
        </p:spPr>
        <p:txBody>
          <a:bodyPr/>
          <a:lstStyle/>
          <a:p>
            <a:pPr>
              <a:spcBef>
                <a:spcPts val="0"/>
              </a:spcBef>
            </a:pPr>
            <a:r>
              <a:rPr lang="en-GB" sz="1800" spc="-100" dirty="0"/>
              <a:t>Every year </a:t>
            </a:r>
          </a:p>
          <a:p>
            <a:pPr>
              <a:spcBef>
                <a:spcPts val="0"/>
              </a:spcBef>
            </a:pPr>
            <a:endParaRPr lang="en-GB" sz="1800" spc="-100" dirty="0"/>
          </a:p>
          <a:p>
            <a:pPr>
              <a:spcBef>
                <a:spcPts val="0"/>
              </a:spcBef>
            </a:pPr>
            <a:r>
              <a:rPr lang="en-GB" sz="4000" dirty="0"/>
              <a:t>2.41 billion </a:t>
            </a:r>
          </a:p>
          <a:p>
            <a:pPr>
              <a:spcBef>
                <a:spcPts val="0"/>
              </a:spcBef>
            </a:pPr>
            <a:r>
              <a:rPr lang="en-GB" sz="1800" spc="-100" dirty="0"/>
              <a:t>workers are exposed</a:t>
            </a:r>
          </a:p>
          <a:p>
            <a:pPr>
              <a:spcBef>
                <a:spcPts val="0"/>
              </a:spcBef>
            </a:pPr>
            <a:endParaRPr lang="en-GB" sz="1800" spc="-100" dirty="0"/>
          </a:p>
          <a:p>
            <a:pPr>
              <a:spcBef>
                <a:spcPts val="0"/>
              </a:spcBef>
            </a:pPr>
            <a:r>
              <a:rPr lang="en-GB" sz="4000" dirty="0"/>
              <a:t>22.85 million </a:t>
            </a:r>
            <a:r>
              <a:rPr lang="en-GB" sz="1800" spc="-100" dirty="0"/>
              <a:t>occupational injuries</a:t>
            </a:r>
          </a:p>
          <a:p>
            <a:pPr>
              <a:spcBef>
                <a:spcPts val="0"/>
              </a:spcBef>
            </a:pPr>
            <a:endParaRPr lang="en-GB" sz="1800" spc="-100" dirty="0"/>
          </a:p>
          <a:p>
            <a:pPr>
              <a:spcBef>
                <a:spcPts val="0"/>
              </a:spcBef>
            </a:pPr>
            <a:r>
              <a:rPr lang="en-GB" sz="4000" dirty="0"/>
              <a:t>18,970 </a:t>
            </a:r>
            <a:r>
              <a:rPr lang="en-GB" sz="1800" spc="-100" dirty="0"/>
              <a:t>work-related deaths</a:t>
            </a:r>
          </a:p>
          <a:p>
            <a:pPr>
              <a:spcBef>
                <a:spcPts val="0"/>
              </a:spcBef>
            </a:pPr>
            <a:endParaRPr lang="en-GB" sz="1800" spc="-100" dirty="0"/>
          </a:p>
          <a:p>
            <a:pPr>
              <a:spcBef>
                <a:spcPts val="0"/>
              </a:spcBef>
            </a:pPr>
            <a:r>
              <a:rPr lang="en-GB" sz="4000" dirty="0"/>
              <a:t>2.09 million </a:t>
            </a:r>
            <a:r>
              <a:rPr lang="en-GB" sz="1800" spc="-100" dirty="0"/>
              <a:t>DALYS</a:t>
            </a:r>
            <a:endParaRPr lang="en-GB" dirty="0"/>
          </a:p>
        </p:txBody>
      </p:sp>
      <p:pic>
        <p:nvPicPr>
          <p:cNvPr id="6" name="Picture 5" descr="A yellow thermometer with black background&#10;&#10;Description automatically generated">
            <a:extLst>
              <a:ext uri="{FF2B5EF4-FFF2-40B4-BE49-F238E27FC236}">
                <a16:creationId xmlns:a16="http://schemas.microsoft.com/office/drawing/2014/main" id="{2D562508-F778-5729-D3FD-71AABF693ECD}"/>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243514" y="5600412"/>
            <a:ext cx="825542" cy="828718"/>
          </a:xfrm>
          <a:prstGeom prst="rect">
            <a:avLst/>
          </a:prstGeom>
        </p:spPr>
      </p:pic>
    </p:spTree>
    <p:extLst>
      <p:ext uri="{BB962C8B-B14F-4D97-AF65-F5344CB8AC3E}">
        <p14:creationId xmlns:p14="http://schemas.microsoft.com/office/powerpoint/2010/main" val="45505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n-GB"/>
              <a:t>Solar UV radiation</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p:txBody>
          <a:bodyPr/>
          <a:lstStyle/>
          <a:p>
            <a:pPr lvl="2">
              <a:spcBef>
                <a:spcPts val="600"/>
              </a:spcBef>
              <a:spcAft>
                <a:spcPts val="1200"/>
              </a:spcAft>
            </a:pPr>
            <a:r>
              <a:rPr lang="en-GB"/>
              <a:t>Thinning of the ozone layer is impacting the quantity of solar UV radiation reaching earth</a:t>
            </a:r>
          </a:p>
          <a:p>
            <a:pPr lvl="2">
              <a:spcBef>
                <a:spcPts val="600"/>
              </a:spcBef>
              <a:spcAft>
                <a:spcPts val="1200"/>
              </a:spcAft>
            </a:pPr>
            <a:r>
              <a:rPr lang="en-GB"/>
              <a:t>Workers may unknowingly face dangerously high levels of solar radiation exposure</a:t>
            </a:r>
          </a:p>
          <a:p>
            <a:pPr lvl="2">
              <a:spcBef>
                <a:spcPts val="600"/>
              </a:spcBef>
              <a:spcAft>
                <a:spcPts val="1200"/>
              </a:spcAft>
            </a:pPr>
            <a:r>
              <a:rPr lang="en-GB" b="1"/>
              <a:t>High risk jobs: </a:t>
            </a:r>
            <a:r>
              <a:rPr lang="en-GB"/>
              <a:t>Outdoor workers</a:t>
            </a:r>
          </a:p>
          <a:p>
            <a:pPr lvl="2">
              <a:spcBef>
                <a:spcPts val="600"/>
              </a:spcBef>
              <a:spcAft>
                <a:spcPts val="1200"/>
              </a:spcAft>
            </a:pPr>
            <a:r>
              <a:rPr lang="en-GB" b="1"/>
              <a:t>Primary health impacts: </a:t>
            </a:r>
            <a:r>
              <a:rPr lang="en-GB"/>
              <a:t>Sunburn, eye damage, weakened immunity and various skin cancers</a:t>
            </a:r>
          </a:p>
          <a:p>
            <a:pPr>
              <a:spcBef>
                <a:spcPts val="600"/>
              </a:spcBef>
              <a:spcAft>
                <a:spcPts val="1200"/>
              </a:spcAft>
            </a:pPr>
            <a:endParaRPr lang="en-GB"/>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726904" y="1759395"/>
            <a:ext cx="3123377" cy="4545351"/>
          </a:xfrm>
        </p:spPr>
        <p:txBody>
          <a:bodyPr/>
          <a:lstStyle/>
          <a:p>
            <a:pPr>
              <a:spcBef>
                <a:spcPts val="0"/>
              </a:spcBef>
            </a:pPr>
            <a:r>
              <a:rPr lang="en-GB" sz="4000"/>
              <a:t>1.6 billion </a:t>
            </a:r>
          </a:p>
          <a:p>
            <a:pPr>
              <a:spcBef>
                <a:spcPts val="0"/>
              </a:spcBef>
            </a:pPr>
            <a:r>
              <a:rPr lang="en-GB" sz="1800" spc="-100"/>
              <a:t>workers exposed                                       (</a:t>
            </a:r>
            <a:r>
              <a:rPr lang="en-GB" sz="1800" spc="-100" err="1"/>
              <a:t>Pega</a:t>
            </a:r>
            <a:r>
              <a:rPr lang="en-GB" sz="1800" spc="-100"/>
              <a:t> et al. 2023) </a:t>
            </a:r>
          </a:p>
          <a:p>
            <a:pPr>
              <a:spcBef>
                <a:spcPts val="0"/>
              </a:spcBef>
            </a:pPr>
            <a:endParaRPr lang="en-GB" sz="1800" spc="-100"/>
          </a:p>
          <a:p>
            <a:pPr>
              <a:spcBef>
                <a:spcPts val="0"/>
              </a:spcBef>
            </a:pPr>
            <a:endParaRPr lang="en-GB" sz="1800" spc="-100"/>
          </a:p>
          <a:p>
            <a:pPr>
              <a:spcBef>
                <a:spcPts val="0"/>
              </a:spcBef>
            </a:pPr>
            <a:endParaRPr lang="en-GB" sz="1800" spc="-100"/>
          </a:p>
          <a:p>
            <a:pPr>
              <a:spcBef>
                <a:spcPts val="0"/>
              </a:spcBef>
            </a:pPr>
            <a:r>
              <a:rPr lang="en-GB" sz="1800" spc="-100"/>
              <a:t>Over</a:t>
            </a:r>
            <a:r>
              <a:rPr lang="en-GB" sz="4000"/>
              <a:t> 18,960  </a:t>
            </a:r>
            <a:r>
              <a:rPr lang="en-GB" sz="1800" spc="-100"/>
              <a:t>                    work-related deaths in 2019 due to non-melanoma skin cancer alone (</a:t>
            </a:r>
            <a:r>
              <a:rPr lang="en-GB" sz="1800" spc="-100" err="1"/>
              <a:t>Pega</a:t>
            </a:r>
            <a:r>
              <a:rPr lang="en-GB" sz="1800" spc="-100"/>
              <a:t> et al. 2023) </a:t>
            </a:r>
          </a:p>
          <a:p>
            <a:pPr>
              <a:spcBef>
                <a:spcPts val="0"/>
              </a:spcBef>
            </a:pPr>
            <a:endParaRPr lang="en-GB" sz="1800" spc="-100"/>
          </a:p>
          <a:p>
            <a:pPr>
              <a:spcBef>
                <a:spcPts val="0"/>
              </a:spcBef>
            </a:pPr>
            <a:endParaRPr lang="en-GB"/>
          </a:p>
        </p:txBody>
      </p:sp>
      <p:pic>
        <p:nvPicPr>
          <p:cNvPr id="7" name="Picture 6" descr="A yellow sun with arrows&#10;&#10;Description automatically generated">
            <a:extLst>
              <a:ext uri="{FF2B5EF4-FFF2-40B4-BE49-F238E27FC236}">
                <a16:creationId xmlns:a16="http://schemas.microsoft.com/office/drawing/2014/main" id="{2E4B62E3-0996-8C06-5FF2-87429B10CF5B}"/>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84167" y="1913256"/>
            <a:ext cx="828718" cy="828718"/>
          </a:xfrm>
          <a:prstGeom prst="rect">
            <a:avLst/>
          </a:prstGeom>
        </p:spPr>
      </p:pic>
    </p:spTree>
    <p:extLst>
      <p:ext uri="{BB962C8B-B14F-4D97-AF65-F5344CB8AC3E}">
        <p14:creationId xmlns:p14="http://schemas.microsoft.com/office/powerpoint/2010/main" val="2870395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n-GB"/>
              <a:t>Extreme weather events</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p:txBody>
          <a:bodyPr/>
          <a:lstStyle/>
          <a:p>
            <a:pPr lvl="2">
              <a:spcBef>
                <a:spcPts val="600"/>
              </a:spcBef>
              <a:spcAft>
                <a:spcPts val="1200"/>
              </a:spcAft>
            </a:pPr>
            <a:r>
              <a:rPr lang="en-GB"/>
              <a:t>Projected increases in the frequency, duration and intensity of extreme weather events (heat waves, winter storms, tropical cyclones, droughts and torrential rains) </a:t>
            </a:r>
          </a:p>
          <a:p>
            <a:pPr lvl="2">
              <a:spcBef>
                <a:spcPts val="600"/>
              </a:spcBef>
              <a:spcAft>
                <a:spcPts val="1200"/>
              </a:spcAft>
            </a:pPr>
            <a:r>
              <a:rPr lang="en-GB"/>
              <a:t>Possible consequences include wildfires, flooding, famines, major industrial accidents and water-borne diseases</a:t>
            </a:r>
          </a:p>
          <a:p>
            <a:pPr lvl="2">
              <a:spcBef>
                <a:spcPts val="600"/>
              </a:spcBef>
              <a:spcAft>
                <a:spcPts val="1200"/>
              </a:spcAft>
            </a:pPr>
            <a:r>
              <a:rPr lang="en-GB"/>
              <a:t>Workers may be exposed during the event, in the immediate aftermath or during clean-up operations</a:t>
            </a:r>
          </a:p>
          <a:p>
            <a:pPr lvl="2">
              <a:spcBef>
                <a:spcPts val="600"/>
              </a:spcBef>
              <a:spcAft>
                <a:spcPts val="1200"/>
              </a:spcAft>
            </a:pPr>
            <a:r>
              <a:rPr lang="en-GB" b="1"/>
              <a:t>High risk jobs: </a:t>
            </a:r>
            <a:r>
              <a:rPr lang="en-GB"/>
              <a:t>Emergency workers, workers involved in clean-up, agriculture workers and fishing workers</a:t>
            </a:r>
          </a:p>
          <a:p>
            <a:pPr lvl="2">
              <a:spcBef>
                <a:spcPts val="600"/>
              </a:spcBef>
              <a:spcAft>
                <a:spcPts val="1200"/>
              </a:spcAft>
            </a:pPr>
            <a:r>
              <a:rPr lang="en-GB" b="1"/>
              <a:t>Primary health impacts: </a:t>
            </a:r>
            <a:r>
              <a:rPr lang="en-GB"/>
              <a:t>Traumatic injury,  burns, respiratory tract injury, diseases from biological hazards, toxic effects from chemicals, physical and emotional fatigue, anxiety, stress and PTSD</a:t>
            </a:r>
          </a:p>
          <a:p>
            <a:pPr>
              <a:spcBef>
                <a:spcPts val="600"/>
              </a:spcBef>
              <a:spcAft>
                <a:spcPts val="1200"/>
              </a:spcAft>
            </a:pPr>
            <a:endParaRPr lang="en-GB"/>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726904" y="1759395"/>
            <a:ext cx="3123377" cy="4545351"/>
          </a:xfrm>
        </p:spPr>
        <p:txBody>
          <a:bodyPr/>
          <a:lstStyle/>
          <a:p>
            <a:pPr>
              <a:spcBef>
                <a:spcPts val="0"/>
              </a:spcBef>
            </a:pPr>
            <a:r>
              <a:rPr lang="en-GB" sz="1800" spc="-100"/>
              <a:t>Limited data on occupational exposures</a:t>
            </a:r>
          </a:p>
          <a:p>
            <a:pPr>
              <a:spcBef>
                <a:spcPts val="0"/>
              </a:spcBef>
            </a:pPr>
            <a:endParaRPr lang="en-GB" sz="1800" spc="-100"/>
          </a:p>
          <a:p>
            <a:pPr>
              <a:spcBef>
                <a:spcPts val="0"/>
              </a:spcBef>
            </a:pPr>
            <a:endParaRPr lang="en-GB" sz="1800" spc="-100"/>
          </a:p>
          <a:p>
            <a:pPr>
              <a:spcBef>
                <a:spcPts val="0"/>
              </a:spcBef>
            </a:pPr>
            <a:endParaRPr lang="en-GB" sz="1800" spc="-100"/>
          </a:p>
          <a:p>
            <a:pPr>
              <a:spcBef>
                <a:spcPts val="0"/>
              </a:spcBef>
            </a:pPr>
            <a:r>
              <a:rPr lang="en-GB" sz="4000"/>
              <a:t>2.06 million </a:t>
            </a:r>
          </a:p>
          <a:p>
            <a:pPr>
              <a:spcBef>
                <a:spcPts val="0"/>
              </a:spcBef>
            </a:pPr>
            <a:r>
              <a:rPr lang="en-GB" sz="1800" spc="-100"/>
              <a:t>deaths due to weather, climate and water hazards (not just occupational exposures) from 1970 to 2019 (WMO 2021).</a:t>
            </a:r>
          </a:p>
          <a:p>
            <a:pPr>
              <a:spcBef>
                <a:spcPts val="0"/>
              </a:spcBef>
            </a:pPr>
            <a:endParaRPr lang="en-GB" sz="1800" spc="-100"/>
          </a:p>
          <a:p>
            <a:pPr>
              <a:spcBef>
                <a:spcPts val="0"/>
              </a:spcBef>
            </a:pPr>
            <a:endParaRPr lang="en-GB"/>
          </a:p>
        </p:txBody>
      </p:sp>
      <p:pic>
        <p:nvPicPr>
          <p:cNvPr id="8" name="Picture 7">
            <a:extLst>
              <a:ext uri="{FF2B5EF4-FFF2-40B4-BE49-F238E27FC236}">
                <a16:creationId xmlns:a16="http://schemas.microsoft.com/office/drawing/2014/main" id="{A36142AF-811B-440D-0603-A9FCBE7EF224}"/>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913279" y="5459787"/>
            <a:ext cx="828718" cy="828718"/>
          </a:xfrm>
          <a:prstGeom prst="rect">
            <a:avLst/>
          </a:prstGeom>
        </p:spPr>
      </p:pic>
    </p:spTree>
    <p:extLst>
      <p:ext uri="{BB962C8B-B14F-4D97-AF65-F5344CB8AC3E}">
        <p14:creationId xmlns:p14="http://schemas.microsoft.com/office/powerpoint/2010/main" val="66441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n-GB"/>
              <a:t>Workplace air pollution</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p:txBody>
          <a:bodyPr/>
          <a:lstStyle/>
          <a:p>
            <a:pPr lvl="2">
              <a:spcBef>
                <a:spcPts val="600"/>
              </a:spcBef>
              <a:spcAft>
                <a:spcPts val="1200"/>
              </a:spcAft>
            </a:pPr>
            <a:r>
              <a:rPr lang="en-GB"/>
              <a:t>Modified weather patterns have influenced levels of both outdoor and indoor air pollutants.</a:t>
            </a:r>
          </a:p>
          <a:p>
            <a:pPr lvl="2">
              <a:spcBef>
                <a:spcPts val="600"/>
              </a:spcBef>
              <a:spcAft>
                <a:spcPts val="1200"/>
              </a:spcAft>
            </a:pPr>
            <a:r>
              <a:rPr lang="en-GB"/>
              <a:t>Greater exposures are observed for outdoor workers in areas with high levels of air pollution generated by heavy traffic or industries. </a:t>
            </a:r>
          </a:p>
          <a:p>
            <a:pPr lvl="2">
              <a:spcBef>
                <a:spcPts val="600"/>
              </a:spcBef>
              <a:spcAft>
                <a:spcPts val="1200"/>
              </a:spcAft>
            </a:pPr>
            <a:r>
              <a:rPr lang="en-GB" b="1"/>
              <a:t>High risk jobs: </a:t>
            </a:r>
            <a:r>
              <a:rPr lang="en-GB"/>
              <a:t>All workers, particularly outdoor workers, transport workers and firefighters. </a:t>
            </a:r>
          </a:p>
          <a:p>
            <a:pPr lvl="2">
              <a:spcBef>
                <a:spcPts val="600"/>
              </a:spcBef>
              <a:spcAft>
                <a:spcPts val="1200"/>
              </a:spcAft>
            </a:pPr>
            <a:r>
              <a:rPr lang="en-GB" b="1"/>
              <a:t>Primary health impacts: </a:t>
            </a:r>
            <a:r>
              <a:rPr lang="en-GB"/>
              <a:t>Cancer (lung), stroke, respiratory disease, cardiovascular disease and eye irritation.</a:t>
            </a:r>
          </a:p>
          <a:p>
            <a:pPr>
              <a:spcBef>
                <a:spcPts val="600"/>
              </a:spcBef>
              <a:spcAft>
                <a:spcPts val="1200"/>
              </a:spcAft>
            </a:pPr>
            <a:endParaRPr lang="en-GB"/>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726904" y="1759395"/>
            <a:ext cx="3123377" cy="4545351"/>
          </a:xfrm>
        </p:spPr>
        <p:txBody>
          <a:bodyPr/>
          <a:lstStyle/>
          <a:p>
            <a:pPr>
              <a:spcBef>
                <a:spcPts val="0"/>
              </a:spcBef>
            </a:pPr>
            <a:r>
              <a:rPr lang="en-GB" sz="1800" spc="-100"/>
              <a:t>Over  </a:t>
            </a:r>
            <a:r>
              <a:rPr lang="en-GB" sz="4000"/>
              <a:t>1.6 billion </a:t>
            </a:r>
          </a:p>
          <a:p>
            <a:pPr>
              <a:spcBef>
                <a:spcPts val="0"/>
              </a:spcBef>
            </a:pPr>
            <a:r>
              <a:rPr lang="en-GB" sz="1800" spc="-100"/>
              <a:t>outdoor workers at increased risk of exposure</a:t>
            </a:r>
          </a:p>
          <a:p>
            <a:pPr>
              <a:spcBef>
                <a:spcPts val="0"/>
              </a:spcBef>
            </a:pPr>
            <a:endParaRPr lang="en-GB" sz="1800" spc="-100"/>
          </a:p>
          <a:p>
            <a:pPr>
              <a:spcBef>
                <a:spcPts val="0"/>
              </a:spcBef>
            </a:pPr>
            <a:endParaRPr lang="en-GB" sz="1800" spc="-100"/>
          </a:p>
          <a:p>
            <a:pPr>
              <a:spcBef>
                <a:spcPts val="0"/>
              </a:spcBef>
            </a:pPr>
            <a:r>
              <a:rPr lang="en-GB" sz="4000"/>
              <a:t>860,000 </a:t>
            </a:r>
          </a:p>
          <a:p>
            <a:pPr>
              <a:spcBef>
                <a:spcPts val="0"/>
              </a:spcBef>
            </a:pPr>
            <a:r>
              <a:rPr lang="en-GB" sz="1800" spc="-100"/>
              <a:t>work-related deaths (outdoor workers only) (ILO 2021a)</a:t>
            </a:r>
          </a:p>
          <a:p>
            <a:pPr>
              <a:spcBef>
                <a:spcPts val="0"/>
              </a:spcBef>
            </a:pPr>
            <a:endParaRPr lang="en-GB" sz="1800" spc="-100"/>
          </a:p>
          <a:p>
            <a:pPr>
              <a:spcBef>
                <a:spcPts val="0"/>
              </a:spcBef>
            </a:pPr>
            <a:endParaRPr lang="en-GB" sz="1800" spc="-100"/>
          </a:p>
          <a:p>
            <a:pPr>
              <a:spcBef>
                <a:spcPts val="0"/>
              </a:spcBef>
            </a:pPr>
            <a:r>
              <a:rPr lang="en-GB" sz="1800" spc="-100"/>
              <a:t>By 2060, </a:t>
            </a:r>
            <a:r>
              <a:rPr lang="en-GB" sz="4000"/>
              <a:t>3.7 billion  </a:t>
            </a:r>
            <a:r>
              <a:rPr lang="en-GB" sz="1800" spc="-100"/>
              <a:t>lost working days annually due to exposure to air pollutions (OECD 2016)</a:t>
            </a:r>
            <a:endParaRPr lang="en-GB"/>
          </a:p>
        </p:txBody>
      </p:sp>
      <p:pic>
        <p:nvPicPr>
          <p:cNvPr id="6" name="Picture 5" descr="A yellow smoke with black background&#10;&#10;Description automatically generated">
            <a:extLst>
              <a:ext uri="{FF2B5EF4-FFF2-40B4-BE49-F238E27FC236}">
                <a16:creationId xmlns:a16="http://schemas.microsoft.com/office/drawing/2014/main" id="{3585D57F-D80B-EAE8-D5EA-7EB211CD5AF8}"/>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941706" y="5469069"/>
            <a:ext cx="922648" cy="926198"/>
          </a:xfrm>
          <a:prstGeom prst="rect">
            <a:avLst/>
          </a:prstGeom>
        </p:spPr>
      </p:pic>
    </p:spTree>
    <p:extLst>
      <p:ext uri="{BB962C8B-B14F-4D97-AF65-F5344CB8AC3E}">
        <p14:creationId xmlns:p14="http://schemas.microsoft.com/office/powerpoint/2010/main" val="641958590"/>
      </p:ext>
    </p:extLst>
  </p:cSld>
  <p:clrMapOvr>
    <a:masterClrMapping/>
  </p:clrMapOvr>
</p:sld>
</file>

<file path=ppt/theme/theme1.xml><?xml version="1.0" encoding="utf-8"?>
<a:theme xmlns:a="http://schemas.openxmlformats.org/drawingml/2006/main" name="ThemeILO">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ILO" id="{B957A9F2-B6CA-45BB-A80F-3D7B6C28D25A}" vid="{B74F2439-0BDD-4EBD-9A04-6CB6E0AC36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3908A712D7AA418D95BFCC0ECE245F" ma:contentTypeVersion="18" ma:contentTypeDescription="Create a new document." ma:contentTypeScope="" ma:versionID="1b5d56c4448805680f95162c6eb64448">
  <xsd:schema xmlns:xsd="http://www.w3.org/2001/XMLSchema" xmlns:xs="http://www.w3.org/2001/XMLSchema" xmlns:p="http://schemas.microsoft.com/office/2006/metadata/properties" xmlns:ns2="18f9ac08-cad0-4069-9cc9-ad6597f5f3a5" xmlns:ns3="8f68b5b3-e33a-4795-8620-9e287973ee67" xmlns:ns4="2118e9f4-83e0-430e-8618-3d02343c48a9" targetNamespace="http://schemas.microsoft.com/office/2006/metadata/properties" ma:root="true" ma:fieldsID="e96f78ebeb261c0e9e7320137fadd373" ns2:_="" ns3:_="" ns4:_="">
    <xsd:import namespace="18f9ac08-cad0-4069-9cc9-ad6597f5f3a5"/>
    <xsd:import namespace="8f68b5b3-e33a-4795-8620-9e287973ee67"/>
    <xsd:import namespace="2118e9f4-83e0-430e-8618-3d02343c48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9ac08-cad0-4069-9cc9-ad6597f5f3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32b82f-ee1f-4246-9d44-c1f8cdfbe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68b5b3-e33a-4795-8620-9e287973ee6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18e9f4-83e0-430e-8618-3d02343c48a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99bea5c-8ec8-4b88-9319-e51098983805}" ma:internalName="TaxCatchAll" ma:showField="CatchAllData" ma:web="8f68b5b3-e33a-4795-8620-9e287973ee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f9ac08-cad0-4069-9cc9-ad6597f5f3a5">
      <Terms xmlns="http://schemas.microsoft.com/office/infopath/2007/PartnerControls"/>
    </lcf76f155ced4ddcb4097134ff3c332f>
    <TaxCatchAll xmlns="2118e9f4-83e0-430e-8618-3d02343c48a9" xsi:nil="true"/>
  </documentManagement>
</p:properties>
</file>

<file path=customXml/itemProps1.xml><?xml version="1.0" encoding="utf-8"?>
<ds:datastoreItem xmlns:ds="http://schemas.openxmlformats.org/officeDocument/2006/customXml" ds:itemID="{8F51F0B8-627E-4CBD-856F-F759873A65CE}">
  <ds:schemaRefs>
    <ds:schemaRef ds:uri="18f9ac08-cad0-4069-9cc9-ad6597f5f3a5"/>
    <ds:schemaRef ds:uri="2118e9f4-83e0-430e-8618-3d02343c48a9"/>
    <ds:schemaRef ds:uri="8f68b5b3-e33a-4795-8620-9e287973ee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C657AA-2AD7-4714-B188-424456A9F43F}">
  <ds:schemaRefs>
    <ds:schemaRef ds:uri="http://schemas.microsoft.com/sharepoint/v3/contenttype/forms"/>
  </ds:schemaRefs>
</ds:datastoreItem>
</file>

<file path=customXml/itemProps3.xml><?xml version="1.0" encoding="utf-8"?>
<ds:datastoreItem xmlns:ds="http://schemas.openxmlformats.org/officeDocument/2006/customXml" ds:itemID="{CE91DD09-650F-4087-A5CF-D7302331CAE4}">
  <ds:schemaRefs>
    <ds:schemaRef ds:uri="http://schemas.microsoft.com/office/2006/documentManagement/types"/>
    <ds:schemaRef ds:uri="8f68b5b3-e33a-4795-8620-9e287973ee67"/>
    <ds:schemaRef ds:uri="http://purl.org/dc/elements/1.1/"/>
    <ds:schemaRef ds:uri="http://schemas.microsoft.com/office/2006/metadata/properties"/>
    <ds:schemaRef ds:uri="2118e9f4-83e0-430e-8618-3d02343c48a9"/>
    <ds:schemaRef ds:uri="http://purl.org/dc/terms/"/>
    <ds:schemaRef ds:uri="18f9ac08-cad0-4069-9cc9-ad6597f5f3a5"/>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ThemeILO</Template>
  <TotalTime>0</TotalTime>
  <Words>4998</Words>
  <Application>Microsoft Office PowerPoint</Application>
  <PresentationFormat>Widescreen</PresentationFormat>
  <Paragraphs>340</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Noto Sans</vt:lpstr>
      <vt:lpstr>Overpass</vt:lpstr>
      <vt:lpstr>Wingdings 3</vt:lpstr>
      <vt:lpstr>ThemeILO</vt:lpstr>
      <vt:lpstr>PowerPoint Presentation</vt:lpstr>
      <vt:lpstr>Climate change and OSH</vt:lpstr>
      <vt:lpstr>The impact of climate change on the world of work</vt:lpstr>
      <vt:lpstr>Key climate change issues impacting workers’ health and safety</vt:lpstr>
      <vt:lpstr>PowerPoint Presentation</vt:lpstr>
      <vt:lpstr>Excessive heat </vt:lpstr>
      <vt:lpstr>Solar UV radiation</vt:lpstr>
      <vt:lpstr>Extreme weather events</vt:lpstr>
      <vt:lpstr>Workplace air pollution</vt:lpstr>
      <vt:lpstr>Vector-borne diseases</vt:lpstr>
      <vt:lpstr>Agrochemicals</vt:lpstr>
      <vt:lpstr>Spotlight on Climate Change and Mental Health</vt:lpstr>
      <vt:lpstr>Protecting workers in a changing climate</vt:lpstr>
      <vt:lpstr>ILO action to protect workers in a changing climate</vt:lpstr>
      <vt:lpstr>PowerPoint Presentation</vt:lpstr>
      <vt:lpstr>National responses to key climate change issues</vt:lpstr>
      <vt:lpstr>National policies and strategies</vt:lpstr>
      <vt:lpstr>Examples of national OSH policies and strategies</vt:lpstr>
      <vt:lpstr>Laws and regulations</vt:lpstr>
      <vt:lpstr>Examples of legislation regarding maximum work temperatures </vt:lpstr>
      <vt:lpstr>Examples of provisions addressing excessive heat</vt:lpstr>
      <vt:lpstr>Examples of provisions addressing extreme weather events</vt:lpstr>
      <vt:lpstr>Examples of provisions addressing solar UV radiation, air pollution and vector-borne diseases</vt:lpstr>
      <vt:lpstr>Example of legislation addressing the combined risks of agrochemical exposure with excessive heat</vt:lpstr>
      <vt:lpstr>Examples of diseases included in national occupational disease lists</vt:lpstr>
      <vt:lpstr>Collective agreements</vt:lpstr>
      <vt:lpstr>Technical guidelines</vt:lpstr>
      <vt:lpstr>Training programmes and awareness raising initiatives </vt:lpstr>
      <vt:lpstr>Examples of awareness raising initiatives</vt:lpstr>
      <vt:lpstr>Examples of awareness raising campaigns developed by social partners</vt:lpstr>
      <vt:lpstr>Public health initiatives targeting workers</vt:lpstr>
      <vt:lpstr>Examples of broader initiatives</vt:lpstr>
      <vt:lpstr>Key takeaways</vt:lpstr>
      <vt:lpstr>PowerPoint Presentation</vt:lpstr>
      <vt:lpstr>Other considerations…</vt:lpstr>
      <vt:lpstr>References</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OSH Teamn</dc:creator>
  <cp:lastModifiedBy>Hoibl, Andreas</cp:lastModifiedBy>
  <cp:revision>20</cp:revision>
  <dcterms:created xsi:type="dcterms:W3CDTF">2024-03-12T08:34:07Z</dcterms:created>
  <dcterms:modified xsi:type="dcterms:W3CDTF">2024-04-22T14:36:38Z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0x010100B23908A712D7AA418D95BFCC0ECE245F</vt:lpwstr>
  </property>
  <property fmtid="{D5CDD505-2E9C-101B-9397-08002B2CF9AE}" pid="3" name="MediaServiceImageTags">
    <vt:lpwstr/>
  </property>
</Properties>
</file>