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2"/>
  </p:notesMasterIdLst>
  <p:sldIdLst>
    <p:sldId id="318" r:id="rId6"/>
    <p:sldId id="319" r:id="rId7"/>
    <p:sldId id="260" r:id="rId8"/>
    <p:sldId id="265" r:id="rId9"/>
    <p:sldId id="266" r:id="rId10"/>
    <p:sldId id="267" r:id="rId11"/>
    <p:sldId id="261" r:id="rId12"/>
    <p:sldId id="269" r:id="rId13"/>
    <p:sldId id="268" r:id="rId14"/>
    <p:sldId id="270" r:id="rId15"/>
    <p:sldId id="272" r:id="rId16"/>
    <p:sldId id="301" r:id="rId17"/>
    <p:sldId id="273" r:id="rId18"/>
    <p:sldId id="274" r:id="rId19"/>
    <p:sldId id="275" r:id="rId20"/>
    <p:sldId id="276" r:id="rId21"/>
    <p:sldId id="277" r:id="rId22"/>
    <p:sldId id="317" r:id="rId23"/>
    <p:sldId id="279" r:id="rId24"/>
    <p:sldId id="299" r:id="rId25"/>
    <p:sldId id="278" r:id="rId26"/>
    <p:sldId id="280" r:id="rId27"/>
    <p:sldId id="282" r:id="rId28"/>
    <p:sldId id="289" r:id="rId29"/>
    <p:sldId id="290" r:id="rId30"/>
    <p:sldId id="291" r:id="rId31"/>
    <p:sldId id="303" r:id="rId32"/>
    <p:sldId id="286" r:id="rId33"/>
    <p:sldId id="287" r:id="rId34"/>
    <p:sldId id="292" r:id="rId35"/>
    <p:sldId id="295" r:id="rId36"/>
    <p:sldId id="293" r:id="rId37"/>
    <p:sldId id="294" r:id="rId38"/>
    <p:sldId id="320" r:id="rId39"/>
    <p:sldId id="297" r:id="rId40"/>
    <p:sldId id="31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AAC2A-5635-3413-6D8F-B4F3A7AB8B06}" name="Risueno Navarro, Lucia" initials="RL" userId="S::risuenonavarro@iloguest.org::fcac3d2d-bfb3-4513-b1b2-70dbb590df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8E423-618D-4AD9-8D0B-C193F7BBA0BC}" v="1" dt="2025-04-16T09:07:12.708"/>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9A366-1D38-42B3-9845-C54CF530851D}" type="datetimeFigureOut">
              <a:rPr lang="es-ES" smtClean="0"/>
              <a:t>16/04/2025</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E777A-5D97-440B-8231-2A324B30F904}" type="slidenum">
              <a:rPr lang="es-ES" smtClean="0"/>
              <a:t>‹#›</a:t>
            </a:fld>
            <a:endParaRPr lang="es-ES"/>
          </a:p>
        </p:txBody>
      </p:sp>
    </p:spTree>
    <p:extLst>
      <p:ext uri="{BB962C8B-B14F-4D97-AF65-F5344CB8AC3E}">
        <p14:creationId xmlns:p14="http://schemas.microsoft.com/office/powerpoint/2010/main" val="964152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931E777A-5D97-440B-8231-2A324B30F904}" type="slidenum">
              <a:rPr lang="es-ES" smtClean="0"/>
              <a:t>3</a:t>
            </a:fld>
            <a:endParaRPr lang="es-ES"/>
          </a:p>
        </p:txBody>
      </p:sp>
    </p:spTree>
    <p:extLst>
      <p:ext uri="{BB962C8B-B14F-4D97-AF65-F5344CB8AC3E}">
        <p14:creationId xmlns:p14="http://schemas.microsoft.com/office/powerpoint/2010/main" val="310169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931E777A-5D97-440B-8231-2A324B30F904}" type="slidenum">
              <a:rPr lang="es-ES" smtClean="0"/>
              <a:t>21</a:t>
            </a:fld>
            <a:endParaRPr lang="es-ES"/>
          </a:p>
        </p:txBody>
      </p:sp>
    </p:spTree>
    <p:extLst>
      <p:ext uri="{BB962C8B-B14F-4D97-AF65-F5344CB8AC3E}">
        <p14:creationId xmlns:p14="http://schemas.microsoft.com/office/powerpoint/2010/main" val="299502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1E777A-5D97-440B-8231-2A324B30F904}" type="slidenum">
              <a:rPr lang="es-ES" smtClean="0"/>
              <a:t>27</a:t>
            </a:fld>
            <a:endParaRPr lang="es-ES"/>
          </a:p>
        </p:txBody>
      </p:sp>
    </p:spTree>
    <p:extLst>
      <p:ext uri="{BB962C8B-B14F-4D97-AF65-F5344CB8AC3E}">
        <p14:creationId xmlns:p14="http://schemas.microsoft.com/office/powerpoint/2010/main" val="163843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B8AD6-2A33-0F92-B991-477E3216F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1499D-5551-7147-7EBE-A35E1040B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ACED6-6AFB-FBFA-2698-3DC79CAB2B6E}"/>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5F7C27AE-BFC2-EF28-FF20-58A19458AE1E}"/>
              </a:ext>
            </a:extLst>
          </p:cNvPr>
          <p:cNvSpPr>
            <a:spLocks noGrp="1"/>
          </p:cNvSpPr>
          <p:nvPr>
            <p:ph type="sldNum" sz="quarter" idx="5"/>
          </p:nvPr>
        </p:nvSpPr>
        <p:spPr/>
        <p:txBody>
          <a:bodyPr/>
          <a:lstStyle/>
          <a:p>
            <a:fld id="{931E777A-5D97-440B-8231-2A324B30F904}" type="slidenum">
              <a:rPr lang="es-ES" smtClean="0"/>
              <a:t>4</a:t>
            </a:fld>
            <a:endParaRPr lang="es-ES"/>
          </a:p>
        </p:txBody>
      </p:sp>
    </p:spTree>
    <p:extLst>
      <p:ext uri="{BB962C8B-B14F-4D97-AF65-F5344CB8AC3E}">
        <p14:creationId xmlns:p14="http://schemas.microsoft.com/office/powerpoint/2010/main" val="81294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31E777A-5D97-440B-8231-2A324B30F904}" type="slidenum">
              <a:rPr lang="es-ES" smtClean="0"/>
              <a:t>6</a:t>
            </a:fld>
            <a:endParaRPr lang="es-ES"/>
          </a:p>
        </p:txBody>
      </p:sp>
    </p:spTree>
    <p:extLst>
      <p:ext uri="{BB962C8B-B14F-4D97-AF65-F5344CB8AC3E}">
        <p14:creationId xmlns:p14="http://schemas.microsoft.com/office/powerpoint/2010/main" val="333349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082CE-64A0-584D-2906-CF1AF3AC5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C43B5-B4A8-B678-C948-8769E9626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F8A2C-B811-3F37-1CA2-1D8A7F10BEDC}"/>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A03A9111-7ECF-13AF-9E0B-6AD2D9C0C1E0}"/>
              </a:ext>
            </a:extLst>
          </p:cNvPr>
          <p:cNvSpPr>
            <a:spLocks noGrp="1"/>
          </p:cNvSpPr>
          <p:nvPr>
            <p:ph type="sldNum" sz="quarter" idx="5"/>
          </p:nvPr>
        </p:nvSpPr>
        <p:spPr/>
        <p:txBody>
          <a:bodyPr/>
          <a:lstStyle/>
          <a:p>
            <a:fld id="{931E777A-5D97-440B-8231-2A324B30F904}" type="slidenum">
              <a:rPr lang="es-ES" smtClean="0"/>
              <a:t>8</a:t>
            </a:fld>
            <a:endParaRPr lang="es-ES"/>
          </a:p>
        </p:txBody>
      </p:sp>
    </p:spTree>
    <p:extLst>
      <p:ext uri="{BB962C8B-B14F-4D97-AF65-F5344CB8AC3E}">
        <p14:creationId xmlns:p14="http://schemas.microsoft.com/office/powerpoint/2010/main" val="224941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1E777A-5D97-440B-8231-2A324B30F904}" type="slidenum">
              <a:rPr lang="es-ES" smtClean="0"/>
              <a:t>9</a:t>
            </a:fld>
            <a:endParaRPr lang="es-ES"/>
          </a:p>
        </p:txBody>
      </p:sp>
    </p:spTree>
    <p:extLst>
      <p:ext uri="{BB962C8B-B14F-4D97-AF65-F5344CB8AC3E}">
        <p14:creationId xmlns:p14="http://schemas.microsoft.com/office/powerpoint/2010/main" val="187527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1F06-35C5-2324-FF3A-E9BCAF841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A90D8-754E-5C71-D834-73D0F407E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EB633-15FB-4B35-278D-20E69B861022}"/>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2217311F-DE32-2F65-0D9F-5AAAAFDF6AD5}"/>
              </a:ext>
            </a:extLst>
          </p:cNvPr>
          <p:cNvSpPr>
            <a:spLocks noGrp="1"/>
          </p:cNvSpPr>
          <p:nvPr>
            <p:ph type="sldNum" sz="quarter" idx="5"/>
          </p:nvPr>
        </p:nvSpPr>
        <p:spPr/>
        <p:txBody>
          <a:bodyPr/>
          <a:lstStyle/>
          <a:p>
            <a:fld id="{931E777A-5D97-440B-8231-2A324B30F904}" type="slidenum">
              <a:rPr lang="es-ES" smtClean="0"/>
              <a:t>10</a:t>
            </a:fld>
            <a:endParaRPr lang="es-ES"/>
          </a:p>
        </p:txBody>
      </p:sp>
    </p:spTree>
    <p:extLst>
      <p:ext uri="{BB962C8B-B14F-4D97-AF65-F5344CB8AC3E}">
        <p14:creationId xmlns:p14="http://schemas.microsoft.com/office/powerpoint/2010/main" val="213490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1E8D8-8D2E-C75A-4E61-A6A3CB1D8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7D214-CF43-7170-CD49-19A43AB79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8EEF9-854A-A3F3-D355-A3ADF8DDFF23}"/>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8B1A6730-A6AC-99CD-B92B-F0220BBE29A9}"/>
              </a:ext>
            </a:extLst>
          </p:cNvPr>
          <p:cNvSpPr>
            <a:spLocks noGrp="1"/>
          </p:cNvSpPr>
          <p:nvPr>
            <p:ph type="sldNum" sz="quarter" idx="5"/>
          </p:nvPr>
        </p:nvSpPr>
        <p:spPr/>
        <p:txBody>
          <a:bodyPr/>
          <a:lstStyle/>
          <a:p>
            <a:fld id="{931E777A-5D97-440B-8231-2A324B30F904}" type="slidenum">
              <a:rPr lang="es-ES" smtClean="0"/>
              <a:t>11</a:t>
            </a:fld>
            <a:endParaRPr lang="es-ES"/>
          </a:p>
        </p:txBody>
      </p:sp>
    </p:spTree>
    <p:extLst>
      <p:ext uri="{BB962C8B-B14F-4D97-AF65-F5344CB8AC3E}">
        <p14:creationId xmlns:p14="http://schemas.microsoft.com/office/powerpoint/2010/main" val="75795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750EF-B159-9B72-1318-3BD4BAC49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97BF5-0B33-B4BA-3534-8625F262E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E729B-2717-8C25-2C2C-9397367372D5}"/>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566AE515-42D4-BA9C-5A8A-6C77DC13F837}"/>
              </a:ext>
            </a:extLst>
          </p:cNvPr>
          <p:cNvSpPr>
            <a:spLocks noGrp="1"/>
          </p:cNvSpPr>
          <p:nvPr>
            <p:ph type="sldNum" sz="quarter" idx="5"/>
          </p:nvPr>
        </p:nvSpPr>
        <p:spPr/>
        <p:txBody>
          <a:bodyPr/>
          <a:lstStyle/>
          <a:p>
            <a:fld id="{931E777A-5D97-440B-8231-2A324B30F904}" type="slidenum">
              <a:rPr lang="es-ES" smtClean="0"/>
              <a:t>13</a:t>
            </a:fld>
            <a:endParaRPr lang="es-ES"/>
          </a:p>
        </p:txBody>
      </p:sp>
    </p:spTree>
    <p:extLst>
      <p:ext uri="{BB962C8B-B14F-4D97-AF65-F5344CB8AC3E}">
        <p14:creationId xmlns:p14="http://schemas.microsoft.com/office/powerpoint/2010/main" val="278753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C6AFE-3C3C-A7D9-7DCE-141E2CF25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220EC-1354-D16C-B973-614B53C80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2CE987-0E4A-BB33-3510-AF85F03F7235}"/>
              </a:ext>
            </a:extLst>
          </p:cNvPr>
          <p:cNvSpPr>
            <a:spLocks noGrp="1"/>
          </p:cNvSpPr>
          <p:nvPr>
            <p:ph type="body" idx="1"/>
          </p:nvPr>
        </p:nvSpPr>
        <p:spPr/>
        <p:txBody>
          <a:bodyPr/>
          <a:lstStyle/>
          <a:p>
            <a:endParaRPr lang="es-ES"/>
          </a:p>
        </p:txBody>
      </p:sp>
      <p:sp>
        <p:nvSpPr>
          <p:cNvPr id="4" name="Slide Number Placeholder 3">
            <a:extLst>
              <a:ext uri="{FF2B5EF4-FFF2-40B4-BE49-F238E27FC236}">
                <a16:creationId xmlns:a16="http://schemas.microsoft.com/office/drawing/2014/main" id="{B9F7939F-85F4-8533-BB5D-7AB1E757773A}"/>
              </a:ext>
            </a:extLst>
          </p:cNvPr>
          <p:cNvSpPr>
            <a:spLocks noGrp="1"/>
          </p:cNvSpPr>
          <p:nvPr>
            <p:ph type="sldNum" sz="quarter" idx="5"/>
          </p:nvPr>
        </p:nvSpPr>
        <p:spPr/>
        <p:txBody>
          <a:bodyPr/>
          <a:lstStyle/>
          <a:p>
            <a:fld id="{931E777A-5D97-440B-8231-2A324B30F904}" type="slidenum">
              <a:rPr lang="es-ES" smtClean="0"/>
              <a:t>16</a:t>
            </a:fld>
            <a:endParaRPr lang="es-ES"/>
          </a:p>
        </p:txBody>
      </p:sp>
    </p:spTree>
    <p:extLst>
      <p:ext uri="{BB962C8B-B14F-4D97-AF65-F5344CB8AC3E}">
        <p14:creationId xmlns:p14="http://schemas.microsoft.com/office/powerpoint/2010/main" val="144678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2469BB-A45F-AD2A-691C-566522DBCA14}"/>
              </a:ext>
            </a:extLst>
          </p:cNvPr>
          <p:cNvSpPr/>
          <p:nvPr userDrawn="1"/>
        </p:nvSpPr>
        <p:spPr>
          <a:xfrm>
            <a:off x="0" y="-1"/>
            <a:ext cx="12192000" cy="12608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346634" y="397087"/>
            <a:ext cx="10776291" cy="504841"/>
          </a:xfrm>
        </p:spPr>
        <p:txBody>
          <a:bodyPr/>
          <a:lstStyle>
            <a:lvl1pPr>
              <a:defRPr sz="2600"/>
            </a:lvl1pPr>
          </a:lstStyle>
          <a:p>
            <a:r>
              <a:rPr lang="en-US"/>
              <a:t>Click to edit Master title style</a:t>
            </a:r>
            <a:endParaRPr lang="en-GB"/>
          </a:p>
        </p:txBody>
      </p:sp>
      <p:sp>
        <p:nvSpPr>
          <p:cNvPr id="3" name="Content Placeholder 2"/>
          <p:cNvSpPr>
            <a:spLocks noGrp="1"/>
          </p:cNvSpPr>
          <p:nvPr>
            <p:ph idx="1"/>
          </p:nvPr>
        </p:nvSpPr>
        <p:spPr>
          <a:xfrm>
            <a:off x="346635" y="1551255"/>
            <a:ext cx="11522636" cy="4738532"/>
          </a:xfrm>
        </p:spPr>
        <p:txBody>
          <a:bodyPr/>
          <a:lstStyle>
            <a:lvl1pPr>
              <a:defRPr sz="22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sosceles Triangle 3">
            <a:extLst>
              <a:ext uri="{FF2B5EF4-FFF2-40B4-BE49-F238E27FC236}">
                <a16:creationId xmlns:a16="http://schemas.microsoft.com/office/drawing/2014/main" id="{2B9FE067-91EF-8B3F-BEE6-60EB1188FCAF}"/>
              </a:ext>
            </a:extLst>
          </p:cNvPr>
          <p:cNvSpPr/>
          <p:nvPr userDrawn="1"/>
        </p:nvSpPr>
        <p:spPr>
          <a:xfrm rot="16200000">
            <a:off x="11294449" y="640056"/>
            <a:ext cx="983042" cy="839356"/>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56A40E56-D57A-7412-784A-F48268B1AB7D}"/>
              </a:ext>
            </a:extLst>
          </p:cNvPr>
          <p:cNvGrpSpPr/>
          <p:nvPr userDrawn="1"/>
        </p:nvGrpSpPr>
        <p:grpSpPr>
          <a:xfrm>
            <a:off x="11222292" y="1184774"/>
            <a:ext cx="623072" cy="185002"/>
            <a:chOff x="3296535" y="542869"/>
            <a:chExt cx="623072" cy="185002"/>
          </a:xfrm>
        </p:grpSpPr>
        <p:sp>
          <p:nvSpPr>
            <p:cNvPr id="7" name="Isosceles Triangle 6">
              <a:extLst>
                <a:ext uri="{FF2B5EF4-FFF2-40B4-BE49-F238E27FC236}">
                  <a16:creationId xmlns:a16="http://schemas.microsoft.com/office/drawing/2014/main" id="{E899E51A-E73E-0F92-24CA-29DBFF818887}"/>
                </a:ext>
              </a:extLst>
            </p:cNvPr>
            <p:cNvSpPr/>
            <p:nvPr userDrawn="1"/>
          </p:nvSpPr>
          <p:spPr>
            <a:xfrm rot="5400000">
              <a:off x="3278535"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sosceles Triangle 7">
              <a:extLst>
                <a:ext uri="{FF2B5EF4-FFF2-40B4-BE49-F238E27FC236}">
                  <a16:creationId xmlns:a16="http://schemas.microsoft.com/office/drawing/2014/main" id="{036FEB39-5F4D-07CA-7B2E-9B9A69421632}"/>
                </a:ext>
              </a:extLst>
            </p:cNvPr>
            <p:cNvSpPr/>
            <p:nvPr userDrawn="1"/>
          </p:nvSpPr>
          <p:spPr>
            <a:xfrm rot="5400000">
              <a:off x="3518071" y="565871"/>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sosceles Triangle 9">
              <a:extLst>
                <a:ext uri="{FF2B5EF4-FFF2-40B4-BE49-F238E27FC236}">
                  <a16:creationId xmlns:a16="http://schemas.microsoft.com/office/drawing/2014/main" id="{C64DB5B3-5628-68FD-BCD1-12CFC441829F}"/>
                </a:ext>
              </a:extLst>
            </p:cNvPr>
            <p:cNvSpPr/>
            <p:nvPr userDrawn="1"/>
          </p:nvSpPr>
          <p:spPr>
            <a:xfrm rot="5400000">
              <a:off x="3757607" y="560869"/>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4310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2469BB-A45F-AD2A-691C-566522DBCA14}"/>
              </a:ext>
            </a:extLst>
          </p:cNvPr>
          <p:cNvSpPr/>
          <p:nvPr userDrawn="1"/>
        </p:nvSpPr>
        <p:spPr>
          <a:xfrm>
            <a:off x="0" y="-1"/>
            <a:ext cx="12192000" cy="12608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title"/>
          </p:nvPr>
        </p:nvSpPr>
        <p:spPr>
          <a:xfrm>
            <a:off x="346634" y="397087"/>
            <a:ext cx="10776291" cy="504841"/>
          </a:xfrm>
        </p:spPr>
        <p:txBody>
          <a:bodyPr/>
          <a:lstStyle>
            <a:lvl1pPr>
              <a:defRPr sz="26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346635" y="1551255"/>
            <a:ext cx="11522636" cy="4738532"/>
          </a:xfrm>
        </p:spPr>
        <p:txBody>
          <a:bodyPr/>
          <a:lstStyle>
            <a:lvl1pPr>
              <a:defRPr sz="2200">
                <a:solidFill>
                  <a:schemeClr val="accent1"/>
                </a:solidFill>
              </a:defRPr>
            </a:lvl1pPr>
            <a:lvl2pPr>
              <a:defRPr sz="1800"/>
            </a:lvl2pPr>
            <a:lvl3pPr>
              <a:defRPr sz="1800"/>
            </a:lvl3pPr>
            <a:lvl4pPr>
              <a:defRPr sz="18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Isosceles Triangle 3">
            <a:extLst>
              <a:ext uri="{FF2B5EF4-FFF2-40B4-BE49-F238E27FC236}">
                <a16:creationId xmlns:a16="http://schemas.microsoft.com/office/drawing/2014/main" id="{2B9FE067-91EF-8B3F-BEE6-60EB1188FCAF}"/>
              </a:ext>
            </a:extLst>
          </p:cNvPr>
          <p:cNvSpPr/>
          <p:nvPr userDrawn="1"/>
        </p:nvSpPr>
        <p:spPr>
          <a:xfrm rot="16200000">
            <a:off x="11294449" y="640056"/>
            <a:ext cx="983042" cy="839356"/>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56A40E56-D57A-7412-784A-F48268B1AB7D}"/>
              </a:ext>
            </a:extLst>
          </p:cNvPr>
          <p:cNvGrpSpPr/>
          <p:nvPr userDrawn="1"/>
        </p:nvGrpSpPr>
        <p:grpSpPr>
          <a:xfrm>
            <a:off x="11222292" y="1184774"/>
            <a:ext cx="623072" cy="185002"/>
            <a:chOff x="3296535" y="542869"/>
            <a:chExt cx="623072" cy="185002"/>
          </a:xfrm>
        </p:grpSpPr>
        <p:sp>
          <p:nvSpPr>
            <p:cNvPr id="7" name="Isosceles Triangle 6">
              <a:extLst>
                <a:ext uri="{FF2B5EF4-FFF2-40B4-BE49-F238E27FC236}">
                  <a16:creationId xmlns:a16="http://schemas.microsoft.com/office/drawing/2014/main" id="{E899E51A-E73E-0F92-24CA-29DBFF818887}"/>
                </a:ext>
              </a:extLst>
            </p:cNvPr>
            <p:cNvSpPr/>
            <p:nvPr userDrawn="1"/>
          </p:nvSpPr>
          <p:spPr>
            <a:xfrm rot="5400000">
              <a:off x="3278535"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sosceles Triangle 7">
              <a:extLst>
                <a:ext uri="{FF2B5EF4-FFF2-40B4-BE49-F238E27FC236}">
                  <a16:creationId xmlns:a16="http://schemas.microsoft.com/office/drawing/2014/main" id="{036FEB39-5F4D-07CA-7B2E-9B9A69421632}"/>
                </a:ext>
              </a:extLst>
            </p:cNvPr>
            <p:cNvSpPr/>
            <p:nvPr userDrawn="1"/>
          </p:nvSpPr>
          <p:spPr>
            <a:xfrm rot="5400000">
              <a:off x="3518071" y="565871"/>
              <a:ext cx="18000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sosceles Triangle 9">
              <a:extLst>
                <a:ext uri="{FF2B5EF4-FFF2-40B4-BE49-F238E27FC236}">
                  <a16:creationId xmlns:a16="http://schemas.microsoft.com/office/drawing/2014/main" id="{C64DB5B3-5628-68FD-BCD1-12CFC441829F}"/>
                </a:ext>
              </a:extLst>
            </p:cNvPr>
            <p:cNvSpPr/>
            <p:nvPr userDrawn="1"/>
          </p:nvSpPr>
          <p:spPr>
            <a:xfrm rot="5400000">
              <a:off x="3757607" y="560869"/>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394127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2469BB-A45F-AD2A-691C-566522DBCA14}"/>
              </a:ext>
            </a:extLst>
          </p:cNvPr>
          <p:cNvSpPr/>
          <p:nvPr userDrawn="1"/>
        </p:nvSpPr>
        <p:spPr>
          <a:xfrm>
            <a:off x="0" y="-1"/>
            <a:ext cx="12192000" cy="12608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2" name="Title 1"/>
          <p:cNvSpPr>
            <a:spLocks noGrp="1"/>
          </p:cNvSpPr>
          <p:nvPr>
            <p:ph type="title"/>
          </p:nvPr>
        </p:nvSpPr>
        <p:spPr>
          <a:xfrm>
            <a:off x="346634" y="397087"/>
            <a:ext cx="10776291" cy="504841"/>
          </a:xfrm>
        </p:spPr>
        <p:txBody>
          <a:bodyPr/>
          <a:lstStyle>
            <a:lvl1pPr>
              <a:defRPr sz="2600">
                <a:solidFill>
                  <a:schemeClr val="accent1"/>
                </a:solidFill>
              </a:defRPr>
            </a:lvl1pPr>
          </a:lstStyle>
          <a:p>
            <a:r>
              <a:rPr lang="en-GB" noProof="0"/>
              <a:t>Click to edit Master title style</a:t>
            </a:r>
          </a:p>
        </p:txBody>
      </p:sp>
      <p:sp>
        <p:nvSpPr>
          <p:cNvPr id="3" name="Content Placeholder 2"/>
          <p:cNvSpPr>
            <a:spLocks noGrp="1"/>
          </p:cNvSpPr>
          <p:nvPr>
            <p:ph idx="1"/>
          </p:nvPr>
        </p:nvSpPr>
        <p:spPr>
          <a:xfrm>
            <a:off x="346635" y="1551255"/>
            <a:ext cx="11522636" cy="4738532"/>
          </a:xfrm>
        </p:spPr>
        <p:txBody>
          <a:bodyPr/>
          <a:lstStyle>
            <a:lvl1pPr>
              <a:defRPr sz="2200">
                <a:solidFill>
                  <a:schemeClr val="accent1"/>
                </a:solidFill>
              </a:defRPr>
            </a:lvl1pPr>
            <a:lvl2pPr>
              <a:defRPr sz="1800"/>
            </a:lvl2pPr>
            <a:lvl3pPr marL="234000" indent="-234000">
              <a:defRPr sz="1800"/>
            </a:lvl3pPr>
            <a:lvl4pPr marL="234000" marR="0" indent="-234000" algn="l" defTabSz="685800" rtl="0" eaLnBrk="1" fontAlgn="auto" latinLnBrk="0" hangingPunct="1">
              <a:lnSpc>
                <a:spcPct val="90000"/>
              </a:lnSpc>
              <a:spcBef>
                <a:spcPts val="300"/>
              </a:spcBef>
              <a:spcAft>
                <a:spcPts val="600"/>
              </a:spcAft>
              <a:buClr>
                <a:schemeClr val="accent2"/>
              </a:buClr>
              <a:buSzPct val="80000"/>
              <a:buFont typeface="Wingdings 3" panose="05040102010807070707" pitchFamily="18" charset="2"/>
              <a:buChar char="u"/>
              <a:tabLst/>
              <a:defRPr sz="1800"/>
            </a:lvl4pPr>
            <a:lvl5pPr>
              <a:defRPr sz="1600"/>
            </a:lvl5pPr>
          </a:lstStyle>
          <a:p>
            <a:pPr lvl="0"/>
            <a:r>
              <a:rPr lang="en-GB" noProof="0"/>
              <a:t>Click to edit Master text styles</a:t>
            </a:r>
          </a:p>
          <a:p>
            <a:pPr lvl="1"/>
            <a:r>
              <a:rPr lang="en-GB" noProof="0"/>
              <a:t>Second level</a:t>
            </a:r>
          </a:p>
          <a:p>
            <a:pPr lvl="2"/>
            <a:r>
              <a:rPr lang="en-GB" noProof="0"/>
              <a:t>Third level</a:t>
            </a:r>
          </a:p>
          <a:p>
            <a:pPr marL="234000" marR="0" lvl="3" indent="-234000" algn="l" defTabSz="685800" rtl="0" eaLnBrk="1" fontAlgn="auto" latinLnBrk="0" hangingPunct="1">
              <a:lnSpc>
                <a:spcPct val="90000"/>
              </a:lnSpc>
              <a:spcBef>
                <a:spcPts val="300"/>
              </a:spcBef>
              <a:spcAft>
                <a:spcPts val="600"/>
              </a:spcAft>
              <a:buClr>
                <a:schemeClr val="accent2"/>
              </a:buClr>
              <a:buSzPct val="80000"/>
              <a:buFont typeface="Wingdings 3" panose="05040102010807070707" pitchFamily="18" charset="2"/>
              <a:buChar char="u"/>
              <a:tabLst/>
              <a:defRPr/>
            </a:pPr>
            <a:r>
              <a:rPr lang="en-GB" noProof="0" err="1"/>
              <a:t>FouFifth</a:t>
            </a:r>
            <a:r>
              <a:rPr lang="en-GB" noProof="0"/>
              <a:t> level</a:t>
            </a:r>
          </a:p>
          <a:p>
            <a:pPr lvl="3"/>
            <a:r>
              <a:rPr lang="en-GB" noProof="0" err="1"/>
              <a:t>rth</a:t>
            </a:r>
            <a:r>
              <a:rPr lang="en-GB" noProof="0"/>
              <a:t> level</a:t>
            </a:r>
          </a:p>
        </p:txBody>
      </p:sp>
      <p:sp>
        <p:nvSpPr>
          <p:cNvPr id="4" name="Isosceles Triangle 3">
            <a:extLst>
              <a:ext uri="{FF2B5EF4-FFF2-40B4-BE49-F238E27FC236}">
                <a16:creationId xmlns:a16="http://schemas.microsoft.com/office/drawing/2014/main" id="{2B9FE067-91EF-8B3F-BEE6-60EB1188FCAF}"/>
              </a:ext>
            </a:extLst>
          </p:cNvPr>
          <p:cNvSpPr/>
          <p:nvPr userDrawn="1"/>
        </p:nvSpPr>
        <p:spPr>
          <a:xfrm rot="16200000">
            <a:off x="11294449" y="640056"/>
            <a:ext cx="983042" cy="839356"/>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 name="Group 5">
            <a:extLst>
              <a:ext uri="{FF2B5EF4-FFF2-40B4-BE49-F238E27FC236}">
                <a16:creationId xmlns:a16="http://schemas.microsoft.com/office/drawing/2014/main" id="{56A40E56-D57A-7412-784A-F48268B1AB7D}"/>
              </a:ext>
            </a:extLst>
          </p:cNvPr>
          <p:cNvGrpSpPr/>
          <p:nvPr userDrawn="1"/>
        </p:nvGrpSpPr>
        <p:grpSpPr>
          <a:xfrm>
            <a:off x="11222292" y="1184774"/>
            <a:ext cx="623072" cy="185002"/>
            <a:chOff x="3296535" y="542869"/>
            <a:chExt cx="623072" cy="185002"/>
          </a:xfrm>
        </p:grpSpPr>
        <p:sp>
          <p:nvSpPr>
            <p:cNvPr id="7" name="Isosceles Triangle 6">
              <a:extLst>
                <a:ext uri="{FF2B5EF4-FFF2-40B4-BE49-F238E27FC236}">
                  <a16:creationId xmlns:a16="http://schemas.microsoft.com/office/drawing/2014/main" id="{E899E51A-E73E-0F92-24CA-29DBFF818887}"/>
                </a:ext>
              </a:extLst>
            </p:cNvPr>
            <p:cNvSpPr/>
            <p:nvPr userDrawn="1"/>
          </p:nvSpPr>
          <p:spPr>
            <a:xfrm rot="5400000">
              <a:off x="3278535" y="565871"/>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Isosceles Triangle 7">
              <a:extLst>
                <a:ext uri="{FF2B5EF4-FFF2-40B4-BE49-F238E27FC236}">
                  <a16:creationId xmlns:a16="http://schemas.microsoft.com/office/drawing/2014/main" id="{036FEB39-5F4D-07CA-7B2E-9B9A69421632}"/>
                </a:ext>
              </a:extLst>
            </p:cNvPr>
            <p:cNvSpPr/>
            <p:nvPr userDrawn="1"/>
          </p:nvSpPr>
          <p:spPr>
            <a:xfrm rot="5400000">
              <a:off x="3518071" y="565871"/>
              <a:ext cx="18000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Isosceles Triangle 9">
              <a:extLst>
                <a:ext uri="{FF2B5EF4-FFF2-40B4-BE49-F238E27FC236}">
                  <a16:creationId xmlns:a16="http://schemas.microsoft.com/office/drawing/2014/main" id="{C64DB5B3-5628-68FD-BCD1-12CFC441829F}"/>
                </a:ext>
              </a:extLst>
            </p:cNvPr>
            <p:cNvSpPr/>
            <p:nvPr userDrawn="1"/>
          </p:nvSpPr>
          <p:spPr>
            <a:xfrm rot="5400000">
              <a:off x="3757607" y="560869"/>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0401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E8015-2D54-6349-EC04-9729C44A4708}"/>
              </a:ext>
            </a:extLst>
          </p:cNvPr>
          <p:cNvSpPr/>
          <p:nvPr userDrawn="1"/>
        </p:nvSpPr>
        <p:spPr>
          <a:xfrm>
            <a:off x="180975" y="192505"/>
            <a:ext cx="11830050" cy="647298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ontent Placeholder 2"/>
          <p:cNvSpPr>
            <a:spLocks noGrp="1"/>
          </p:cNvSpPr>
          <p:nvPr>
            <p:ph idx="1"/>
          </p:nvPr>
        </p:nvSpPr>
        <p:spPr>
          <a:xfrm>
            <a:off x="346635" y="401053"/>
            <a:ext cx="11522636" cy="5888734"/>
          </a:xfrm>
        </p:spPr>
        <p:txBody>
          <a:bodyPr/>
          <a:lstStyle>
            <a:lvl1pPr>
              <a:defRPr sz="1800">
                <a:solidFill>
                  <a:schemeClr val="accent1"/>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392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5E8015-2D54-6349-EC04-9729C44A4708}"/>
              </a:ext>
            </a:extLst>
          </p:cNvPr>
          <p:cNvSpPr/>
          <p:nvPr userDrawn="1"/>
        </p:nvSpPr>
        <p:spPr>
          <a:xfrm>
            <a:off x="180975" y="192505"/>
            <a:ext cx="11830050" cy="64729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ontent Placeholder 2"/>
          <p:cNvSpPr>
            <a:spLocks noGrp="1"/>
          </p:cNvSpPr>
          <p:nvPr>
            <p:ph idx="1"/>
          </p:nvPr>
        </p:nvSpPr>
        <p:spPr>
          <a:xfrm>
            <a:off x="346635" y="401053"/>
            <a:ext cx="11522636" cy="5888734"/>
          </a:xfrm>
        </p:spPr>
        <p:txBody>
          <a:bodyPr/>
          <a:lstStyle>
            <a:lvl1pPr>
              <a:defRPr sz="1800">
                <a:solidFill>
                  <a:schemeClr val="accent1"/>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795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out l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74D910-F464-E2B4-4190-5CCA8E14E182}"/>
              </a:ext>
            </a:extLst>
          </p:cNvPr>
          <p:cNvSpPr/>
          <p:nvPr userDrawn="1"/>
        </p:nvSpPr>
        <p:spPr>
          <a:xfrm>
            <a:off x="0" y="-1"/>
            <a:ext cx="12192000" cy="12608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346634" y="397087"/>
            <a:ext cx="10776291" cy="504841"/>
          </a:xfrm>
        </p:spPr>
        <p:txBody>
          <a:bodyPr/>
          <a:lstStyle/>
          <a:p>
            <a:r>
              <a:rPr lang="en-GB" noProof="0"/>
              <a:t>Click to edit Master title style</a:t>
            </a:r>
          </a:p>
        </p:txBody>
      </p:sp>
      <p:sp>
        <p:nvSpPr>
          <p:cNvPr id="3" name="Content Placeholder 2"/>
          <p:cNvSpPr>
            <a:spLocks noGrp="1"/>
          </p:cNvSpPr>
          <p:nvPr>
            <p:ph sz="half" idx="1"/>
          </p:nvPr>
        </p:nvSpPr>
        <p:spPr>
          <a:xfrm>
            <a:off x="341718" y="1551254"/>
            <a:ext cx="5509221" cy="4542804"/>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a:xfrm>
            <a:off x="6341062" y="1551254"/>
            <a:ext cx="5509220" cy="454280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Isosceles Triangle 6">
            <a:extLst>
              <a:ext uri="{FF2B5EF4-FFF2-40B4-BE49-F238E27FC236}">
                <a16:creationId xmlns:a16="http://schemas.microsoft.com/office/drawing/2014/main" id="{96BB4747-4946-CD7A-FFF9-3E8BCD1DF2E8}"/>
              </a:ext>
            </a:extLst>
          </p:cNvPr>
          <p:cNvSpPr/>
          <p:nvPr userDrawn="1"/>
        </p:nvSpPr>
        <p:spPr>
          <a:xfrm rot="16200000">
            <a:off x="11294449" y="640056"/>
            <a:ext cx="983042" cy="839356"/>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oup 7">
            <a:extLst>
              <a:ext uri="{FF2B5EF4-FFF2-40B4-BE49-F238E27FC236}">
                <a16:creationId xmlns:a16="http://schemas.microsoft.com/office/drawing/2014/main" id="{1DC36A59-E88C-667D-6892-D9B5658C1D33}"/>
              </a:ext>
            </a:extLst>
          </p:cNvPr>
          <p:cNvGrpSpPr/>
          <p:nvPr userDrawn="1"/>
        </p:nvGrpSpPr>
        <p:grpSpPr>
          <a:xfrm>
            <a:off x="11222292" y="1184774"/>
            <a:ext cx="623072" cy="185002"/>
            <a:chOff x="3296535" y="542869"/>
            <a:chExt cx="623072" cy="185002"/>
          </a:xfrm>
        </p:grpSpPr>
        <p:sp>
          <p:nvSpPr>
            <p:cNvPr id="10" name="Isosceles Triangle 9">
              <a:extLst>
                <a:ext uri="{FF2B5EF4-FFF2-40B4-BE49-F238E27FC236}">
                  <a16:creationId xmlns:a16="http://schemas.microsoft.com/office/drawing/2014/main" id="{536C270F-E9CB-CCA6-F9F0-7E2D840AF8E8}"/>
                </a:ext>
              </a:extLst>
            </p:cNvPr>
            <p:cNvSpPr/>
            <p:nvPr userDrawn="1"/>
          </p:nvSpPr>
          <p:spPr>
            <a:xfrm rot="5400000">
              <a:off x="3278535"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Isosceles Triangle 11">
              <a:extLst>
                <a:ext uri="{FF2B5EF4-FFF2-40B4-BE49-F238E27FC236}">
                  <a16:creationId xmlns:a16="http://schemas.microsoft.com/office/drawing/2014/main" id="{9CC63822-00A8-D86B-1981-EBADCA9F9FFD}"/>
                </a:ext>
              </a:extLst>
            </p:cNvPr>
            <p:cNvSpPr/>
            <p:nvPr userDrawn="1"/>
          </p:nvSpPr>
          <p:spPr>
            <a:xfrm rot="5400000">
              <a:off x="3518071" y="565871"/>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Isosceles Triangle 12">
              <a:extLst>
                <a:ext uri="{FF2B5EF4-FFF2-40B4-BE49-F238E27FC236}">
                  <a16:creationId xmlns:a16="http://schemas.microsoft.com/office/drawing/2014/main" id="{1CEEBC83-6159-2FF1-2A29-BFC9B52ED7F4}"/>
                </a:ext>
              </a:extLst>
            </p:cNvPr>
            <p:cNvSpPr/>
            <p:nvPr userDrawn="1"/>
          </p:nvSpPr>
          <p:spPr>
            <a:xfrm rot="5400000">
              <a:off x="3757607" y="560869"/>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25247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6"/>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B20D0B-1392-38EE-9918-29E9D133599E}"/>
              </a:ext>
            </a:extLst>
          </p:cNvPr>
          <p:cNvSpPr/>
          <p:nvPr userDrawn="1"/>
        </p:nvSpPr>
        <p:spPr>
          <a:xfrm>
            <a:off x="180975" y="192505"/>
            <a:ext cx="11830050" cy="6472989"/>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346637" y="2391486"/>
            <a:ext cx="6463596" cy="956491"/>
          </a:xfrm>
        </p:spPr>
        <p:txBody>
          <a:bodyPr bIns="54000" anchor="t" anchorCtr="0">
            <a:noAutofit/>
          </a:bodyPr>
          <a:lstStyle>
            <a:lvl1pPr>
              <a:lnSpc>
                <a:spcPct val="90000"/>
              </a:lnSpc>
              <a:defRPr sz="3000">
                <a:solidFill>
                  <a:schemeClr val="accent1"/>
                </a:solidFill>
              </a:defRPr>
            </a:lvl1pPr>
          </a:lstStyle>
          <a:p>
            <a:r>
              <a:rPr lang="en-GB" noProof="0"/>
              <a:t>Click to edit Master title style</a:t>
            </a:r>
          </a:p>
        </p:txBody>
      </p:sp>
      <p:sp>
        <p:nvSpPr>
          <p:cNvPr id="6" name="Isosceles Triangle 5">
            <a:extLst>
              <a:ext uri="{FF2B5EF4-FFF2-40B4-BE49-F238E27FC236}">
                <a16:creationId xmlns:a16="http://schemas.microsoft.com/office/drawing/2014/main" id="{467BFFAE-44A6-97B3-66C5-A19ED7F1AD23}"/>
              </a:ext>
            </a:extLst>
          </p:cNvPr>
          <p:cNvSpPr/>
          <p:nvPr userDrawn="1"/>
        </p:nvSpPr>
        <p:spPr>
          <a:xfrm rot="5400000">
            <a:off x="-135412" y="4223431"/>
            <a:ext cx="1284079" cy="1013257"/>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oup 6">
            <a:extLst>
              <a:ext uri="{FF2B5EF4-FFF2-40B4-BE49-F238E27FC236}">
                <a16:creationId xmlns:a16="http://schemas.microsoft.com/office/drawing/2014/main" id="{D84EFB96-B05C-AE96-4872-EEA7F661E14B}"/>
              </a:ext>
            </a:extLst>
          </p:cNvPr>
          <p:cNvGrpSpPr/>
          <p:nvPr userDrawn="1"/>
        </p:nvGrpSpPr>
        <p:grpSpPr>
          <a:xfrm>
            <a:off x="9774492" y="8366624"/>
            <a:ext cx="623072" cy="185002"/>
            <a:chOff x="3296535" y="542869"/>
            <a:chExt cx="623072" cy="185002"/>
          </a:xfrm>
        </p:grpSpPr>
        <p:sp>
          <p:nvSpPr>
            <p:cNvPr id="10" name="Isosceles Triangle 9">
              <a:extLst>
                <a:ext uri="{FF2B5EF4-FFF2-40B4-BE49-F238E27FC236}">
                  <a16:creationId xmlns:a16="http://schemas.microsoft.com/office/drawing/2014/main" id="{7B41479A-61F4-A1D4-D9F8-D07A56377E19}"/>
                </a:ext>
              </a:extLst>
            </p:cNvPr>
            <p:cNvSpPr/>
            <p:nvPr userDrawn="1"/>
          </p:nvSpPr>
          <p:spPr>
            <a:xfrm rot="5400000">
              <a:off x="3278535" y="565871"/>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Isosceles Triangle 11">
              <a:extLst>
                <a:ext uri="{FF2B5EF4-FFF2-40B4-BE49-F238E27FC236}">
                  <a16:creationId xmlns:a16="http://schemas.microsoft.com/office/drawing/2014/main" id="{3C46B182-7028-9803-0DA8-DAE077130AAD}"/>
                </a:ext>
              </a:extLst>
            </p:cNvPr>
            <p:cNvSpPr/>
            <p:nvPr userDrawn="1"/>
          </p:nvSpPr>
          <p:spPr>
            <a:xfrm rot="5400000">
              <a:off x="3518071" y="565871"/>
              <a:ext cx="18000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Isosceles Triangle 12">
              <a:extLst>
                <a:ext uri="{FF2B5EF4-FFF2-40B4-BE49-F238E27FC236}">
                  <a16:creationId xmlns:a16="http://schemas.microsoft.com/office/drawing/2014/main" id="{F5191F6B-BD3E-99B0-3CEE-1EEFAC138815}"/>
                </a:ext>
              </a:extLst>
            </p:cNvPr>
            <p:cNvSpPr/>
            <p:nvPr userDrawn="1"/>
          </p:nvSpPr>
          <p:spPr>
            <a:xfrm rot="5400000">
              <a:off x="3757607" y="560869"/>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4" name="Group 13">
            <a:extLst>
              <a:ext uri="{FF2B5EF4-FFF2-40B4-BE49-F238E27FC236}">
                <a16:creationId xmlns:a16="http://schemas.microsoft.com/office/drawing/2014/main" id="{743DBE9F-A217-EB6D-3FFB-9D3A841CF2BC}"/>
              </a:ext>
            </a:extLst>
          </p:cNvPr>
          <p:cNvGrpSpPr>
            <a:grpSpLocks noChangeAspect="1"/>
          </p:cNvGrpSpPr>
          <p:nvPr userDrawn="1"/>
        </p:nvGrpSpPr>
        <p:grpSpPr>
          <a:xfrm>
            <a:off x="363008" y="1820502"/>
            <a:ext cx="1056359" cy="313653"/>
            <a:chOff x="3296535" y="542869"/>
            <a:chExt cx="623072" cy="185002"/>
          </a:xfrm>
        </p:grpSpPr>
        <p:sp>
          <p:nvSpPr>
            <p:cNvPr id="15" name="Isosceles Triangle 14">
              <a:extLst>
                <a:ext uri="{FF2B5EF4-FFF2-40B4-BE49-F238E27FC236}">
                  <a16:creationId xmlns:a16="http://schemas.microsoft.com/office/drawing/2014/main" id="{9BB38DE3-ADC4-CF2F-FF64-2B1A4832DCA0}"/>
                </a:ext>
              </a:extLst>
            </p:cNvPr>
            <p:cNvSpPr>
              <a:spLocks/>
            </p:cNvSpPr>
            <p:nvPr userDrawn="1"/>
          </p:nvSpPr>
          <p:spPr>
            <a:xfrm rot="5400000">
              <a:off x="3278535" y="565871"/>
              <a:ext cx="180000" cy="14400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Isosceles Triangle 15">
              <a:extLst>
                <a:ext uri="{FF2B5EF4-FFF2-40B4-BE49-F238E27FC236}">
                  <a16:creationId xmlns:a16="http://schemas.microsoft.com/office/drawing/2014/main" id="{0A9AE42D-A116-F244-B8BC-2F1BF6FD3CF8}"/>
                </a:ext>
              </a:extLst>
            </p:cNvPr>
            <p:cNvSpPr>
              <a:spLocks/>
            </p:cNvSpPr>
            <p:nvPr userDrawn="1"/>
          </p:nvSpPr>
          <p:spPr>
            <a:xfrm rot="5400000">
              <a:off x="3518071" y="565871"/>
              <a:ext cx="180000" cy="144000"/>
            </a:xfrm>
            <a:prstGeom prst="triangl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Isosceles Triangle 16">
              <a:extLst>
                <a:ext uri="{FF2B5EF4-FFF2-40B4-BE49-F238E27FC236}">
                  <a16:creationId xmlns:a16="http://schemas.microsoft.com/office/drawing/2014/main" id="{28172DDB-C36D-A448-F1F5-43450417E3B1}"/>
                </a:ext>
              </a:extLst>
            </p:cNvPr>
            <p:cNvSpPr>
              <a:spLocks/>
            </p:cNvSpPr>
            <p:nvPr userDrawn="1"/>
          </p:nvSpPr>
          <p:spPr>
            <a:xfrm rot="5400000">
              <a:off x="3757607" y="560869"/>
              <a:ext cx="180000" cy="1440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340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013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634" y="525423"/>
            <a:ext cx="10776291" cy="504841"/>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346635" y="1445869"/>
            <a:ext cx="11522636" cy="4843918"/>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12" name="Picture 11"/>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1228587" y="6483462"/>
            <a:ext cx="616777" cy="182033"/>
          </a:xfrm>
          <a:prstGeom prst="rect">
            <a:avLst/>
          </a:prstGeom>
        </p:spPr>
      </p:pic>
      <p:pic>
        <p:nvPicPr>
          <p:cNvPr id="8" name="Picture 7">
            <a:extLst>
              <a:ext uri="{FF2B5EF4-FFF2-40B4-BE49-F238E27FC236}">
                <a16:creationId xmlns:a16="http://schemas.microsoft.com/office/drawing/2014/main" id="{976D84B6-1CEE-474C-BDAD-7BC674F590B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346636" y="6327220"/>
            <a:ext cx="974862" cy="338275"/>
          </a:xfrm>
          <a:prstGeom prst="rect">
            <a:avLst/>
          </a:prstGeom>
        </p:spPr>
      </p:pic>
    </p:spTree>
    <p:extLst>
      <p:ext uri="{BB962C8B-B14F-4D97-AF65-F5344CB8AC3E}">
        <p14:creationId xmlns:p14="http://schemas.microsoft.com/office/powerpoint/2010/main" val="1900727355"/>
      </p:ext>
    </p:extLst>
  </p:cSld>
  <p:clrMap bg1="lt1" tx1="dk1" bg2="lt2" tx2="dk2" accent1="accent1" accent2="accent2" accent3="accent3" accent4="accent4" accent5="accent5" accent6="accent6" hlink="hlink" folHlink="folHlink"/>
  <p:sldLayoutIdLst>
    <p:sldLayoutId id="2147483678" r:id="rId1"/>
    <p:sldLayoutId id="2147483674" r:id="rId2"/>
    <p:sldLayoutId id="2147483675" r:id="rId3"/>
    <p:sldLayoutId id="2147483676" r:id="rId4"/>
    <p:sldLayoutId id="2147483673" r:id="rId5"/>
    <p:sldLayoutId id="2147483667" r:id="rId6"/>
    <p:sldLayoutId id="2147483668" r:id="rId7"/>
    <p:sldLayoutId id="2147483677" r:id="rId8"/>
  </p:sldLayoutIdLst>
  <p:hf hdr="0" ftr="0" dt="0"/>
  <p:txStyles>
    <p:title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p:titleStyle>
    <p:body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32">
          <p15:clr>
            <a:srgbClr val="F26B43"/>
          </p15:clr>
        </p15:guide>
        <p15:guide id="4" pos="5528">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99938" y="884467"/>
            <a:ext cx="3392122" cy="333081"/>
          </a:xfrm>
          <a:prstGeom prst="rect">
            <a:avLst/>
          </a:prstGeom>
        </p:spPr>
        <p:txBody>
          <a:bodyPr wrap="square" lIns="0" tIns="0" rIns="0" bIns="0">
            <a:spAutoFit/>
          </a:bodyPr>
          <a:lstStyle>
            <a:lvl1pPr>
              <a:defRPr sz="3300" b="1" i="0">
                <a:solidFill>
                  <a:srgbClr val="1E2DBE"/>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4/16/2025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1038/s41598-023-50291-1" TargetMode="External"/><Relationship Id="rId13" Type="http://schemas.openxmlformats.org/officeDocument/2006/relationships/hyperlink" Target="https://www.ilo.org/sites/default/files/2024-07/ILC113-V%281%29-%5BWORKQ-231121-002%5D-Web-EN.pdf" TargetMode="External"/><Relationship Id="rId18" Type="http://schemas.openxmlformats.org/officeDocument/2006/relationships/hyperlink" Target="https://doi.org/10.1002/9781119846642.other8" TargetMode="External"/><Relationship Id="rId26" Type="http://schemas.openxmlformats.org/officeDocument/2006/relationships/hyperlink" Target="https://www.who.int/europe/news/item/03-01-2024-who-launches-an-innovative-virtual-reality-training-tool-on-ship-sanitation-inspection" TargetMode="External"/><Relationship Id="rId3" Type="http://schemas.openxmlformats.org/officeDocument/2006/relationships/hyperlink" Target="https://doi.org/10.3390/admsci14060127" TargetMode="External"/><Relationship Id="rId21" Type="http://schemas.openxmlformats.org/officeDocument/2006/relationships/hyperlink" Target="https://doi.org/10.3390/s23156820" TargetMode="External"/><Relationship Id="rId7" Type="http://schemas.openxmlformats.org/officeDocument/2006/relationships/hyperlink" Target="https://doi.org/10.1007/978-3-030-00220-6_25" TargetMode="External"/><Relationship Id="rId12" Type="http://schemas.openxmlformats.org/officeDocument/2006/relationships/hyperlink" Target="https://www.ilo.org/publications/flagship-reports/role-digital-labour-platforms-transforming-world-work" TargetMode="External"/><Relationship Id="rId17" Type="http://schemas.openxmlformats.org/officeDocument/2006/relationships/hyperlink" Target="https://doi.org/10.1186/s12940-022-00877-5" TargetMode="External"/><Relationship Id="rId25" Type="http://schemas.openxmlformats.org/officeDocument/2006/relationships/hyperlink" Target="https://www.mol.gov.qa/En/mediacenter/Pages/NewsDetails.aspx?itemid=65" TargetMode="External"/><Relationship Id="rId2" Type="http://schemas.openxmlformats.org/officeDocument/2006/relationships/hyperlink" Target="https://www.awa.asn.au/resources/latest-news/technology/innovation/melbourne-water-grabs-gong-for-vr-tech-use-in-hazard-identification" TargetMode="External"/><Relationship Id="rId16" Type="http://schemas.openxmlformats.org/officeDocument/2006/relationships/hyperlink" Target="https://www.z2data.com/insights/what-isforced-labor-in-the-technology-industry-supply-chain" TargetMode="External"/><Relationship Id="rId20" Type="http://schemas.openxmlformats.org/officeDocument/2006/relationships/hyperlink" Target="https://www.pwc.co.uk/issues/technology/immersive-technologies/study-into-vr-training-effectiveness.html" TargetMode="External"/><Relationship Id="rId1" Type="http://schemas.openxmlformats.org/officeDocument/2006/relationships/slideLayout" Target="../slideLayouts/slideLayout5.xml"/><Relationship Id="rId6" Type="http://schemas.openxmlformats.org/officeDocument/2006/relationships/hyperlink" Target="https://openknowledge.worldbank.org/entities/publication/ebc4a7e2-85c6-467b-8713-e2d77e954c6c" TargetMode="External"/><Relationship Id="rId11" Type="http://schemas.openxmlformats.org/officeDocument/2006/relationships/hyperlink" Target="https://www.ilo.org/publications/teleworkingarrangements-during-covid-19-crisis-and-beyond" TargetMode="External"/><Relationship Id="rId24" Type="http://schemas.openxmlformats.org/officeDocument/2006/relationships/hyperlink" Target="https://english.seoul.go.kr/seoul-adopts-ai-iot-safety-management-to-prevent-construction-and-building-accidents/" TargetMode="External"/><Relationship Id="rId5" Type="http://schemas.openxmlformats.org/officeDocument/2006/relationships/hyperlink" Target="https://blogs.cdc.gov/niosh-science-blog/2024/11/04/monitoring-rcs-mining/" TargetMode="External"/><Relationship Id="rId15" Type="http://schemas.openxmlformats.org/officeDocument/2006/relationships/hyperlink" Target="https://hai.stanford.edu/news/exploringcomplex-ethical-challenges-data-annotation" TargetMode="External"/><Relationship Id="rId23" Type="http://schemas.openxmlformats.org/officeDocument/2006/relationships/hyperlink" Target="https://doi.org/10.1088/1757-899X/1022/1/012014" TargetMode="External"/><Relationship Id="rId10" Type="http://schemas.openxmlformats.org/officeDocument/2006/relationships/hyperlink" Target="https://www.ilo.org/" TargetMode="External"/><Relationship Id="rId19" Type="http://schemas.openxmlformats.org/officeDocument/2006/relationships/hyperlink" Target="https://doi.org/10.1080/15228835.2021.2000554" TargetMode="External"/><Relationship Id="rId4" Type="http://schemas.openxmlformats.org/officeDocument/2006/relationships/hyperlink" Target="https://doi.org/10.1088/1757-899X/1259/1/012015" TargetMode="External"/><Relationship Id="rId9" Type="http://schemas.openxmlformats.org/officeDocument/2006/relationships/hyperlink" Target="https://internationalfireandsafetyjournal.com/australian-fire-departments-adopt-immersive-learning-toaddress-recruitment-challenges/" TargetMode="External"/><Relationship Id="rId14" Type="http://schemas.openxmlformats.org/officeDocument/2006/relationships/hyperlink" Target="https://www.ilo.org/publications/algorithmic-management-practices-regular-workplaces-case-studies-logistics" TargetMode="External"/><Relationship Id="rId22" Type="http://schemas.openxmlformats.org/officeDocument/2006/relationships/hyperlink" Target="https://doi.org/10.4337/9781800889972.00011" TargetMode="External"/><Relationship Id="rId27" Type="http://schemas.openxmlformats.org/officeDocument/2006/relationships/hyperlink" Target="https://www.wilsoncenter.org/blog-post/drc-mining-industry-child-labor-and-formalization-small-scale-mi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CBA11D-96FC-A45F-F66A-D308E824208A}"/>
              </a:ext>
            </a:extLst>
          </p:cNvPr>
          <p:cNvSpPr>
            <a:spLocks noGrp="1"/>
          </p:cNvSpPr>
          <p:nvPr>
            <p:ph type="sldNum" sz="quarter" idx="7"/>
          </p:nvPr>
        </p:nvSpPr>
        <p:spPr/>
        <p:txBody>
          <a:bodyPr/>
          <a:lstStyle/>
          <a:p>
            <a:fld id="{B6F15528-21DE-4FAA-801E-634DDDAF4B2B}" type="slidenum">
              <a:rPr lang="en-GB"/>
              <a:t>1</a:t>
            </a:fld>
            <a:endParaRPr lang="en-GB"/>
          </a:p>
        </p:txBody>
      </p:sp>
      <p:pic>
        <p:nvPicPr>
          <p:cNvPr id="3" name="Picture 2">
            <a:extLst>
              <a:ext uri="{FF2B5EF4-FFF2-40B4-BE49-F238E27FC236}">
                <a16:creationId xmlns:a16="http://schemas.microsoft.com/office/drawing/2014/main" id="{9C5E4F98-14C9-BD31-36BE-CC50BE21C2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23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19A78-6E16-2DCD-BBDC-7BD9D4C31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EB22F-774D-BA0D-D8DE-179D63593ED9}"/>
              </a:ext>
            </a:extLst>
          </p:cNvPr>
          <p:cNvSpPr>
            <a:spLocks noGrp="1"/>
          </p:cNvSpPr>
          <p:nvPr>
            <p:ph type="title"/>
          </p:nvPr>
        </p:nvSpPr>
        <p:spPr/>
        <p:txBody>
          <a:bodyPr/>
          <a:lstStyle/>
          <a:p>
            <a:r>
              <a:rPr lang="es">
                <a:latin typeface="Overpass"/>
              </a:rPr>
              <a:t>Realidad extendida y virtual</a:t>
            </a:r>
            <a:r>
              <a:rPr lang="en-GB">
                <a:latin typeface="Overpass"/>
              </a:rPr>
              <a:t> </a:t>
            </a:r>
            <a:endParaRPr lang="en-GB" b="0">
              <a:latin typeface="Overpass"/>
            </a:endParaRPr>
          </a:p>
        </p:txBody>
      </p:sp>
      <p:sp>
        <p:nvSpPr>
          <p:cNvPr id="3" name="Content Placeholder 2">
            <a:extLst>
              <a:ext uri="{FF2B5EF4-FFF2-40B4-BE49-F238E27FC236}">
                <a16:creationId xmlns:a16="http://schemas.microsoft.com/office/drawing/2014/main" id="{03F4A595-39ED-EC5D-6A1B-745C7BDFA6C1}"/>
              </a:ext>
            </a:extLst>
          </p:cNvPr>
          <p:cNvSpPr>
            <a:spLocks noGrp="1"/>
          </p:cNvSpPr>
          <p:nvPr>
            <p:ph idx="1"/>
          </p:nvPr>
        </p:nvSpPr>
        <p:spPr/>
        <p:txBody>
          <a:bodyPr vert="horz" lIns="0" tIns="0" rIns="0" bIns="0" rtlCol="0" anchor="t">
            <a:noAutofit/>
          </a:bodyPr>
          <a:lstStyle/>
          <a:p>
            <a:pPr marL="233680" lvl="2" indent="-233680">
              <a:spcBef>
                <a:spcPts val="1200"/>
              </a:spcBef>
            </a:pPr>
            <a:r>
              <a:rPr lang="es-ES" sz="2000">
                <a:latin typeface="Noto Sans"/>
                <a:ea typeface="Noto Sans"/>
                <a:cs typeface="Noto Sans"/>
              </a:rPr>
              <a:t>Proporcionan formación inmersiva y sin riesgos para que los trabajadores practiquen procedimientos de seguridad y respuestas de emergencia en entornos controlados y realistas. </a:t>
            </a:r>
            <a:endParaRPr lang="es-ES"/>
          </a:p>
          <a:p>
            <a:pPr marL="233680" lvl="2" indent="-233680">
              <a:spcBef>
                <a:spcPts val="1200"/>
              </a:spcBef>
            </a:pPr>
            <a:r>
              <a:rPr lang="es-ES" sz="2000">
                <a:latin typeface="Noto Sans"/>
                <a:ea typeface="Noto Sans"/>
                <a:cs typeface="Noto Sans"/>
              </a:rPr>
              <a:t>Practicar en entornos interactivos que simulan escenarios del mundo real mejora la retención de competencias y la preparación para emergencias.</a:t>
            </a:r>
            <a:endParaRPr lang="es-ES" sz="2000" noProof="0"/>
          </a:p>
          <a:p>
            <a:pPr marL="467995" lvl="4">
              <a:spcBef>
                <a:spcPts val="600"/>
              </a:spcBef>
            </a:pPr>
            <a:r>
              <a:rPr lang="es-ES" sz="2000" i="1">
                <a:latin typeface="Noto Sans"/>
                <a:ea typeface="Noto Sans"/>
                <a:cs typeface="Noto Sans"/>
              </a:rPr>
              <a:t>Estudios revelan que el 40% de los alumnos que utilizaron realidad virtual declararon tener más confianza en sí mismos comparado a los alumnos presenciales y que el 35% de los alumnos que utilizaban la enseñanza en línea mejoraron capacidad de poner en práctica lo aprendido (PWC 2020).</a:t>
            </a:r>
            <a:endParaRPr lang="es-ES" i="1">
              <a:latin typeface="Noto Sans"/>
              <a:ea typeface="Noto Sans"/>
              <a:cs typeface="Noto Sans"/>
            </a:endParaRPr>
          </a:p>
          <a:p>
            <a:pPr marL="233680" lvl="2" indent="-233680">
              <a:spcBef>
                <a:spcPts val="1200"/>
              </a:spcBef>
            </a:pPr>
            <a:r>
              <a:rPr lang="es-ES" sz="2000">
                <a:latin typeface="Noto Sans"/>
                <a:ea typeface="Noto Sans"/>
                <a:cs typeface="Noto Sans"/>
              </a:rPr>
              <a:t>Las simulaciones virtuales pueden servir de apoyo a los inspectores de lugares de trabajo, mejorando la detección y evaluación de peligros. </a:t>
            </a:r>
            <a:endParaRPr lang="es-ES" sz="2000"/>
          </a:p>
          <a:p>
            <a:pPr marL="233680" lvl="2" indent="-233680">
              <a:spcBef>
                <a:spcPts val="1200"/>
              </a:spcBef>
            </a:pPr>
            <a:r>
              <a:rPr lang="es-ES" sz="2000">
                <a:latin typeface="Noto Sans"/>
                <a:ea typeface="Noto Sans"/>
                <a:cs typeface="Noto Sans"/>
              </a:rPr>
              <a:t>La realidad ampliada (RX) permite crear modelos virtuales de entornos de trabajo, lo que ayuda a los profesionales de la seguridad a identificar posibles riesgos antes de que </a:t>
            </a:r>
            <a:r>
              <a:rPr lang="es-ES" sz="2000" err="1">
                <a:latin typeface="Noto Sans"/>
                <a:ea typeface="Noto Sans"/>
                <a:cs typeface="Noto Sans"/>
              </a:rPr>
              <a:t>comienze</a:t>
            </a:r>
            <a:r>
              <a:rPr lang="es-ES" sz="2000">
                <a:latin typeface="Noto Sans"/>
                <a:ea typeface="Noto Sans"/>
                <a:cs typeface="Noto Sans"/>
              </a:rPr>
              <a:t> el trabajo, permitiendo una planificación proactiva de la seguridad. </a:t>
            </a:r>
            <a:endParaRPr lang="es-ES" sz="2000" noProof="0"/>
          </a:p>
        </p:txBody>
      </p:sp>
      <p:sp>
        <p:nvSpPr>
          <p:cNvPr id="6" name="Rectangle 5">
            <a:extLst>
              <a:ext uri="{FF2B5EF4-FFF2-40B4-BE49-F238E27FC236}">
                <a16:creationId xmlns:a16="http://schemas.microsoft.com/office/drawing/2014/main" id="{3BD74A66-6161-86DA-9C83-6835F8096D88}"/>
              </a:ext>
            </a:extLst>
          </p:cNvPr>
          <p:cNvSpPr/>
          <p:nvPr/>
        </p:nvSpPr>
        <p:spPr>
          <a:xfrm>
            <a:off x="346634" y="786063"/>
            <a:ext cx="3256461"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6"/>
                </a:solidFill>
                <a:latin typeface="Overpass"/>
              </a:rPr>
              <a:t>Principales</a:t>
            </a:r>
            <a:r>
              <a:rPr lang="en-GB" sz="2600" b="1">
                <a:solidFill>
                  <a:schemeClr val="accent6"/>
                </a:solidFill>
                <a:latin typeface="Overpass"/>
              </a:rPr>
              <a:t> </a:t>
            </a:r>
            <a:r>
              <a:rPr lang="en-GB" sz="2600" b="1" err="1">
                <a:solidFill>
                  <a:schemeClr val="accent6"/>
                </a:solidFill>
                <a:latin typeface="Overpass"/>
              </a:rPr>
              <a:t>ventajas</a:t>
            </a:r>
            <a:endParaRPr lang="en-GB" sz="2600" b="1" err="1">
              <a:solidFill>
                <a:schemeClr val="accent6"/>
              </a:solidFill>
              <a:latin typeface="Overpass" panose="00000500000000000000" pitchFamily="2" charset="0"/>
            </a:endParaRPr>
          </a:p>
        </p:txBody>
      </p:sp>
    </p:spTree>
    <p:extLst>
      <p:ext uri="{BB962C8B-B14F-4D97-AF65-F5344CB8AC3E}">
        <p14:creationId xmlns:p14="http://schemas.microsoft.com/office/powerpoint/2010/main" val="107471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7C7B-55E0-97E0-BCFF-4CF9FF29F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CD692-7476-C523-03CD-965432106EBA}"/>
              </a:ext>
            </a:extLst>
          </p:cNvPr>
          <p:cNvSpPr>
            <a:spLocks noGrp="1"/>
          </p:cNvSpPr>
          <p:nvPr>
            <p:ph type="title"/>
          </p:nvPr>
        </p:nvSpPr>
        <p:spPr>
          <a:xfrm>
            <a:off x="346634" y="397087"/>
            <a:ext cx="10776291" cy="724400"/>
          </a:xfrm>
        </p:spPr>
        <p:txBody>
          <a:bodyPr/>
          <a:lstStyle/>
          <a:p>
            <a:pPr>
              <a:spcBef>
                <a:spcPts val="600"/>
              </a:spcBef>
              <a:spcAft>
                <a:spcPts val="600"/>
              </a:spcAft>
            </a:pPr>
            <a:r>
              <a:rPr lang="es-ES">
                <a:solidFill>
                  <a:srgbClr val="1E2DBE"/>
                </a:solidFill>
                <a:latin typeface="Overpass"/>
              </a:rPr>
              <a:t>Realidad extendida y virtual </a:t>
            </a:r>
            <a:br>
              <a:rPr lang="es-ES">
                <a:latin typeface="Overpass"/>
              </a:rPr>
            </a:br>
            <a:r>
              <a:rPr lang="es-ES" b="0">
                <a:solidFill>
                  <a:srgbClr val="1E2DBE"/>
                </a:solidFill>
                <a:latin typeface="Overpass"/>
              </a:rPr>
              <a:t>Mejorando la SST en distintos sectores</a:t>
            </a:r>
          </a:p>
        </p:txBody>
      </p:sp>
      <p:sp>
        <p:nvSpPr>
          <p:cNvPr id="9" name="Content Placeholder 2">
            <a:extLst>
              <a:ext uri="{FF2B5EF4-FFF2-40B4-BE49-F238E27FC236}">
                <a16:creationId xmlns:a16="http://schemas.microsoft.com/office/drawing/2014/main" id="{57097958-FF47-67FE-EC04-347D4349CA1A}"/>
              </a:ext>
            </a:extLst>
          </p:cNvPr>
          <p:cNvSpPr>
            <a:spLocks noGrp="1"/>
          </p:cNvSpPr>
          <p:nvPr>
            <p:ph sz="half" idx="1"/>
          </p:nvPr>
        </p:nvSpPr>
        <p:spPr>
          <a:xfrm>
            <a:off x="327342" y="1383254"/>
            <a:ext cx="5772147" cy="4710804"/>
          </a:xfrm>
        </p:spPr>
        <p:txBody>
          <a:bodyPr vert="horz" lIns="0" tIns="0" rIns="0" bIns="0" rtlCol="0" anchor="t">
            <a:noAutofit/>
          </a:bodyPr>
          <a:lstStyle/>
          <a:p>
            <a:r>
              <a:rPr lang="es-ES" sz="2000" dirty="0">
                <a:latin typeface="Overpass"/>
                <a:ea typeface="Noto Sans"/>
                <a:cs typeface="Noto Sans"/>
              </a:rPr>
              <a:t>Formación para bomberos</a:t>
            </a:r>
          </a:p>
          <a:p>
            <a:pPr marL="233680" lvl="2" indent="-233680"/>
            <a:r>
              <a:rPr lang="es-ES" sz="1600" dirty="0">
                <a:latin typeface="Noto Sans"/>
                <a:ea typeface="Noto Sans"/>
                <a:cs typeface="Noto Sans"/>
              </a:rPr>
              <a:t>En Australia, los cuerpos de bomberos utilizan tecnología de RV para simular situaciones de emergencia.</a:t>
            </a:r>
          </a:p>
          <a:p>
            <a:pPr marL="233680" lvl="2" indent="-233680"/>
            <a:r>
              <a:rPr lang="es-ES" sz="1600" dirty="0">
                <a:latin typeface="Noto Sans"/>
                <a:ea typeface="Noto Sans"/>
                <a:cs typeface="Noto Sans"/>
              </a:rPr>
              <a:t>La tecnología genera imágenes realistas de humo, fuego, espuma extintora, agua e incendios. Los alumnos también llevan trajes conectados a un software que ajusta la intensidad de la temperatura, aumentando el realismo y la eficacia de la formación (</a:t>
            </a:r>
            <a:r>
              <a:rPr lang="es-ES" sz="1600" dirty="0" err="1">
                <a:latin typeface="Noto Sans"/>
                <a:ea typeface="Noto Sans"/>
                <a:cs typeface="Noto Sans"/>
              </a:rPr>
              <a:t>Hoey</a:t>
            </a:r>
            <a:r>
              <a:rPr lang="es-ES" sz="1600" dirty="0">
                <a:latin typeface="Noto Sans"/>
                <a:ea typeface="Noto Sans"/>
                <a:cs typeface="Noto Sans"/>
              </a:rPr>
              <a:t> 2024).</a:t>
            </a:r>
          </a:p>
          <a:p>
            <a:pPr indent="-233680">
              <a:spcBef>
                <a:spcPts val="1200"/>
              </a:spcBef>
            </a:pPr>
            <a:r>
              <a:rPr lang="es-ES" sz="2000" dirty="0">
                <a:latin typeface="Overpass"/>
                <a:ea typeface="Noto Sans"/>
                <a:cs typeface="Noto Sans"/>
              </a:rPr>
              <a:t>Mejorar la detección de riesgos antes de la construcción</a:t>
            </a:r>
          </a:p>
          <a:p>
            <a:pPr marL="233680" lvl="2" indent="-233680"/>
            <a:r>
              <a:rPr lang="es-ES" sz="1600" dirty="0">
                <a:latin typeface="Noto Sans"/>
                <a:ea typeface="Noto Sans"/>
                <a:cs typeface="Noto Sans"/>
              </a:rPr>
              <a:t>La RV modela futuros proyectos, ayudando a detectar peligros en la fase de diseño de instalaciones. </a:t>
            </a:r>
          </a:p>
          <a:p>
            <a:pPr marL="233680" lvl="2" indent="-233680"/>
            <a:r>
              <a:rPr lang="es-ES" sz="1600" dirty="0">
                <a:latin typeface="Noto Sans"/>
                <a:ea typeface="Noto Sans"/>
                <a:cs typeface="Noto Sans"/>
              </a:rPr>
              <a:t>En una planta de tratamiento de aguas australiana, un proyecto piloto que utilizó la RV identificó 20 peligros, frente a sólo 6 detectados con métodos tradicionales. Tras este éxito, el sistema se ha incorporado en el diseño de más de 10 instalaciones, mitigando riesgos previos a la construcción (Asociación Australiana del Agua 2017).</a:t>
            </a:r>
          </a:p>
          <a:p>
            <a:endParaRPr lang="es-ES"/>
          </a:p>
        </p:txBody>
      </p:sp>
      <p:sp>
        <p:nvSpPr>
          <p:cNvPr id="10" name="Content Placeholder 3">
            <a:extLst>
              <a:ext uri="{FF2B5EF4-FFF2-40B4-BE49-F238E27FC236}">
                <a16:creationId xmlns:a16="http://schemas.microsoft.com/office/drawing/2014/main" id="{DF668265-CBCA-0DA7-5071-3867E9A2AF53}"/>
              </a:ext>
            </a:extLst>
          </p:cNvPr>
          <p:cNvSpPr txBox="1">
            <a:spLocks/>
          </p:cNvSpPr>
          <p:nvPr/>
        </p:nvSpPr>
        <p:spPr>
          <a:xfrm>
            <a:off x="6353450" y="1377254"/>
            <a:ext cx="5525586" cy="4716802"/>
          </a:xfrm>
          <a:prstGeom prst="rect">
            <a:avLst/>
          </a:prstGeom>
        </p:spPr>
        <p:txBody>
          <a:bodyPr lIns="0" tIns="0" rIns="0" bIns="0" anchor="t"/>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2000">
                <a:solidFill>
                  <a:schemeClr val="accent1"/>
                </a:solidFill>
                <a:latin typeface="Overpass"/>
                <a:ea typeface="Noto Sans"/>
                <a:cs typeface="Noto Sans"/>
              </a:rPr>
              <a:t>Formación de inspectores de trabajo</a:t>
            </a:r>
            <a:r>
              <a:rPr lang="es-ES">
                <a:solidFill>
                  <a:schemeClr val="accent1"/>
                </a:solidFill>
                <a:latin typeface="Overpass"/>
                <a:ea typeface="Noto Sans"/>
                <a:cs typeface="Noto Sans"/>
              </a:rPr>
              <a:t> </a:t>
            </a:r>
            <a:endParaRPr lang="es-ES">
              <a:solidFill>
                <a:schemeClr val="accent1"/>
              </a:solidFill>
              <a:ea typeface="Noto Sans"/>
              <a:cs typeface="Noto Sans"/>
            </a:endParaRPr>
          </a:p>
          <a:p>
            <a:pPr marL="233680" lvl="2" indent="-233680"/>
            <a:r>
              <a:rPr lang="es-ES" sz="1600">
                <a:latin typeface="Noto Sans"/>
                <a:ea typeface="Noto Sans"/>
                <a:cs typeface="Noto Sans"/>
              </a:rPr>
              <a:t>Un programa de formación en RV lanzado en 2022 por el Ministerio de Trabajo de Qatar y la OIT permite explorar virtualmente las obras de construcción.</a:t>
            </a:r>
          </a:p>
          <a:p>
            <a:pPr marL="233680" lvl="2" indent="-233680"/>
            <a:r>
              <a:rPr lang="es-ES" sz="1600">
                <a:latin typeface="Noto Sans"/>
                <a:ea typeface="Noto Sans"/>
                <a:cs typeface="Noto Sans"/>
              </a:rPr>
              <a:t>La iniciativa mejora la capacidad de los inspectores para detectar riesgos y corregir infracciones de seguridad sin entrar en entornos peligrosos (Estado de Qatar 2022).</a:t>
            </a:r>
          </a:p>
          <a:p>
            <a:pPr>
              <a:spcBef>
                <a:spcPts val="1200"/>
              </a:spcBef>
            </a:pPr>
            <a:r>
              <a:rPr lang="es-ES" sz="2000">
                <a:solidFill>
                  <a:schemeClr val="accent1"/>
                </a:solidFill>
                <a:latin typeface="Overpass"/>
                <a:ea typeface="Noto Sans"/>
                <a:cs typeface="Noto Sans"/>
              </a:rPr>
              <a:t>Inspecciones sanitarias de buques</a:t>
            </a:r>
            <a:endParaRPr lang="es-ES" sz="2000">
              <a:solidFill>
                <a:schemeClr val="accent1"/>
              </a:solidFill>
              <a:ea typeface="Noto Sans"/>
              <a:cs typeface="Noto Sans"/>
            </a:endParaRPr>
          </a:p>
          <a:p>
            <a:pPr marL="233680" lvl="2" indent="-233680"/>
            <a:r>
              <a:rPr lang="es-ES" sz="1600">
                <a:latin typeface="Noto Sans"/>
                <a:ea typeface="Noto Sans"/>
                <a:cs typeface="Noto Sans"/>
              </a:rPr>
              <a:t>Durante el COVID-19, la OMS lanzó una herramienta de formación en RV para hacer frente a la escasez de oficiales de sanidad portuaria.</a:t>
            </a:r>
          </a:p>
          <a:p>
            <a:pPr marL="233680" lvl="2" indent="-233680"/>
            <a:r>
              <a:rPr lang="es-ES" sz="1600">
                <a:latin typeface="Noto Sans"/>
                <a:ea typeface="Noto Sans"/>
                <a:cs typeface="Noto Sans"/>
              </a:rPr>
              <a:t>Ofrece simulaciones inmersivas para mejorar los conocimientos sobre SST, realizar evaluaciones sanitarias y de riesgos, y permite la interacción con la tripulación del buque en un entorno controlado.</a:t>
            </a:r>
          </a:p>
          <a:p>
            <a:pPr marL="233680" lvl="2" indent="-233680"/>
            <a:r>
              <a:rPr lang="es-ES" sz="1600">
                <a:latin typeface="Noto Sans"/>
                <a:ea typeface="Noto Sans"/>
                <a:cs typeface="Noto Sans"/>
              </a:rPr>
              <a:t>Beneficia a más de 230 puertos de 41 Estados autorizados por el Reglamento Sanitario Internacional a expedir certificados de control de sanidad (OMS 2024). </a:t>
            </a:r>
            <a:endParaRPr lang="es-ES"/>
          </a:p>
        </p:txBody>
      </p:sp>
      <p:sp>
        <p:nvSpPr>
          <p:cNvPr id="4" name="Content Placeholder 2">
            <a:extLst>
              <a:ext uri="{FF2B5EF4-FFF2-40B4-BE49-F238E27FC236}">
                <a16:creationId xmlns:a16="http://schemas.microsoft.com/office/drawing/2014/main" id="{BEB2A986-A9ED-4B2E-83FD-6355464F5C65}"/>
              </a:ext>
            </a:extLst>
          </p:cNvPr>
          <p:cNvSpPr txBox="1">
            <a:spLocks/>
          </p:cNvSpPr>
          <p:nvPr/>
        </p:nvSpPr>
        <p:spPr>
          <a:xfrm>
            <a:off x="838200" y="7730351"/>
            <a:ext cx="5257800" cy="4069849"/>
          </a:xfrm>
          <a:prstGeom prst="rect">
            <a:avLst/>
          </a:prstGeom>
        </p:spPr>
        <p:txBody>
          <a:bodyPr vert="horz" lIns="91440" tIns="45720" rIns="91440" bIns="45720" numCol="1" rtlCol="0">
            <a:noAutofit/>
          </a:bodyPr>
          <a:lstStyle>
            <a:defPPr>
              <a:defRPr lang="en-CH"/>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GB" sz="1400">
              <a:solidFill>
                <a:srgbClr val="2C1B4D"/>
              </a:solidFill>
              <a:latin typeface="Overpass" panose="00000500000000000000"/>
            </a:endParaRPr>
          </a:p>
        </p:txBody>
      </p:sp>
    </p:spTree>
    <p:extLst>
      <p:ext uri="{BB962C8B-B14F-4D97-AF65-F5344CB8AC3E}">
        <p14:creationId xmlns:p14="http://schemas.microsoft.com/office/powerpoint/2010/main" val="3327961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67AD-374D-ED3C-1EA3-8C954FEEE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83AAC-515C-7668-38ED-EEF1A2958FFE}"/>
              </a:ext>
            </a:extLst>
          </p:cNvPr>
          <p:cNvSpPr>
            <a:spLocks noGrp="1"/>
          </p:cNvSpPr>
          <p:nvPr>
            <p:ph type="title"/>
          </p:nvPr>
        </p:nvSpPr>
        <p:spPr/>
        <p:txBody>
          <a:bodyPr/>
          <a:lstStyle/>
          <a:p>
            <a:r>
              <a:rPr lang="es">
                <a:latin typeface="Overpass"/>
              </a:rPr>
              <a:t>Realidad extendida y virtual</a:t>
            </a:r>
            <a:r>
              <a:rPr lang="en-GB">
                <a:latin typeface="Overpass"/>
              </a:rPr>
              <a:t> </a:t>
            </a:r>
            <a:endParaRPr lang="en-US"/>
          </a:p>
        </p:txBody>
      </p:sp>
      <p:sp>
        <p:nvSpPr>
          <p:cNvPr id="3" name="Content Placeholder 2">
            <a:extLst>
              <a:ext uri="{FF2B5EF4-FFF2-40B4-BE49-F238E27FC236}">
                <a16:creationId xmlns:a16="http://schemas.microsoft.com/office/drawing/2014/main" id="{88141AE3-F46F-B322-3CBB-7EC0CA117C28}"/>
              </a:ext>
            </a:extLst>
          </p:cNvPr>
          <p:cNvSpPr>
            <a:spLocks noGrp="1"/>
          </p:cNvSpPr>
          <p:nvPr>
            <p:ph idx="1"/>
          </p:nvPr>
        </p:nvSpPr>
        <p:spPr/>
        <p:txBody>
          <a:bodyPr vert="horz" lIns="0" tIns="0" rIns="0" bIns="0" rtlCol="0" anchor="t">
            <a:noAutofit/>
          </a:bodyPr>
          <a:lstStyle/>
          <a:p>
            <a:pPr marL="233680" lvl="3" indent="-233680">
              <a:spcBef>
                <a:spcPts val="600"/>
              </a:spcBef>
            </a:pPr>
            <a:r>
              <a:rPr lang="es-ES_tradnl" sz="2000" b="1">
                <a:latin typeface="Noto Sans"/>
                <a:ea typeface="Noto Sans"/>
                <a:cs typeface="Noto Sans"/>
              </a:rPr>
              <a:t>Riesgos para la seguridad:</a:t>
            </a:r>
            <a:r>
              <a:rPr lang="es-ES_tradnl" sz="2000">
                <a:latin typeface="Noto Sans"/>
                <a:ea typeface="Noto Sans"/>
                <a:cs typeface="Noto Sans"/>
              </a:rPr>
              <a:t> Los cascos de realidad virtual pueden bloquear la visibilidad y afectar al equilibrio y la coordinación, aumentando el riesgo de colisiones, resbalones, tropiezos y caídas.</a:t>
            </a:r>
            <a:endParaRPr lang="es-ES_tradnl">
              <a:latin typeface="Noto Sans"/>
              <a:ea typeface="Noto Sans"/>
              <a:cs typeface="Noto Sans"/>
            </a:endParaRPr>
          </a:p>
          <a:p>
            <a:pPr marL="233680" lvl="3" indent="-233680">
              <a:spcBef>
                <a:spcPts val="600"/>
              </a:spcBef>
            </a:pPr>
            <a:r>
              <a:rPr lang="es-ES_tradnl" sz="2000" b="1">
                <a:latin typeface="Noto Sans"/>
                <a:ea typeface="Noto Sans"/>
                <a:cs typeface="Noto Sans"/>
              </a:rPr>
              <a:t>Riesgos para la salud ocular:</a:t>
            </a:r>
            <a:r>
              <a:rPr lang="es-ES_tradnl" sz="2000">
                <a:latin typeface="Noto Sans"/>
                <a:ea typeface="Noto Sans"/>
                <a:cs typeface="Noto Sans"/>
              </a:rPr>
              <a:t> La exposición prolongada y la proximidad a las pantallas pueden provocar el síndrome visual informático, caracterizado por cansancio ocular, fatiga y privación del sueño, mientras que la luz de las pantallas puede dañar la retina.  </a:t>
            </a:r>
          </a:p>
          <a:p>
            <a:pPr marL="233680" lvl="3" indent="-233680">
              <a:spcBef>
                <a:spcPts val="600"/>
              </a:spcBef>
            </a:pPr>
            <a:r>
              <a:rPr lang="es-ES_tradnl" sz="2000" b="1">
                <a:latin typeface="Noto Sans"/>
                <a:ea typeface="Noto Sans"/>
                <a:cs typeface="Noto Sans"/>
              </a:rPr>
              <a:t>Riesgos psicosociales: </a:t>
            </a:r>
            <a:r>
              <a:rPr lang="es-ES_tradnl" sz="2000">
                <a:latin typeface="Noto Sans"/>
                <a:ea typeface="Noto Sans"/>
                <a:cs typeface="Noto Sans"/>
              </a:rPr>
              <a:t>Un gran volumen de datos puede provocar una sobrecarga cognitiva y desencadenar un estrés agudo debido a la complejidad tecnológica y a las carencias de competencias digitales.</a:t>
            </a:r>
          </a:p>
        </p:txBody>
      </p:sp>
      <p:sp>
        <p:nvSpPr>
          <p:cNvPr id="8" name="Rectangle 7">
            <a:extLst>
              <a:ext uri="{FF2B5EF4-FFF2-40B4-BE49-F238E27FC236}">
                <a16:creationId xmlns:a16="http://schemas.microsoft.com/office/drawing/2014/main" id="{B79B2B55-2E82-63E5-EE5E-8E17BADEDC89}"/>
              </a:ext>
            </a:extLst>
          </p:cNvPr>
          <p:cNvSpPr/>
          <p:nvPr/>
        </p:nvSpPr>
        <p:spPr>
          <a:xfrm>
            <a:off x="346634" y="786063"/>
            <a:ext cx="4918669"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2"/>
                </a:solidFill>
                <a:latin typeface="Overpass"/>
              </a:rPr>
              <a:t>Principales</a:t>
            </a:r>
            <a:r>
              <a:rPr lang="en-GB" sz="2600" b="1">
                <a:solidFill>
                  <a:schemeClr val="accent2"/>
                </a:solidFill>
                <a:latin typeface="Overpass"/>
              </a:rPr>
              <a:t> </a:t>
            </a:r>
            <a:r>
              <a:rPr lang="en-GB" sz="2600" b="1" err="1">
                <a:solidFill>
                  <a:schemeClr val="accent2"/>
                </a:solidFill>
                <a:latin typeface="Overpass"/>
              </a:rPr>
              <a:t>riesgos</a:t>
            </a:r>
            <a:r>
              <a:rPr lang="en-GB" sz="2600" b="1">
                <a:solidFill>
                  <a:schemeClr val="accent2"/>
                </a:solidFill>
                <a:latin typeface="Overpass"/>
              </a:rPr>
              <a:t> </a:t>
            </a:r>
            <a:r>
              <a:rPr lang="en-GB" sz="2600" b="1" err="1">
                <a:solidFill>
                  <a:schemeClr val="accent2"/>
                </a:solidFill>
                <a:latin typeface="Overpass"/>
              </a:rPr>
              <a:t>potenciales</a:t>
            </a:r>
          </a:p>
        </p:txBody>
      </p:sp>
    </p:spTree>
    <p:extLst>
      <p:ext uri="{BB962C8B-B14F-4D97-AF65-F5344CB8AC3E}">
        <p14:creationId xmlns:p14="http://schemas.microsoft.com/office/powerpoint/2010/main" val="104335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8C9A-D563-7335-8E31-08D51B35E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B7919-6197-2738-AE84-FA98974B17FF}"/>
              </a:ext>
            </a:extLst>
          </p:cNvPr>
          <p:cNvSpPr>
            <a:spLocks noGrp="1"/>
          </p:cNvSpPr>
          <p:nvPr>
            <p:ph type="title"/>
          </p:nvPr>
        </p:nvSpPr>
        <p:spPr/>
        <p:txBody>
          <a:bodyPr/>
          <a:lstStyle/>
          <a:p>
            <a:r>
              <a:rPr lang="es">
                <a:latin typeface="Overpass"/>
                <a:cs typeface="Times New Roman"/>
              </a:rPr>
              <a:t>Gestión algorítmica del trabajo</a:t>
            </a:r>
            <a:r>
              <a:rPr lang="es" b="0">
                <a:latin typeface="Overpass"/>
                <a:cs typeface="Times New Roman"/>
              </a:rPr>
              <a:t> </a:t>
            </a:r>
            <a:endParaRPr lang="en-GB"/>
          </a:p>
        </p:txBody>
      </p:sp>
      <p:sp>
        <p:nvSpPr>
          <p:cNvPr id="3" name="Content Placeholder 2">
            <a:extLst>
              <a:ext uri="{FF2B5EF4-FFF2-40B4-BE49-F238E27FC236}">
                <a16:creationId xmlns:a16="http://schemas.microsoft.com/office/drawing/2014/main" id="{EF97FBBB-7329-2725-DE45-AB49ACC9D5F5}"/>
              </a:ext>
            </a:extLst>
          </p:cNvPr>
          <p:cNvSpPr>
            <a:spLocks noGrp="1"/>
          </p:cNvSpPr>
          <p:nvPr>
            <p:ph idx="1"/>
          </p:nvPr>
        </p:nvSpPr>
        <p:spPr>
          <a:xfrm>
            <a:off x="346635" y="1551255"/>
            <a:ext cx="8696636" cy="4738532"/>
          </a:xfrm>
        </p:spPr>
        <p:txBody>
          <a:bodyPr vert="horz" lIns="0" tIns="0" rIns="0" bIns="0" rtlCol="0" anchor="t">
            <a:noAutofit/>
          </a:bodyPr>
          <a:lstStyle/>
          <a:p>
            <a:pPr marL="233680" lvl="2" indent="-233680">
              <a:spcBef>
                <a:spcPts val="1200"/>
              </a:spcBef>
            </a:pPr>
            <a:r>
              <a:rPr lang="es-ES_tradnl" sz="2000">
                <a:latin typeface="Noto Sans"/>
                <a:ea typeface="Noto Sans"/>
                <a:cs typeface="Noto Sans"/>
              </a:rPr>
              <a:t>Permiten asignar tareas según las habilidades y preferencias de los empleados, fomentando así la satisfacción y el compromiso laboral, al tiempo que aumenta la eficiencia.</a:t>
            </a:r>
            <a:endParaRPr lang="es-ES_tradnl">
              <a:latin typeface="Noto Sans"/>
              <a:ea typeface="Noto Sans"/>
              <a:cs typeface="Noto Sans"/>
            </a:endParaRPr>
          </a:p>
          <a:p>
            <a:pPr marL="233680" lvl="2" indent="-233680">
              <a:spcBef>
                <a:spcPts val="1200"/>
              </a:spcBef>
            </a:pPr>
            <a:r>
              <a:rPr lang="es-ES_tradnl" sz="2000">
                <a:latin typeface="Noto Sans"/>
                <a:ea typeface="Noto Sans"/>
                <a:cs typeface="Noto Sans"/>
              </a:rPr>
              <a:t>Optimizan la planificación y las cargas de trabajo, asegurando que los trabajadores no estén sobrecargados y cuenten con suficiente tiempo libre, lo que reduce el estrés laboral y mejora el equilibrio entre la vida laboral y personal.</a:t>
            </a:r>
            <a:endParaRPr lang="es-ES_tradnl"/>
          </a:p>
          <a:p>
            <a:pPr marL="233680" lvl="2" indent="-233680">
              <a:spcBef>
                <a:spcPts val="1200"/>
              </a:spcBef>
            </a:pPr>
            <a:r>
              <a:rPr lang="es-ES_tradnl" sz="2000">
                <a:latin typeface="Noto Sans"/>
                <a:ea typeface="Noto Sans"/>
                <a:cs typeface="Noto Sans"/>
              </a:rPr>
              <a:t>Fomentan el desarrollo de competencias mediante la identificación de déficits y recomendando planes de formación personalizados, lo que mitiga la ansiedad relacionada con la seguridad en el empleo. </a:t>
            </a:r>
            <a:endParaRPr lang="es-ES_tradnl"/>
          </a:p>
          <a:p>
            <a:pPr marL="233680" lvl="2" indent="-233680">
              <a:spcBef>
                <a:spcPts val="1200"/>
              </a:spcBef>
            </a:pPr>
            <a:r>
              <a:rPr lang="es-ES_tradnl" sz="2000">
                <a:latin typeface="Noto Sans"/>
                <a:ea typeface="Noto Sans"/>
                <a:cs typeface="Noto Sans"/>
              </a:rPr>
              <a:t>Pueden abordar la violencia y el acoso en el lugar de trabajo mediante el análisis de los patrones de comunicación y la detección de comportamientos inadecuados. </a:t>
            </a:r>
            <a:endParaRPr lang="es-ES_tradnl"/>
          </a:p>
        </p:txBody>
      </p:sp>
      <p:sp>
        <p:nvSpPr>
          <p:cNvPr id="6" name="Rectangle 5">
            <a:extLst>
              <a:ext uri="{FF2B5EF4-FFF2-40B4-BE49-F238E27FC236}">
                <a16:creationId xmlns:a16="http://schemas.microsoft.com/office/drawing/2014/main" id="{0B4CB8EC-616B-BB02-6D4A-786614944134}"/>
              </a:ext>
            </a:extLst>
          </p:cNvPr>
          <p:cNvSpPr/>
          <p:nvPr/>
        </p:nvSpPr>
        <p:spPr>
          <a:xfrm>
            <a:off x="346634" y="786063"/>
            <a:ext cx="3256461"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6"/>
                </a:solidFill>
                <a:latin typeface="Overpass"/>
              </a:rPr>
              <a:t>Principales</a:t>
            </a:r>
            <a:r>
              <a:rPr lang="en-GB" sz="2600" b="1">
                <a:solidFill>
                  <a:schemeClr val="accent6"/>
                </a:solidFill>
                <a:latin typeface="Overpass"/>
              </a:rPr>
              <a:t> </a:t>
            </a:r>
            <a:r>
              <a:rPr lang="en-GB" sz="2600" b="1" err="1">
                <a:solidFill>
                  <a:schemeClr val="accent6"/>
                </a:solidFill>
                <a:latin typeface="Overpass"/>
              </a:rPr>
              <a:t>ventajas</a:t>
            </a:r>
            <a:endParaRPr lang="en-GB" sz="2600" b="1" err="1">
              <a:solidFill>
                <a:schemeClr val="accent6"/>
              </a:solidFill>
              <a:latin typeface="Overpass" panose="00000500000000000000" pitchFamily="2" charset="0"/>
            </a:endParaRPr>
          </a:p>
        </p:txBody>
      </p:sp>
      <p:pic>
        <p:nvPicPr>
          <p:cNvPr id="4" name="Picture 3" descr="A blue and green graphic with a clock&#10;&#10;AI-generated content may be incorrect.">
            <a:extLst>
              <a:ext uri="{FF2B5EF4-FFF2-40B4-BE49-F238E27FC236}">
                <a16:creationId xmlns:a16="http://schemas.microsoft.com/office/drawing/2014/main" id="{D6BA3D39-335F-9693-C96E-ED0ADC7A8B13}"/>
              </a:ext>
            </a:extLst>
          </p:cNvPr>
          <p:cNvPicPr>
            <a:picLocks noChangeAspect="1"/>
          </p:cNvPicPr>
          <p:nvPr/>
        </p:nvPicPr>
        <p:blipFill>
          <a:blip r:embed="rId3"/>
          <a:stretch>
            <a:fillRect/>
          </a:stretch>
        </p:blipFill>
        <p:spPr>
          <a:xfrm>
            <a:off x="8201475" y="398775"/>
            <a:ext cx="4999050" cy="4770450"/>
          </a:xfrm>
          <a:prstGeom prst="rect">
            <a:avLst/>
          </a:prstGeom>
        </p:spPr>
      </p:pic>
    </p:spTree>
    <p:extLst>
      <p:ext uri="{BB962C8B-B14F-4D97-AF65-F5344CB8AC3E}">
        <p14:creationId xmlns:p14="http://schemas.microsoft.com/office/powerpoint/2010/main" val="2441721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FBA0-2FFA-CFC6-CDE5-692EDBB7D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8B46D-8C32-D1CB-58A4-38A947517BAE}"/>
              </a:ext>
            </a:extLst>
          </p:cNvPr>
          <p:cNvSpPr>
            <a:spLocks noGrp="1"/>
          </p:cNvSpPr>
          <p:nvPr>
            <p:ph type="title"/>
          </p:nvPr>
        </p:nvSpPr>
        <p:spPr/>
        <p:txBody>
          <a:bodyPr/>
          <a:lstStyle/>
          <a:p>
            <a:r>
              <a:rPr lang="es"/>
              <a:t>Gestión algorítmica del trabajo</a:t>
            </a:r>
            <a:endParaRPr lang="en-US"/>
          </a:p>
        </p:txBody>
      </p:sp>
      <p:sp>
        <p:nvSpPr>
          <p:cNvPr id="3" name="Content Placeholder 2">
            <a:extLst>
              <a:ext uri="{FF2B5EF4-FFF2-40B4-BE49-F238E27FC236}">
                <a16:creationId xmlns:a16="http://schemas.microsoft.com/office/drawing/2014/main" id="{C9C5F2B6-ED38-93BD-8A3F-31954BD4CFDE}"/>
              </a:ext>
            </a:extLst>
          </p:cNvPr>
          <p:cNvSpPr>
            <a:spLocks noGrp="1"/>
          </p:cNvSpPr>
          <p:nvPr>
            <p:ph idx="1"/>
          </p:nvPr>
        </p:nvSpPr>
        <p:spPr>
          <a:xfrm>
            <a:off x="346635" y="1551255"/>
            <a:ext cx="11703449" cy="4738532"/>
          </a:xfrm>
        </p:spPr>
        <p:txBody>
          <a:bodyPr vert="horz" lIns="0" tIns="0" rIns="0" bIns="0" rtlCol="0" anchor="t">
            <a:noAutofit/>
          </a:bodyPr>
          <a:lstStyle/>
          <a:p>
            <a:pPr marL="233680" lvl="3" indent="-233680">
              <a:spcBef>
                <a:spcPts val="600"/>
              </a:spcBef>
            </a:pPr>
            <a:r>
              <a:rPr lang="es-ES" sz="2000" b="1">
                <a:latin typeface="Noto Sans"/>
                <a:ea typeface="Noto Sans"/>
                <a:cs typeface="Noto Sans"/>
              </a:rPr>
              <a:t>Riesgos para la seguridad: </a:t>
            </a:r>
            <a:r>
              <a:rPr lang="es-ES" sz="2000">
                <a:latin typeface="Noto Sans"/>
                <a:ea typeface="Noto Sans"/>
                <a:cs typeface="Noto Sans"/>
              </a:rPr>
              <a:t>Las amenazas a la ciberseguridad o las violaciones de datos pueden poner en peligro los controles de seguridad automatizados, exponiendo a los trabajadores a entornos peligrosos debido a una toma de decisiones errónea impulsada por la IA. </a:t>
            </a:r>
            <a:endParaRPr lang="es-ES"/>
          </a:p>
          <a:p>
            <a:pPr marL="233680" lvl="3" indent="-233680">
              <a:spcBef>
                <a:spcPts val="600"/>
              </a:spcBef>
            </a:pPr>
            <a:r>
              <a:rPr lang="es-ES" sz="2000" b="1">
                <a:latin typeface="Noto Sans"/>
                <a:ea typeface="Noto Sans"/>
                <a:cs typeface="Noto Sans"/>
              </a:rPr>
              <a:t>Riesgos ergonómicos:</a:t>
            </a:r>
            <a:r>
              <a:rPr lang="es-ES" sz="2000">
                <a:latin typeface="Noto Sans"/>
                <a:ea typeface="Noto Sans"/>
                <a:cs typeface="Noto Sans"/>
              </a:rPr>
              <a:t> Las tareas gestionadas con algoritmos pueden limitar el movimiento y prolongar el tiempo que se permanece sentado, provocando malas posturas y aumentando el riesgo de trastornos musculoesqueléticos.</a:t>
            </a:r>
            <a:endParaRPr lang="es-ES"/>
          </a:p>
          <a:p>
            <a:pPr marL="233680" lvl="3" indent="-233680">
              <a:spcBef>
                <a:spcPts val="600"/>
              </a:spcBef>
            </a:pPr>
            <a:r>
              <a:rPr lang="es-ES" sz="2000" b="1">
                <a:latin typeface="Noto Sans"/>
                <a:ea typeface="Noto Sans"/>
                <a:cs typeface="Noto Sans"/>
              </a:rPr>
              <a:t>Riesgos organizativos y psicosociales:</a:t>
            </a:r>
            <a:r>
              <a:rPr lang="es-ES" sz="2000">
                <a:latin typeface="Noto Sans"/>
                <a:ea typeface="Noto Sans"/>
                <a:cs typeface="Noto Sans"/>
              </a:rPr>
              <a:t> La supervisión constante reduce la autonomía del trabajador, lo que repercute en su bienestar. La intensificación del trabajo para cumplir los objetivos de productividad aumenta el estrés y la ansiedad, mientras que las evaluaciones del rendimiento basadas en la IA pueden contribuir a la inseguridad laboral. Dar prioridad a la productividad también puede conducir al aislamiento social. </a:t>
            </a:r>
            <a:endParaRPr lang="es-ES"/>
          </a:p>
          <a:p>
            <a:pPr marL="233680" lvl="3" indent="-233680">
              <a:spcBef>
                <a:spcPts val="600"/>
              </a:spcBef>
            </a:pPr>
            <a:r>
              <a:rPr lang="es-ES" sz="2000" b="1">
                <a:latin typeface="Noto Sans"/>
                <a:ea typeface="Noto Sans"/>
                <a:cs typeface="Noto Sans"/>
              </a:rPr>
              <a:t>Vida privada y cuestiones éticas:</a:t>
            </a:r>
            <a:r>
              <a:rPr lang="es-ES" sz="2000">
                <a:latin typeface="Noto Sans"/>
                <a:ea typeface="Noto Sans"/>
                <a:cs typeface="Noto Sans"/>
              </a:rPr>
              <a:t> La recopilación y vigilancia continua de datos plantean cuestiones sobre el consentimiento de los trabajadores, uso de los datos y posibles sanciones automatizadas. Los sistemas mal diseñados pueden perpetuar sesgos prejudiciales en la contratación, los ascensos y la asignación de tareas, desfavoreciendo a determinados grupos.</a:t>
            </a:r>
            <a:endParaRPr lang="es-ES"/>
          </a:p>
        </p:txBody>
      </p:sp>
      <p:sp>
        <p:nvSpPr>
          <p:cNvPr id="8" name="Rectangle 7">
            <a:extLst>
              <a:ext uri="{FF2B5EF4-FFF2-40B4-BE49-F238E27FC236}">
                <a16:creationId xmlns:a16="http://schemas.microsoft.com/office/drawing/2014/main" id="{49D491AD-E94F-E723-F39B-DE5C5212C0E9}"/>
              </a:ext>
            </a:extLst>
          </p:cNvPr>
          <p:cNvSpPr/>
          <p:nvPr/>
        </p:nvSpPr>
        <p:spPr>
          <a:xfrm>
            <a:off x="346634" y="786063"/>
            <a:ext cx="4918669"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2"/>
                </a:solidFill>
                <a:latin typeface="Overpass"/>
              </a:rPr>
              <a:t>Principales</a:t>
            </a:r>
            <a:r>
              <a:rPr lang="en-GB" sz="2600" b="1">
                <a:solidFill>
                  <a:schemeClr val="accent2"/>
                </a:solidFill>
                <a:latin typeface="Overpass"/>
              </a:rPr>
              <a:t> </a:t>
            </a:r>
            <a:r>
              <a:rPr lang="en-GB" sz="2600" b="1" err="1">
                <a:solidFill>
                  <a:schemeClr val="accent2"/>
                </a:solidFill>
                <a:latin typeface="Overpass"/>
              </a:rPr>
              <a:t>riesgos</a:t>
            </a:r>
            <a:r>
              <a:rPr lang="en-GB" sz="2600" b="1">
                <a:solidFill>
                  <a:schemeClr val="accent2"/>
                </a:solidFill>
                <a:latin typeface="Overpass"/>
              </a:rPr>
              <a:t> </a:t>
            </a:r>
            <a:r>
              <a:rPr lang="en-GB" sz="2600" b="1" err="1">
                <a:solidFill>
                  <a:schemeClr val="accent2"/>
                </a:solidFill>
                <a:latin typeface="Overpass"/>
              </a:rPr>
              <a:t>potenciales</a:t>
            </a:r>
          </a:p>
        </p:txBody>
      </p:sp>
    </p:spTree>
    <p:extLst>
      <p:ext uri="{BB962C8B-B14F-4D97-AF65-F5344CB8AC3E}">
        <p14:creationId xmlns:p14="http://schemas.microsoft.com/office/powerpoint/2010/main" val="416413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6751-8969-20A6-3CB8-B3CEFE719A9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D9C5A-1658-7BAC-6805-86D506123E1E}"/>
              </a:ext>
            </a:extLst>
          </p:cNvPr>
          <p:cNvSpPr>
            <a:spLocks noGrp="1"/>
          </p:cNvSpPr>
          <p:nvPr>
            <p:ph idx="1"/>
          </p:nvPr>
        </p:nvSpPr>
        <p:spPr>
          <a:xfrm>
            <a:off x="346635" y="1357498"/>
            <a:ext cx="11522636" cy="4932289"/>
          </a:xfrm>
        </p:spPr>
        <p:txBody>
          <a:bodyPr vert="horz" lIns="0" tIns="0" rIns="0" bIns="0" rtlCol="0" anchor="t">
            <a:noAutofit/>
          </a:bodyPr>
          <a:lstStyle/>
          <a:p>
            <a:pPr marL="233680" lvl="2" indent="-233680">
              <a:spcBef>
                <a:spcPts val="600"/>
              </a:spcBef>
              <a:buClr>
                <a:schemeClr val="accent2"/>
              </a:buClr>
            </a:pPr>
            <a:r>
              <a:rPr lang="es-ES_tradnl" sz="2000">
                <a:latin typeface="Noto Sans"/>
                <a:ea typeface="Noto Sans"/>
                <a:cs typeface="Noto Sans"/>
              </a:rPr>
              <a:t>Un informe de 2024 elaborado por la OIT y la Comisión Europea estudió el impacto de las prácticas de gestión algorítmica en la organización del trabajo, la calidad del empleo y las relaciones laborales en los sectores de la logística y la atención de salud de Francia, Italia, la India y Sudáfrica.</a:t>
            </a:r>
          </a:p>
          <a:p>
            <a:pPr marL="233680" lvl="2" indent="-233680">
              <a:spcBef>
                <a:spcPts val="600"/>
              </a:spcBef>
              <a:buClr>
                <a:schemeClr val="accent2"/>
              </a:buClr>
            </a:pPr>
            <a:r>
              <a:rPr lang="es-ES_tradnl" sz="2000" i="1">
                <a:latin typeface="Noto Sans"/>
                <a:ea typeface="Noto Sans"/>
                <a:cs typeface="Noto Sans"/>
              </a:rPr>
              <a:t>Impacto positivo en la organización del trabajo en Francia e Italia, sin efectos negativos significativos en la calidad del empleo ni en el aumento de la vigilancia de los trabajadores.</a:t>
            </a:r>
          </a:p>
          <a:p>
            <a:pPr marL="233680" lvl="2" indent="-233680">
              <a:spcBef>
                <a:spcPts val="600"/>
              </a:spcBef>
              <a:buClr>
                <a:schemeClr val="accent2"/>
              </a:buClr>
            </a:pPr>
            <a:r>
              <a:rPr lang="es-ES_tradnl" sz="2000" i="1">
                <a:latin typeface="Noto Sans"/>
                <a:ea typeface="Noto Sans"/>
                <a:cs typeface="Noto Sans"/>
              </a:rPr>
              <a:t>Por el contrario, en Sudáfrica y la India, la gestión algorítmica había llevado a un descenso de la calidad del empleo, con pruebas claras de un aumento de la supervisión, la vigilancia y la intensidad del trabajo.</a:t>
            </a:r>
          </a:p>
          <a:p>
            <a:pPr marL="233680" lvl="2" indent="-233680">
              <a:spcBef>
                <a:spcPts val="600"/>
              </a:spcBef>
              <a:buClr>
                <a:schemeClr val="accent2"/>
              </a:buClr>
            </a:pPr>
            <a:r>
              <a:rPr lang="es-ES_tradnl" sz="2000" i="1">
                <a:latin typeface="Noto Sans"/>
                <a:ea typeface="Noto Sans"/>
                <a:cs typeface="Noto Sans"/>
              </a:rPr>
              <a:t>Las diferencias ponen de relieve el papel de los marcos institucionales y normativos en la configuración del impacto de la AM, subrayando que es la aplicación, y no la tecnología en sí, lo que influye en los resultados (OIT/Comisión Europea 2024).</a:t>
            </a:r>
          </a:p>
        </p:txBody>
      </p:sp>
      <p:sp>
        <p:nvSpPr>
          <p:cNvPr id="3" name="Title 1">
            <a:extLst>
              <a:ext uri="{FF2B5EF4-FFF2-40B4-BE49-F238E27FC236}">
                <a16:creationId xmlns:a16="http://schemas.microsoft.com/office/drawing/2014/main" id="{C4250C54-EAE2-F4DC-1680-F2C5A0AF6769}"/>
              </a:ext>
            </a:extLst>
          </p:cNvPr>
          <p:cNvSpPr txBox="1">
            <a:spLocks/>
          </p:cNvSpPr>
          <p:nvPr/>
        </p:nvSpPr>
        <p:spPr>
          <a:xfrm>
            <a:off x="346634" y="397087"/>
            <a:ext cx="11522636" cy="701486"/>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s" sz="2500">
                <a:solidFill>
                  <a:schemeClr val="accent1"/>
                </a:solidFill>
                <a:latin typeface="Overpass"/>
              </a:rPr>
              <a:t>Repercusión de la gestión algorítmica en la calidad del empleo y las condiciones de trabajo en determinados países</a:t>
            </a:r>
            <a:r>
              <a:rPr lang="en-GB" sz="2500">
                <a:solidFill>
                  <a:schemeClr val="accent1"/>
                </a:solidFill>
                <a:latin typeface="Overpass"/>
              </a:rPr>
              <a:t> </a:t>
            </a:r>
            <a:endParaRPr lang="en-GB">
              <a:solidFill>
                <a:schemeClr val="accent1"/>
              </a:solidFill>
              <a:latin typeface="Overpass"/>
            </a:endParaRPr>
          </a:p>
        </p:txBody>
      </p:sp>
      <p:sp>
        <p:nvSpPr>
          <p:cNvPr id="4" name="Content Placeholder 2">
            <a:extLst>
              <a:ext uri="{FF2B5EF4-FFF2-40B4-BE49-F238E27FC236}">
                <a16:creationId xmlns:a16="http://schemas.microsoft.com/office/drawing/2014/main" id="{8AD7DB06-08C4-58A6-2D7F-CFAD97F824ED}"/>
              </a:ext>
            </a:extLst>
          </p:cNvPr>
          <p:cNvSpPr txBox="1">
            <a:spLocks/>
          </p:cNvSpPr>
          <p:nvPr/>
        </p:nvSpPr>
        <p:spPr>
          <a:xfrm>
            <a:off x="1353671" y="7201318"/>
            <a:ext cx="10515600" cy="4069849"/>
          </a:xfrm>
          <a:prstGeom prst="rect">
            <a:avLst/>
          </a:prstGeom>
        </p:spPr>
        <p:txBody>
          <a:bodyPr vert="horz" lIns="91440" tIns="45720" rIns="91440" bIns="45720" numCol="1" rtlCol="0" anchor="t">
            <a:normAutofit/>
          </a:bodyPr>
          <a:lstStyle>
            <a:defPPr>
              <a:defRPr lang="en-CH"/>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anose="05000000000000000000" pitchFamily="2" charset="2"/>
              <a:buChar char="§"/>
            </a:pPr>
            <a:endParaRPr lang="en-GB" sz="1900" i="1">
              <a:solidFill>
                <a:srgbClr val="2C1B4D"/>
              </a:solidFill>
              <a:latin typeface="Overpass" panose="00000500000000000000" pitchFamily="2" charset="0"/>
            </a:endParaRPr>
          </a:p>
        </p:txBody>
      </p:sp>
    </p:spTree>
    <p:extLst>
      <p:ext uri="{BB962C8B-B14F-4D97-AF65-F5344CB8AC3E}">
        <p14:creationId xmlns:p14="http://schemas.microsoft.com/office/powerpoint/2010/main" val="17632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7F0E-CB08-FEE9-C65C-8BC192500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942DA-5A1C-0C1C-6E75-9EABB4BF3582}"/>
              </a:ext>
            </a:extLst>
          </p:cNvPr>
          <p:cNvSpPr>
            <a:spLocks noGrp="1"/>
          </p:cNvSpPr>
          <p:nvPr>
            <p:ph type="title"/>
          </p:nvPr>
        </p:nvSpPr>
        <p:spPr>
          <a:xfrm>
            <a:off x="346634" y="397087"/>
            <a:ext cx="11169581" cy="504841"/>
          </a:xfrm>
        </p:spPr>
        <p:txBody>
          <a:bodyPr/>
          <a:lstStyle/>
          <a:p>
            <a:r>
              <a:rPr lang="es">
                <a:latin typeface="Overpass"/>
              </a:rPr>
              <a:t>Transformación de las modalidades de trabajo mediante la digitalización</a:t>
            </a:r>
            <a:r>
              <a:rPr lang="en-GB">
                <a:latin typeface="Overpass"/>
              </a:rPr>
              <a:t> </a:t>
            </a:r>
            <a:endParaRPr lang="en-GB" b="0">
              <a:latin typeface="Overpass"/>
            </a:endParaRPr>
          </a:p>
        </p:txBody>
      </p:sp>
      <p:sp>
        <p:nvSpPr>
          <p:cNvPr id="3" name="Content Placeholder 2">
            <a:extLst>
              <a:ext uri="{FF2B5EF4-FFF2-40B4-BE49-F238E27FC236}">
                <a16:creationId xmlns:a16="http://schemas.microsoft.com/office/drawing/2014/main" id="{778E161F-735C-34D2-978C-6DB323494E23}"/>
              </a:ext>
            </a:extLst>
          </p:cNvPr>
          <p:cNvSpPr>
            <a:spLocks noGrp="1"/>
          </p:cNvSpPr>
          <p:nvPr>
            <p:ph idx="1"/>
          </p:nvPr>
        </p:nvSpPr>
        <p:spPr>
          <a:xfrm>
            <a:off x="346635" y="1551255"/>
            <a:ext cx="8126636" cy="4738532"/>
          </a:xfrm>
        </p:spPr>
        <p:txBody>
          <a:bodyPr vert="horz" lIns="0" tIns="0" rIns="0" bIns="0" rtlCol="0" anchor="t">
            <a:noAutofit/>
          </a:bodyPr>
          <a:lstStyle/>
          <a:p>
            <a:pPr indent="-233680">
              <a:spcBef>
                <a:spcPts val="1200"/>
              </a:spcBef>
            </a:pPr>
            <a:r>
              <a:rPr lang="es-ES" sz="2400">
                <a:latin typeface="Overpass"/>
                <a:ea typeface="Noto Sans"/>
                <a:cs typeface="Noto Sans"/>
              </a:rPr>
              <a:t>Modelos de trabajo a distancia, teletrabajo e híbridos</a:t>
            </a:r>
            <a:endParaRPr lang="es-ES"/>
          </a:p>
          <a:p>
            <a:pPr marL="233680" lvl="2" indent="-233680">
              <a:spcBef>
                <a:spcPts val="1200"/>
              </a:spcBef>
            </a:pPr>
            <a:r>
              <a:rPr lang="es-ES" sz="2000">
                <a:latin typeface="Noto Sans"/>
                <a:ea typeface="Noto Sans"/>
                <a:cs typeface="Noto Sans"/>
              </a:rPr>
              <a:t>Aumentan la flexibilidad, reducen el tiempo de desplazamiento y permiten un mayor control sobre los horarios laborales, contribuyendo a reducir el estrés, favorecer la salud mental y mejorar el equilibrio entre la vida laboral y la vida personal. </a:t>
            </a:r>
            <a:endParaRPr lang="es-ES" sz="2000" noProof="0"/>
          </a:p>
          <a:p>
            <a:pPr indent="-233680">
              <a:spcBef>
                <a:spcPts val="1200"/>
              </a:spcBef>
            </a:pPr>
            <a:r>
              <a:rPr lang="es-ES" sz="2400">
                <a:latin typeface="Overpass"/>
                <a:ea typeface="Noto Sans"/>
                <a:cs typeface="Noto Sans"/>
              </a:rPr>
              <a:t>Expansión de las plataformas digitales </a:t>
            </a:r>
            <a:endParaRPr lang="es-ES" sz="2400" noProof="0">
              <a:ea typeface="Noto Sans"/>
              <a:cs typeface="Noto Sans"/>
            </a:endParaRPr>
          </a:p>
          <a:p>
            <a:pPr marL="0" lvl="2" indent="0">
              <a:spcBef>
                <a:spcPts val="1200"/>
              </a:spcBef>
              <a:buNone/>
            </a:pPr>
            <a:r>
              <a:rPr lang="es-ES" i="1">
                <a:latin typeface="Noto Sans"/>
                <a:ea typeface="Noto Sans"/>
                <a:cs typeface="Noto Sans"/>
              </a:rPr>
              <a:t>Hasta un 12% de la fuerza de trabajo en el mundo trabaja en plataformas en línea (</a:t>
            </a:r>
            <a:r>
              <a:rPr lang="es-ES" i="1" err="1">
                <a:latin typeface="Noto Sans"/>
                <a:ea typeface="Noto Sans"/>
                <a:cs typeface="Noto Sans"/>
              </a:rPr>
              <a:t>Datta</a:t>
            </a:r>
            <a:r>
              <a:rPr lang="es-ES" i="1">
                <a:latin typeface="Noto Sans"/>
                <a:ea typeface="Noto Sans"/>
                <a:cs typeface="Noto Sans"/>
              </a:rPr>
              <a:t> et al. 2023).</a:t>
            </a:r>
            <a:endParaRPr lang="es-ES" i="1" noProof="0"/>
          </a:p>
          <a:p>
            <a:pPr marL="233680" lvl="2" indent="-233680">
              <a:spcBef>
                <a:spcPts val="1200"/>
              </a:spcBef>
            </a:pPr>
            <a:r>
              <a:rPr lang="es-ES" sz="2000">
                <a:latin typeface="Noto Sans"/>
                <a:ea typeface="Noto Sans"/>
                <a:cs typeface="Noto Sans"/>
              </a:rPr>
              <a:t>Favorecen la inclusión mediante la creación de oportunidades para los trabajadores marginados, incluidas las personas con discapacidad, con restricciones de movilidad y las que tienen responsabilidades de cuidados.  </a:t>
            </a:r>
            <a:endParaRPr lang="es-ES" sz="2000" noProof="0">
              <a:latin typeface="Noto Sans"/>
              <a:ea typeface="Noto Sans"/>
              <a:cs typeface="Noto Sans"/>
            </a:endParaRPr>
          </a:p>
        </p:txBody>
      </p:sp>
      <p:sp>
        <p:nvSpPr>
          <p:cNvPr id="6" name="Rectangle 5">
            <a:extLst>
              <a:ext uri="{FF2B5EF4-FFF2-40B4-BE49-F238E27FC236}">
                <a16:creationId xmlns:a16="http://schemas.microsoft.com/office/drawing/2014/main" id="{A8638F82-E9C9-3C43-1357-EA6F8182BECD}"/>
              </a:ext>
            </a:extLst>
          </p:cNvPr>
          <p:cNvSpPr/>
          <p:nvPr/>
        </p:nvSpPr>
        <p:spPr>
          <a:xfrm>
            <a:off x="346634" y="786063"/>
            <a:ext cx="3256461"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6"/>
                </a:solidFill>
                <a:latin typeface="Overpass"/>
              </a:rPr>
              <a:t>Principales</a:t>
            </a:r>
            <a:r>
              <a:rPr lang="en-GB" sz="2600" b="1">
                <a:solidFill>
                  <a:schemeClr val="accent6"/>
                </a:solidFill>
                <a:latin typeface="Overpass"/>
              </a:rPr>
              <a:t> </a:t>
            </a:r>
            <a:r>
              <a:rPr lang="en-GB" sz="2600" b="1" err="1">
                <a:solidFill>
                  <a:schemeClr val="accent6"/>
                </a:solidFill>
                <a:latin typeface="Overpass"/>
              </a:rPr>
              <a:t>ventajas</a:t>
            </a:r>
            <a:endParaRPr lang="en-GB" sz="2600" b="1" err="1">
              <a:solidFill>
                <a:schemeClr val="accent6"/>
              </a:solidFill>
              <a:latin typeface="Overpass" panose="00000500000000000000" pitchFamily="2" charset="0"/>
            </a:endParaRPr>
          </a:p>
        </p:txBody>
      </p:sp>
      <p:pic>
        <p:nvPicPr>
          <p:cNvPr id="4" name="Picture 3" descr="A person working on a computer&#10;&#10;AI-generated content may be incorrect.">
            <a:extLst>
              <a:ext uri="{FF2B5EF4-FFF2-40B4-BE49-F238E27FC236}">
                <a16:creationId xmlns:a16="http://schemas.microsoft.com/office/drawing/2014/main" id="{ABAB0B56-B82D-5053-778F-BA0255A8A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4400" y="1940962"/>
            <a:ext cx="3391200" cy="4152075"/>
          </a:xfrm>
          <a:prstGeom prst="rect">
            <a:avLst/>
          </a:prstGeom>
        </p:spPr>
      </p:pic>
    </p:spTree>
    <p:extLst>
      <p:ext uri="{BB962C8B-B14F-4D97-AF65-F5344CB8AC3E}">
        <p14:creationId xmlns:p14="http://schemas.microsoft.com/office/powerpoint/2010/main" val="139014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EB44-C94F-6C6E-84AB-9879966EA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E3D1E-3445-603B-0E34-5970A6FFD2BF}"/>
              </a:ext>
            </a:extLst>
          </p:cNvPr>
          <p:cNvSpPr>
            <a:spLocks noGrp="1"/>
          </p:cNvSpPr>
          <p:nvPr>
            <p:ph type="title"/>
          </p:nvPr>
        </p:nvSpPr>
        <p:spPr/>
        <p:txBody>
          <a:bodyPr/>
          <a:lstStyle/>
          <a:p>
            <a:r>
              <a:rPr lang="es">
                <a:latin typeface="Overpass"/>
              </a:rPr>
              <a:t>Transformación de las modalidades de trabajo mediante la digitalización</a:t>
            </a:r>
            <a:r>
              <a:rPr lang="en-GB">
                <a:latin typeface="Overpass"/>
              </a:rPr>
              <a:t> </a:t>
            </a:r>
            <a:endParaRPr lang="en-US"/>
          </a:p>
        </p:txBody>
      </p:sp>
      <p:sp>
        <p:nvSpPr>
          <p:cNvPr id="3" name="Content Placeholder 2">
            <a:extLst>
              <a:ext uri="{FF2B5EF4-FFF2-40B4-BE49-F238E27FC236}">
                <a16:creationId xmlns:a16="http://schemas.microsoft.com/office/drawing/2014/main" id="{3030D439-3F48-36B6-F730-30F5F4206599}"/>
              </a:ext>
            </a:extLst>
          </p:cNvPr>
          <p:cNvSpPr>
            <a:spLocks noGrp="1"/>
          </p:cNvSpPr>
          <p:nvPr>
            <p:ph idx="1"/>
          </p:nvPr>
        </p:nvSpPr>
        <p:spPr/>
        <p:txBody>
          <a:bodyPr vert="horz" lIns="0" tIns="0" rIns="0" bIns="0" rtlCol="0" anchor="t">
            <a:noAutofit/>
          </a:bodyPr>
          <a:lstStyle/>
          <a:p>
            <a:pPr marL="233680" lvl="3" indent="-233680">
              <a:spcBef>
                <a:spcPts val="600"/>
              </a:spcBef>
            </a:pPr>
            <a:r>
              <a:rPr lang="es-ES" sz="2000" b="1">
                <a:latin typeface="Noto Sans"/>
                <a:ea typeface="Noto Sans"/>
                <a:cs typeface="Noto Sans"/>
              </a:rPr>
              <a:t>Riesgos para la seguridad:</a:t>
            </a:r>
            <a:r>
              <a:rPr lang="es-ES" sz="2000">
                <a:latin typeface="Noto Sans"/>
                <a:ea typeface="Noto Sans"/>
                <a:cs typeface="Noto Sans"/>
              </a:rPr>
              <a:t> La ausencia de evaluaciones periódicas de riesgos puede exponer a los trabajadores a entornos peligrosos. Surgen problemas para los trabajadores que carecen de protecciones de SST, aumentando su vulnerabilidad a las lesiones relacionadas con el trabajo. </a:t>
            </a:r>
            <a:endParaRPr lang="es-ES">
              <a:latin typeface="Noto Sans"/>
              <a:ea typeface="Noto Sans"/>
              <a:cs typeface="Noto Sans"/>
            </a:endParaRPr>
          </a:p>
          <a:p>
            <a:pPr marL="233680" lvl="3" indent="-233680">
              <a:spcBef>
                <a:spcPts val="600"/>
              </a:spcBef>
            </a:pPr>
            <a:r>
              <a:rPr lang="es-ES" sz="2000" b="1">
                <a:latin typeface="Noto Sans"/>
                <a:ea typeface="Noto Sans"/>
                <a:cs typeface="Noto Sans"/>
              </a:rPr>
              <a:t>Riesgos ergonómicos: </a:t>
            </a:r>
            <a:r>
              <a:rPr lang="es-ES" sz="2000">
                <a:latin typeface="Noto Sans"/>
                <a:ea typeface="Noto Sans"/>
                <a:cs typeface="Noto Sans"/>
              </a:rPr>
              <a:t>· La carencia de una configuración adecuada del puesto de trabajo</a:t>
            </a:r>
            <a:r>
              <a:rPr lang="es-ES" sz="2000" b="1">
                <a:latin typeface="Noto Sans"/>
                <a:ea typeface="Noto Sans"/>
                <a:cs typeface="Noto Sans"/>
              </a:rPr>
              <a:t> </a:t>
            </a:r>
            <a:r>
              <a:rPr lang="es-ES" sz="2000">
                <a:latin typeface="Noto Sans"/>
                <a:ea typeface="Noto Sans"/>
                <a:cs typeface="Noto Sans"/>
              </a:rPr>
              <a:t>y la naturaleza sedentaria pueden provocar trastornos musculoesqueléticos, mientras que el uso prolongado de pantallas puede provocar fatiga visual, y la luz azul de las pantallas puede alterar los patrones de sueño y dañar las células de la retina. </a:t>
            </a:r>
            <a:endParaRPr lang="es-ES">
              <a:latin typeface="Noto Sans"/>
              <a:ea typeface="Noto Sans"/>
              <a:cs typeface="Noto Sans"/>
            </a:endParaRPr>
          </a:p>
          <a:p>
            <a:pPr marL="233680" lvl="3" indent="-233680">
              <a:spcBef>
                <a:spcPts val="600"/>
              </a:spcBef>
            </a:pPr>
            <a:r>
              <a:rPr lang="es-ES" sz="2000" b="1">
                <a:latin typeface="Noto Sans"/>
                <a:ea typeface="Noto Sans"/>
                <a:cs typeface="Noto Sans"/>
              </a:rPr>
              <a:t>Riesgos organizativos y psicosociales:</a:t>
            </a:r>
            <a:r>
              <a:rPr lang="es-ES" sz="2000">
                <a:latin typeface="Noto Sans"/>
                <a:ea typeface="Noto Sans"/>
                <a:cs typeface="Noto Sans"/>
              </a:rPr>
              <a:t> La intensificación del trabajo, debido a las prácticas de vigilancia y programación algorítmica, puede prolongar las horas de trabajo, reducir la autonomía y llevar a una difuminación de los límites entre la vida laboral y vida privada, incrementando el estrés. El aislamiento social, resultado de una menor interacción social, debilita los vínculos con la comunidad laboral. Los espacios digitales pueden agravar el ciberacoso y el acoso digital, mientras que los trabajadores de plataformas pueden ser vulnerables a la violencia física debido a la naturaleza impredecible de sus interacciones.</a:t>
            </a:r>
          </a:p>
        </p:txBody>
      </p:sp>
      <p:sp>
        <p:nvSpPr>
          <p:cNvPr id="4" name="Rectangle 3">
            <a:extLst>
              <a:ext uri="{FF2B5EF4-FFF2-40B4-BE49-F238E27FC236}">
                <a16:creationId xmlns:a16="http://schemas.microsoft.com/office/drawing/2014/main" id="{4DBDA4C2-75E0-CD0D-5BA7-E08C4457038C}"/>
              </a:ext>
            </a:extLst>
          </p:cNvPr>
          <p:cNvSpPr/>
          <p:nvPr/>
        </p:nvSpPr>
        <p:spPr>
          <a:xfrm>
            <a:off x="346634" y="786063"/>
            <a:ext cx="3038250"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a:solidFill>
                  <a:schemeClr val="accent2"/>
                </a:solidFill>
                <a:latin typeface="Overpass"/>
              </a:rPr>
              <a:t>Key potential risk</a:t>
            </a:r>
            <a:endParaRPr lang="en-GB" sz="2600" b="1">
              <a:solidFill>
                <a:schemeClr val="accent2"/>
              </a:solidFill>
              <a:latin typeface="Overpass" panose="00000500000000000000" pitchFamily="2" charset="0"/>
            </a:endParaRPr>
          </a:p>
        </p:txBody>
      </p:sp>
      <p:sp>
        <p:nvSpPr>
          <p:cNvPr id="6" name="Rectangle 5">
            <a:extLst>
              <a:ext uri="{FF2B5EF4-FFF2-40B4-BE49-F238E27FC236}">
                <a16:creationId xmlns:a16="http://schemas.microsoft.com/office/drawing/2014/main" id="{9D508D0C-57E7-0D6F-C312-D584B94417E4}"/>
              </a:ext>
            </a:extLst>
          </p:cNvPr>
          <p:cNvSpPr/>
          <p:nvPr/>
        </p:nvSpPr>
        <p:spPr>
          <a:xfrm>
            <a:off x="346634" y="786063"/>
            <a:ext cx="5053862"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2"/>
                </a:solidFill>
                <a:latin typeface="Overpass"/>
              </a:rPr>
              <a:t>Principales</a:t>
            </a:r>
            <a:r>
              <a:rPr lang="en-GB" sz="2600" b="1">
                <a:solidFill>
                  <a:schemeClr val="accent2"/>
                </a:solidFill>
                <a:latin typeface="Overpass"/>
              </a:rPr>
              <a:t> </a:t>
            </a:r>
            <a:r>
              <a:rPr lang="en-GB" sz="2600" b="1" err="1">
                <a:solidFill>
                  <a:schemeClr val="accent2"/>
                </a:solidFill>
                <a:latin typeface="Overpass"/>
              </a:rPr>
              <a:t>riesgos</a:t>
            </a:r>
            <a:r>
              <a:rPr lang="en-GB" sz="2600" b="1">
                <a:solidFill>
                  <a:schemeClr val="accent2"/>
                </a:solidFill>
                <a:latin typeface="Overpass"/>
              </a:rPr>
              <a:t> </a:t>
            </a:r>
            <a:r>
              <a:rPr lang="en-GB" sz="2600" b="1" err="1">
                <a:solidFill>
                  <a:schemeClr val="accent2"/>
                </a:solidFill>
                <a:latin typeface="Overpass"/>
              </a:rPr>
              <a:t>potenciales</a:t>
            </a:r>
            <a:r>
              <a:rPr lang="en-GB" sz="2600" b="1">
                <a:solidFill>
                  <a:schemeClr val="accent2"/>
                </a:solidFill>
                <a:latin typeface="Overpass"/>
              </a:rPr>
              <a:t> </a:t>
            </a:r>
          </a:p>
        </p:txBody>
      </p:sp>
    </p:spTree>
    <p:extLst>
      <p:ext uri="{BB962C8B-B14F-4D97-AF65-F5344CB8AC3E}">
        <p14:creationId xmlns:p14="http://schemas.microsoft.com/office/powerpoint/2010/main" val="328864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7C430-0283-F19F-F8CB-BF1DC58806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435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F86917AF-EB47-76CB-B3D9-2069E6B7D1B7}"/>
              </a:ext>
            </a:extLst>
          </p:cNvPr>
          <p:cNvSpPr>
            <a:spLocks noGrp="1"/>
          </p:cNvSpPr>
          <p:nvPr>
            <p:ph idx="1"/>
          </p:nvPr>
        </p:nvSpPr>
        <p:spPr>
          <a:xfrm>
            <a:off x="419983" y="818345"/>
            <a:ext cx="11374475" cy="5477900"/>
          </a:xfrm>
        </p:spPr>
        <p:txBody>
          <a:bodyPr vert="horz" lIns="0" tIns="0" rIns="0" bIns="0" rtlCol="0" anchor="t">
            <a:noAutofit/>
          </a:bodyPr>
          <a:lstStyle/>
          <a:p>
            <a:pPr marL="0" lvl="2" indent="0">
              <a:spcBef>
                <a:spcPts val="0"/>
              </a:spcBef>
              <a:buClr>
                <a:schemeClr val="accent2"/>
              </a:buClr>
              <a:buNone/>
            </a:pPr>
            <a:r>
              <a:rPr lang="es-ES" sz="1600">
                <a:solidFill>
                  <a:srgbClr val="2C1B4D"/>
                </a:solidFill>
                <a:latin typeface="Noto Sans"/>
                <a:ea typeface="Noto Sans"/>
                <a:cs typeface="Noto Sans"/>
              </a:rPr>
              <a:t>La rápida expansión de las tecnologías digitales ha aumentado la presión sobre los trabajadores que participan directamente a la industria, muchos de los cuales carecen de protecciones adecuadas en materia de SST, especialmente cuando estos trabajadores forman parte de la economía informal.</a:t>
            </a:r>
            <a:r>
              <a:rPr lang="es-ES" sz="1800">
                <a:solidFill>
                  <a:srgbClr val="2C1B4D"/>
                </a:solidFill>
                <a:latin typeface="Noto Sans"/>
                <a:ea typeface="Noto Sans"/>
                <a:cs typeface="Noto Sans"/>
              </a:rPr>
              <a:t> </a:t>
            </a:r>
          </a:p>
          <a:p>
            <a:pPr marL="0" lvl="2" indent="0">
              <a:spcBef>
                <a:spcPts val="0"/>
              </a:spcBef>
              <a:buClr>
                <a:schemeClr val="accent2"/>
              </a:buClr>
              <a:buNone/>
            </a:pPr>
            <a:r>
              <a:rPr lang="es-ES" sz="1600" b="1">
                <a:solidFill>
                  <a:srgbClr val="2C1B4D"/>
                </a:solidFill>
                <a:latin typeface="Noto Sans"/>
                <a:ea typeface="Noto Sans"/>
                <a:cs typeface="Noto Sans"/>
              </a:rPr>
              <a:t>Trabajadores que impulsan las tecnologías digitales</a:t>
            </a:r>
          </a:p>
          <a:p>
            <a:pPr marL="233680" lvl="2" indent="-233680">
              <a:spcBef>
                <a:spcPts val="0"/>
              </a:spcBef>
              <a:buClr>
                <a:schemeClr val="accent2"/>
              </a:buClr>
            </a:pPr>
            <a:r>
              <a:rPr lang="es-ES" sz="1600">
                <a:latin typeface="Noto Sans"/>
                <a:ea typeface="Noto Sans"/>
                <a:cs typeface="Noto Sans"/>
              </a:rPr>
              <a:t>Anotadores de datos: </a:t>
            </a:r>
          </a:p>
          <a:p>
            <a:pPr marL="503555" lvl="4" indent="-251460">
              <a:spcBef>
                <a:spcPts val="0"/>
              </a:spcBef>
              <a:spcAft>
                <a:spcPts val="600"/>
              </a:spcAft>
              <a:buFont typeface="Wingdings" panose="05000000000000000000" pitchFamily="2" charset="2"/>
              <a:buChar char="ü"/>
            </a:pPr>
            <a:r>
              <a:rPr lang="es-ES">
                <a:latin typeface="Noto Sans"/>
                <a:ea typeface="Noto Sans"/>
                <a:cs typeface="Noto Sans"/>
              </a:rPr>
              <a:t>Preparan los datos para los modelos de aprendizaje </a:t>
            </a:r>
            <a:r>
              <a:rPr lang="es-ES" err="1">
                <a:latin typeface="Noto Sans"/>
                <a:ea typeface="Noto Sans"/>
                <a:cs typeface="Noto Sans"/>
              </a:rPr>
              <a:t>infrormático</a:t>
            </a:r>
            <a:r>
              <a:rPr lang="es-ES">
                <a:latin typeface="Noto Sans"/>
                <a:ea typeface="Noto Sans"/>
                <a:cs typeface="Noto Sans"/>
              </a:rPr>
              <a:t> (etiquetado, transcripción y el tratamiento).</a:t>
            </a:r>
            <a:endParaRPr lang="es-ES"/>
          </a:p>
          <a:p>
            <a:pPr marL="503555" lvl="4" indent="-251460">
              <a:spcBef>
                <a:spcPts val="0"/>
              </a:spcBef>
              <a:spcAft>
                <a:spcPts val="600"/>
              </a:spcAft>
              <a:buFont typeface="Wingdings" panose="05000000000000000000" pitchFamily="2" charset="2"/>
              <a:buChar char="ü"/>
            </a:pPr>
            <a:r>
              <a:rPr lang="es-ES">
                <a:latin typeface="Noto Sans"/>
                <a:ea typeface="Noto Sans"/>
                <a:cs typeface="Noto Sans"/>
              </a:rPr>
              <a:t>Realizan tareas muy repetitivas bajo estricta vigilancia, enfrentándose a prácticas explotadoras y no reguladas (</a:t>
            </a:r>
            <a:r>
              <a:rPr lang="es-ES" err="1">
                <a:latin typeface="Noto Sans"/>
                <a:ea typeface="Noto Sans"/>
                <a:cs typeface="Noto Sans"/>
              </a:rPr>
              <a:t>Rani</a:t>
            </a:r>
            <a:r>
              <a:rPr lang="es-ES">
                <a:latin typeface="Noto Sans"/>
                <a:ea typeface="Noto Sans"/>
                <a:cs typeface="Noto Sans"/>
              </a:rPr>
              <a:t> y </a:t>
            </a:r>
            <a:r>
              <a:rPr lang="es-ES" err="1">
                <a:latin typeface="Noto Sans"/>
                <a:ea typeface="Noto Sans"/>
                <a:cs typeface="Noto Sans"/>
              </a:rPr>
              <a:t>Dhir</a:t>
            </a:r>
            <a:r>
              <a:rPr lang="es-ES">
                <a:latin typeface="Noto Sans"/>
                <a:ea typeface="Noto Sans"/>
                <a:cs typeface="Noto Sans"/>
              </a:rPr>
              <a:t> 2024). </a:t>
            </a:r>
            <a:endParaRPr lang="es-ES"/>
          </a:p>
          <a:p>
            <a:pPr marL="503555" lvl="4" indent="-251460">
              <a:spcBef>
                <a:spcPts val="0"/>
              </a:spcBef>
              <a:spcAft>
                <a:spcPts val="600"/>
              </a:spcAft>
              <a:buFont typeface="Wingdings" panose="05000000000000000000" pitchFamily="2" charset="2"/>
              <a:buChar char="ü"/>
            </a:pPr>
            <a:r>
              <a:rPr lang="es-ES">
                <a:latin typeface="Noto Sans"/>
                <a:ea typeface="Noto Sans"/>
                <a:cs typeface="Noto Sans"/>
              </a:rPr>
              <a:t>Expuestos a contenido tóxicos sin una compensación justa o apoyo psicológico (Jensen 2024). </a:t>
            </a:r>
            <a:endParaRPr lang="es-ES"/>
          </a:p>
          <a:p>
            <a:pPr marL="233680" lvl="2" indent="-233680">
              <a:spcBef>
                <a:spcPts val="0"/>
              </a:spcBef>
              <a:buClr>
                <a:schemeClr val="accent2"/>
              </a:buClr>
            </a:pPr>
            <a:r>
              <a:rPr lang="es-ES" sz="1600">
                <a:latin typeface="Noto Sans"/>
                <a:ea typeface="Noto Sans"/>
                <a:cs typeface="Noto Sans"/>
              </a:rPr>
              <a:t>Moderadores de contenido: </a:t>
            </a:r>
          </a:p>
          <a:p>
            <a:pPr marL="503555" lvl="4" indent="-251460">
              <a:spcBef>
                <a:spcPts val="0"/>
              </a:spcBef>
              <a:buFont typeface="Wingdings" panose="05000000000000000000" pitchFamily="2" charset="2"/>
              <a:buChar char="ü"/>
            </a:pPr>
            <a:r>
              <a:rPr lang="es-ES">
                <a:latin typeface="Noto Sans"/>
                <a:ea typeface="Noto Sans"/>
                <a:cs typeface="Noto Sans"/>
              </a:rPr>
              <a:t>Analizar y eliminar grandes volúmenes de contenidos ofensivos o perturbadores (</a:t>
            </a:r>
            <a:r>
              <a:rPr lang="es-ES" err="1">
                <a:latin typeface="Noto Sans"/>
                <a:ea typeface="Noto Sans"/>
                <a:cs typeface="Noto Sans"/>
              </a:rPr>
              <a:t>Muldoon</a:t>
            </a:r>
            <a:r>
              <a:rPr lang="es-ES">
                <a:latin typeface="Noto Sans"/>
                <a:ea typeface="Noto Sans"/>
                <a:cs typeface="Noto Sans"/>
              </a:rPr>
              <a:t> et al. 2024). </a:t>
            </a:r>
          </a:p>
          <a:p>
            <a:pPr marL="503555" lvl="4" indent="-251460">
              <a:spcBef>
                <a:spcPts val="0"/>
              </a:spcBef>
              <a:buFont typeface="Wingdings" panose="05000000000000000000" pitchFamily="2" charset="2"/>
              <a:buChar char="ü"/>
            </a:pPr>
            <a:r>
              <a:rPr lang="es-ES">
                <a:latin typeface="Noto Sans"/>
                <a:ea typeface="Noto Sans"/>
                <a:cs typeface="Noto Sans"/>
              </a:rPr>
              <a:t>Expuestos a riesgos para la salud mental, como el estrés postraumático, la fatiga por compasión y el agotamiento (</a:t>
            </a:r>
            <a:r>
              <a:rPr lang="es-ES" err="1">
                <a:latin typeface="Noto Sans"/>
                <a:ea typeface="Noto Sans"/>
                <a:cs typeface="Noto Sans"/>
              </a:rPr>
              <a:t>Rani</a:t>
            </a:r>
            <a:r>
              <a:rPr lang="es-ES">
                <a:latin typeface="Noto Sans"/>
                <a:ea typeface="Noto Sans"/>
                <a:cs typeface="Noto Sans"/>
              </a:rPr>
              <a:t> et al., de próxima publicación).</a:t>
            </a:r>
            <a:endParaRPr lang="es-ES"/>
          </a:p>
          <a:p>
            <a:pPr marL="503555" lvl="4" indent="-251460">
              <a:spcBef>
                <a:spcPts val="0"/>
              </a:spcBef>
              <a:buFont typeface="Wingdings" panose="05000000000000000000" pitchFamily="2" charset="2"/>
              <a:buChar char="ü"/>
            </a:pPr>
            <a:r>
              <a:rPr lang="es-ES">
                <a:latin typeface="Noto Sans"/>
                <a:ea typeface="Noto Sans"/>
                <a:cs typeface="Noto Sans"/>
              </a:rPr>
              <a:t>Carecen del apoyo adecuado y a algunos moderadores  se les exige que firmen descargos de responsabilidad, reconociendo los riesgos para la salud.</a:t>
            </a:r>
            <a:endParaRPr lang="es-ES"/>
          </a:p>
          <a:p>
            <a:pPr marL="233680" lvl="2" indent="-233680">
              <a:spcBef>
                <a:spcPts val="0"/>
              </a:spcBef>
              <a:buClr>
                <a:schemeClr val="accent2"/>
              </a:buClr>
            </a:pPr>
            <a:r>
              <a:rPr lang="es-ES" sz="1600">
                <a:latin typeface="Noto Sans"/>
                <a:ea typeface="Noto Sans"/>
                <a:cs typeface="Noto Sans"/>
              </a:rPr>
              <a:t>Ingenieros de aprendizaje automático: </a:t>
            </a:r>
            <a:endParaRPr lang="es-ES" sz="1600"/>
          </a:p>
          <a:p>
            <a:pPr marL="503555" lvl="4" indent="-251460">
              <a:spcBef>
                <a:spcPts val="0"/>
              </a:spcBef>
              <a:spcAft>
                <a:spcPts val="600"/>
              </a:spcAft>
              <a:buFont typeface="Wingdings" panose="05000000000000000000" pitchFamily="2" charset="2"/>
              <a:buChar char="ü"/>
            </a:pPr>
            <a:r>
              <a:rPr lang="es-ES">
                <a:latin typeface="Noto Sans"/>
                <a:ea typeface="Noto Sans"/>
                <a:cs typeface="Noto Sans"/>
              </a:rPr>
              <a:t>Desarrollan sistemas de IA utilizando grandes conjuntos de datos y algoritmos complejos. </a:t>
            </a:r>
          </a:p>
          <a:p>
            <a:pPr marL="503555" lvl="4" indent="-251460">
              <a:spcBef>
                <a:spcPts val="0"/>
              </a:spcBef>
              <a:spcAft>
                <a:spcPts val="600"/>
              </a:spcAft>
              <a:buFont typeface="Wingdings" panose="05000000000000000000" pitchFamily="2" charset="2"/>
              <a:buChar char="ü"/>
            </a:pPr>
            <a:r>
              <a:rPr lang="es-ES">
                <a:latin typeface="Noto Sans"/>
                <a:ea typeface="Noto Sans"/>
                <a:cs typeface="Noto Sans"/>
              </a:rPr>
              <a:t>Se enfrentan a un entorno exigente y estresante debido al gran volumen de datos complejos.</a:t>
            </a:r>
          </a:p>
          <a:p>
            <a:pPr marL="233680" lvl="2" indent="-233680">
              <a:spcBef>
                <a:spcPts val="0"/>
              </a:spcBef>
              <a:buClr>
                <a:schemeClr val="accent2"/>
              </a:buClr>
            </a:pPr>
            <a:r>
              <a:rPr lang="es-ES" sz="1800">
                <a:latin typeface="Noto Sans"/>
                <a:ea typeface="Noto Sans"/>
                <a:cs typeface="Noto Sans"/>
              </a:rPr>
              <a:t> </a:t>
            </a:r>
            <a:r>
              <a:rPr lang="es-ES" sz="1600">
                <a:latin typeface="Noto Sans"/>
                <a:ea typeface="Noto Sans"/>
                <a:cs typeface="Noto Sans"/>
              </a:rPr>
              <a:t>Analistas de macrodatos:</a:t>
            </a:r>
            <a:r>
              <a:rPr lang="es-ES" sz="1800">
                <a:latin typeface="Noto Sans"/>
                <a:ea typeface="Noto Sans"/>
                <a:cs typeface="Noto Sans"/>
              </a:rPr>
              <a:t> </a:t>
            </a:r>
            <a:endParaRPr lang="es-ES" sz="1800"/>
          </a:p>
          <a:p>
            <a:pPr marL="503555" lvl="4" indent="-251460">
              <a:spcBef>
                <a:spcPts val="0"/>
              </a:spcBef>
              <a:spcAft>
                <a:spcPts val="600"/>
              </a:spcAft>
              <a:buFont typeface="Wingdings" panose="05000000000000000000" pitchFamily="2" charset="2"/>
              <a:buChar char="ü"/>
            </a:pPr>
            <a:r>
              <a:rPr lang="es-ES">
                <a:latin typeface="Noto Sans"/>
                <a:ea typeface="Noto Sans"/>
                <a:cs typeface="Noto Sans"/>
              </a:rPr>
              <a:t>Utilizan IA, aprendizaje automático y análisis estadístico para extraer información. </a:t>
            </a:r>
          </a:p>
          <a:p>
            <a:pPr marL="503555" lvl="4" indent="-251460">
              <a:spcBef>
                <a:spcPts val="0"/>
              </a:spcBef>
              <a:spcAft>
                <a:spcPts val="600"/>
              </a:spcAft>
              <a:buFont typeface="Wingdings" panose="05000000000000000000" pitchFamily="2" charset="2"/>
              <a:buChar char="ü"/>
            </a:pPr>
            <a:r>
              <a:rPr lang="es-ES">
                <a:latin typeface="Noto Sans"/>
                <a:ea typeface="Noto Sans"/>
                <a:cs typeface="Noto Sans"/>
              </a:rPr>
              <a:t>Persisten retos debidos a la privacidad, la seguridad y la gobernanza de datos, especialmente con información sensible (Rawat y </a:t>
            </a:r>
            <a:r>
              <a:rPr lang="es-ES" err="1">
                <a:latin typeface="Noto Sans"/>
                <a:ea typeface="Noto Sans"/>
                <a:cs typeface="Noto Sans"/>
              </a:rPr>
              <a:t>Yadaw</a:t>
            </a:r>
            <a:r>
              <a:rPr lang="es-ES">
                <a:latin typeface="Noto Sans"/>
                <a:ea typeface="Noto Sans"/>
                <a:cs typeface="Noto Sans"/>
              </a:rPr>
              <a:t> 2021).</a:t>
            </a:r>
            <a:endParaRPr lang="es-ES"/>
          </a:p>
          <a:p>
            <a:pPr marL="251460" lvl="4">
              <a:spcBef>
                <a:spcPts val="0"/>
              </a:spcBef>
              <a:spcAft>
                <a:spcPts val="600"/>
              </a:spcAft>
            </a:pPr>
            <a:endParaRPr lang="es-ES"/>
          </a:p>
        </p:txBody>
      </p:sp>
      <p:sp>
        <p:nvSpPr>
          <p:cNvPr id="4" name="Title 1">
            <a:extLst>
              <a:ext uri="{FF2B5EF4-FFF2-40B4-BE49-F238E27FC236}">
                <a16:creationId xmlns:a16="http://schemas.microsoft.com/office/drawing/2014/main" id="{75963012-007A-FAFA-A9AD-49A50D44E562}"/>
              </a:ext>
            </a:extLst>
          </p:cNvPr>
          <p:cNvSpPr txBox="1">
            <a:spLocks/>
          </p:cNvSpPr>
          <p:nvPr/>
        </p:nvSpPr>
        <p:spPr>
          <a:xfrm>
            <a:off x="346634" y="397087"/>
            <a:ext cx="11522636" cy="504841"/>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s" sz="2500">
                <a:solidFill>
                  <a:schemeClr val="accent1"/>
                </a:solidFill>
                <a:latin typeface="Overpass"/>
              </a:rPr>
              <a:t>La cadena de suministro de la digitalización: Consideraciones sobre SST</a:t>
            </a:r>
            <a:endParaRPr lang="en-US"/>
          </a:p>
        </p:txBody>
      </p:sp>
    </p:spTree>
    <p:extLst>
      <p:ext uri="{BB962C8B-B14F-4D97-AF65-F5344CB8AC3E}">
        <p14:creationId xmlns:p14="http://schemas.microsoft.com/office/powerpoint/2010/main" val="219816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3A0D0-FE62-1B10-47A0-C9EB7A53CB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946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282E0-2F33-6123-C826-320BA78BA89C}"/>
            </a:ext>
          </a:extLst>
        </p:cNvPr>
        <p:cNvGrpSpPr/>
        <p:nvPr/>
      </p:nvGrpSpPr>
      <p:grpSpPr>
        <a:xfrm>
          <a:off x="0" y="0"/>
          <a:ext cx="0" cy="0"/>
          <a:chOff x="0" y="0"/>
          <a:chExt cx="0" cy="0"/>
        </a:xfrm>
      </p:grpSpPr>
      <p:sp>
        <p:nvSpPr>
          <p:cNvPr id="3" name="Content Placeholder 1">
            <a:extLst>
              <a:ext uri="{FF2B5EF4-FFF2-40B4-BE49-F238E27FC236}">
                <a16:creationId xmlns:a16="http://schemas.microsoft.com/office/drawing/2014/main" id="{9F9FC30B-3739-EBD0-58AB-6D75AEB20B13}"/>
              </a:ext>
            </a:extLst>
          </p:cNvPr>
          <p:cNvSpPr>
            <a:spLocks noGrp="1"/>
          </p:cNvSpPr>
          <p:nvPr>
            <p:ph idx="1"/>
          </p:nvPr>
        </p:nvSpPr>
        <p:spPr>
          <a:xfrm>
            <a:off x="88328" y="1395873"/>
            <a:ext cx="6829194" cy="5072899"/>
          </a:xfrm>
        </p:spPr>
        <p:txBody>
          <a:bodyPr vert="horz" lIns="0" tIns="0" rIns="0" bIns="0" rtlCol="0" anchor="t">
            <a:noAutofit/>
          </a:bodyPr>
          <a:lstStyle/>
          <a:p>
            <a:pPr marL="0" lvl="2" indent="0">
              <a:spcBef>
                <a:spcPts val="0"/>
              </a:spcBef>
              <a:buClr>
                <a:schemeClr val="accent2"/>
              </a:buClr>
              <a:buNone/>
            </a:pPr>
            <a:endParaRPr lang="es-ES_tradnl" sz="1800" b="1">
              <a:solidFill>
                <a:srgbClr val="2C1B4D"/>
              </a:solidFill>
            </a:endParaRPr>
          </a:p>
          <a:p>
            <a:pPr marL="233680" lvl="2" indent="0">
              <a:spcBef>
                <a:spcPts val="0"/>
              </a:spcBef>
              <a:buClr>
                <a:srgbClr val="FA3C4B"/>
              </a:buClr>
            </a:pPr>
            <a:r>
              <a:rPr lang="es-ES_tradnl" sz="1700">
                <a:latin typeface="Noto Sans"/>
                <a:ea typeface="Noto Sans"/>
                <a:cs typeface="Noto Sans"/>
              </a:rPr>
              <a:t>Mineros que excavan minerales esenciales: </a:t>
            </a:r>
            <a:endParaRPr lang="es-ES_tradnl" sz="1700"/>
          </a:p>
          <a:p>
            <a:pPr marL="503555" lvl="4">
              <a:spcBef>
                <a:spcPts val="0"/>
              </a:spcBef>
              <a:spcAft>
                <a:spcPts val="600"/>
              </a:spcAft>
              <a:buFont typeface="Wingdings" panose="05000000000000000000" pitchFamily="2" charset="2"/>
              <a:buChar char="ü"/>
            </a:pPr>
            <a:r>
              <a:rPr lang="es-ES_tradnl">
                <a:latin typeface="Noto Sans"/>
                <a:ea typeface="Noto Sans"/>
                <a:cs typeface="Noto Sans"/>
              </a:rPr>
              <a:t>Extraen componentes para las tecnologías digitales, como el cobalto, litio y cobre en condiciones peligrosas. </a:t>
            </a:r>
          </a:p>
          <a:p>
            <a:pPr marL="503555" lvl="4">
              <a:spcBef>
                <a:spcPts val="0"/>
              </a:spcBef>
              <a:spcAft>
                <a:spcPts val="600"/>
              </a:spcAft>
              <a:buFont typeface="Wingdings" panose="05000000000000000000" pitchFamily="2" charset="2"/>
              <a:buChar char="ü"/>
            </a:pPr>
            <a:r>
              <a:rPr lang="es-ES_tradnl">
                <a:latin typeface="Noto Sans"/>
                <a:ea typeface="Noto Sans"/>
                <a:cs typeface="Noto Sans"/>
              </a:rPr>
              <a:t>La rápida demanda aumenta la presión sobre los trabajadores, que a menudo se enfrentan a importantes riesgos de seguridad y a protecciones limitadas en materia de SST (</a:t>
            </a:r>
            <a:r>
              <a:rPr lang="es-ES_tradnl" err="1">
                <a:latin typeface="Noto Sans"/>
                <a:ea typeface="Noto Sans"/>
                <a:cs typeface="Noto Sans"/>
              </a:rPr>
              <a:t>Landrigan</a:t>
            </a:r>
            <a:r>
              <a:rPr lang="es-ES_tradnl">
                <a:latin typeface="Noto Sans"/>
                <a:ea typeface="Noto Sans"/>
                <a:cs typeface="Noto Sans"/>
              </a:rPr>
              <a:t> et al. 2021). </a:t>
            </a:r>
            <a:endParaRPr lang="es-ES_tradnl"/>
          </a:p>
          <a:p>
            <a:pPr marL="503555" lvl="4">
              <a:spcBef>
                <a:spcPts val="0"/>
              </a:spcBef>
              <a:spcAft>
                <a:spcPts val="600"/>
              </a:spcAft>
              <a:buFont typeface="Wingdings" panose="05000000000000000000" pitchFamily="2" charset="2"/>
              <a:buChar char="ü"/>
            </a:pPr>
            <a:r>
              <a:rPr lang="es-ES_tradnl">
                <a:latin typeface="Noto Sans"/>
                <a:ea typeface="Noto Sans"/>
                <a:cs typeface="Noto Sans"/>
              </a:rPr>
              <a:t>Operaciones vinculadas al trabajo infantil, riesgos de seguridad, abusos ambientales y corrupción (Wilson Center 2021).</a:t>
            </a:r>
            <a:endParaRPr lang="es-ES_tradnl"/>
          </a:p>
          <a:p>
            <a:pPr marL="233680" lvl="2" indent="0">
              <a:spcBef>
                <a:spcPts val="0"/>
              </a:spcBef>
              <a:buClr>
                <a:srgbClr val="FA3C4B"/>
              </a:buClr>
            </a:pPr>
            <a:r>
              <a:rPr lang="es-ES_tradnl" sz="1700">
                <a:latin typeface="Noto Sans"/>
                <a:ea typeface="Noto Sans"/>
                <a:cs typeface="Noto Sans"/>
              </a:rPr>
              <a:t>Trabajadores de fábricas de montaje de tecnología:</a:t>
            </a:r>
            <a:endParaRPr lang="es-ES_tradnl" sz="1700"/>
          </a:p>
          <a:p>
            <a:pPr marL="503555" lvl="4">
              <a:spcBef>
                <a:spcPts val="0"/>
              </a:spcBef>
              <a:spcAft>
                <a:spcPts val="600"/>
              </a:spcAft>
              <a:buFont typeface="Wingdings" panose="05000000000000000000" pitchFamily="2" charset="2"/>
              <a:buChar char="ü"/>
            </a:pPr>
            <a:r>
              <a:rPr lang="es-ES_tradnl">
                <a:latin typeface="Noto Sans"/>
                <a:ea typeface="Noto Sans"/>
                <a:cs typeface="Noto Sans"/>
              </a:rPr>
              <a:t> Se enfrentan a largas jornadas laborales en condiciones laborales inseguras y remuneración mínima (Juez 2023).</a:t>
            </a:r>
          </a:p>
          <a:p>
            <a:pPr marL="233680" lvl="2" indent="0">
              <a:spcBef>
                <a:spcPts val="0"/>
              </a:spcBef>
              <a:buClr>
                <a:srgbClr val="FA3C4B"/>
              </a:buClr>
            </a:pPr>
            <a:r>
              <a:rPr lang="es-ES_tradnl" sz="1700">
                <a:latin typeface="Noto Sans"/>
                <a:ea typeface="Noto Sans"/>
                <a:cs typeface="Noto Sans"/>
              </a:rPr>
              <a:t>Residuos electrónicos:</a:t>
            </a:r>
            <a:endParaRPr lang="es-ES_tradnl" sz="1700"/>
          </a:p>
          <a:p>
            <a:pPr marL="503555" lvl="4">
              <a:spcBef>
                <a:spcPts val="0"/>
              </a:spcBef>
              <a:spcAft>
                <a:spcPts val="600"/>
              </a:spcAft>
              <a:buFont typeface="Wingdings" panose="05000000000000000000" pitchFamily="2" charset="2"/>
              <a:buChar char="ü"/>
            </a:pPr>
            <a:r>
              <a:rPr lang="es-ES_tradnl">
                <a:latin typeface="Noto Sans"/>
                <a:ea typeface="Noto Sans"/>
                <a:cs typeface="Noto Sans"/>
              </a:rPr>
              <a:t>Los trabajadores informales reparan, reciclan y reutilizan aparatos eléctricos y electrónicos.</a:t>
            </a:r>
          </a:p>
          <a:p>
            <a:pPr marL="503555" lvl="4">
              <a:spcBef>
                <a:spcPts val="0"/>
              </a:spcBef>
              <a:spcAft>
                <a:spcPts val="600"/>
              </a:spcAft>
              <a:buFont typeface="Wingdings" panose="05000000000000000000" pitchFamily="2" charset="2"/>
              <a:buChar char="ü"/>
            </a:pPr>
            <a:r>
              <a:rPr lang="es-ES_tradnl">
                <a:latin typeface="Noto Sans"/>
                <a:ea typeface="Noto Sans"/>
                <a:cs typeface="Noto Sans"/>
              </a:rPr>
              <a:t>Suelen estar expuestos a condiciones peligrosas y a riesgos para la salud (cáncer, enfermedades pulmonares y cardiovasculares) debido a los productos químicos tóxicos y la eliminación inadecuada de los residuos (OIT 2021c).</a:t>
            </a:r>
            <a:endParaRPr lang="es-ES_tradnl"/>
          </a:p>
          <a:p>
            <a:pPr marL="251460" lvl="4">
              <a:spcBef>
                <a:spcPts val="0"/>
              </a:spcBef>
              <a:spcAft>
                <a:spcPts val="600"/>
              </a:spcAft>
              <a:buChar char="u"/>
            </a:pPr>
            <a:endParaRPr lang="es-ES_tradnl"/>
          </a:p>
        </p:txBody>
      </p:sp>
      <p:pic>
        <p:nvPicPr>
          <p:cNvPr id="2" name="Picture 1" descr="A group of people working on a pile of electronics&#10;&#10;AI-generated content may be incorrect.">
            <a:extLst>
              <a:ext uri="{FF2B5EF4-FFF2-40B4-BE49-F238E27FC236}">
                <a16:creationId xmlns:a16="http://schemas.microsoft.com/office/drawing/2014/main" id="{AC8C7316-C3CB-70F7-551C-33FB67449C1B}"/>
              </a:ext>
            </a:extLst>
          </p:cNvPr>
          <p:cNvPicPr>
            <a:picLocks noChangeAspect="1"/>
          </p:cNvPicPr>
          <p:nvPr/>
        </p:nvPicPr>
        <p:blipFill>
          <a:blip r:embed="rId2" cstate="screen">
            <a:extLst>
              <a:ext uri="{28A0092B-C50C-407E-A947-70E740481C1C}">
                <a14:useLocalDpi xmlns:a14="http://schemas.microsoft.com/office/drawing/2010/main"/>
              </a:ext>
            </a:extLst>
          </a:blip>
          <a:srcRect b="-796"/>
          <a:stretch/>
        </p:blipFill>
        <p:spPr>
          <a:xfrm>
            <a:off x="7007236" y="159611"/>
            <a:ext cx="4997630" cy="6540446"/>
          </a:xfrm>
          <a:prstGeom prst="rect">
            <a:avLst/>
          </a:prstGeom>
        </p:spPr>
      </p:pic>
      <p:sp>
        <p:nvSpPr>
          <p:cNvPr id="6" name="Title 1">
            <a:extLst>
              <a:ext uri="{FF2B5EF4-FFF2-40B4-BE49-F238E27FC236}">
                <a16:creationId xmlns:a16="http://schemas.microsoft.com/office/drawing/2014/main" id="{912B88FF-22D1-2CEC-BD72-DF0E362134A3}"/>
              </a:ext>
            </a:extLst>
          </p:cNvPr>
          <p:cNvSpPr txBox="1">
            <a:spLocks/>
          </p:cNvSpPr>
          <p:nvPr/>
        </p:nvSpPr>
        <p:spPr>
          <a:xfrm>
            <a:off x="437041" y="1120341"/>
            <a:ext cx="5283908" cy="550044"/>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s" sz="1800">
                <a:solidFill>
                  <a:srgbClr val="2C1B4D"/>
                </a:solidFill>
                <a:latin typeface="Overpass"/>
                <a:ea typeface="Noto Sans"/>
                <a:cs typeface="Noto Sans"/>
              </a:rPr>
              <a:t>Trabajadores de la producción tecnológica y la gestión de residuos</a:t>
            </a:r>
            <a:endParaRPr lang="en-US">
              <a:solidFill>
                <a:srgbClr val="FFFFFF"/>
              </a:solidFill>
              <a:ea typeface="Noto Sans"/>
              <a:cs typeface="Noto Sans"/>
            </a:endParaRPr>
          </a:p>
          <a:p>
            <a:endParaRPr lang="en-GB" sz="1800">
              <a:solidFill>
                <a:srgbClr val="2C1B4D"/>
              </a:solidFill>
              <a:latin typeface="Noto Sans"/>
              <a:ea typeface="Noto Sans"/>
              <a:cs typeface="Noto Sans"/>
            </a:endParaRPr>
          </a:p>
        </p:txBody>
      </p:sp>
      <p:sp>
        <p:nvSpPr>
          <p:cNvPr id="7" name="Title 1">
            <a:extLst>
              <a:ext uri="{FF2B5EF4-FFF2-40B4-BE49-F238E27FC236}">
                <a16:creationId xmlns:a16="http://schemas.microsoft.com/office/drawing/2014/main" id="{F737C222-DB86-E2D3-E656-BE3229876379}"/>
              </a:ext>
            </a:extLst>
          </p:cNvPr>
          <p:cNvSpPr txBox="1">
            <a:spLocks/>
          </p:cNvSpPr>
          <p:nvPr/>
        </p:nvSpPr>
        <p:spPr>
          <a:xfrm>
            <a:off x="432666" y="335635"/>
            <a:ext cx="6581927" cy="504841"/>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s" sz="2500">
                <a:solidFill>
                  <a:schemeClr val="accent1"/>
                </a:solidFill>
                <a:latin typeface="Overpass"/>
              </a:rPr>
              <a:t>La cadena de suministro de la digitalización: Consideraciones sobre SST</a:t>
            </a:r>
            <a:endParaRPr lang="en-US"/>
          </a:p>
        </p:txBody>
      </p:sp>
    </p:spTree>
    <p:extLst>
      <p:ext uri="{BB962C8B-B14F-4D97-AF65-F5344CB8AC3E}">
        <p14:creationId xmlns:p14="http://schemas.microsoft.com/office/powerpoint/2010/main" val="17019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02B2-4DB8-2820-EA90-110F1C040CD9}"/>
              </a:ext>
            </a:extLst>
          </p:cNvPr>
          <p:cNvSpPr>
            <a:spLocks noGrp="1"/>
          </p:cNvSpPr>
          <p:nvPr>
            <p:ph type="title"/>
          </p:nvPr>
        </p:nvSpPr>
        <p:spPr>
          <a:xfrm>
            <a:off x="346637" y="2359402"/>
            <a:ext cx="5479977" cy="956491"/>
          </a:xfrm>
        </p:spPr>
        <p:txBody>
          <a:bodyPr/>
          <a:lstStyle/>
          <a:p>
            <a:r>
              <a:rPr lang="es" sz="3300">
                <a:latin typeface="Overpass"/>
              </a:rPr>
              <a:t>La SST en la era digital: Políticas, lagunas y medidas de colaboración</a:t>
            </a:r>
            <a:br>
              <a:rPr lang="en-GB" sz="3300"/>
            </a:br>
            <a:endParaRPr lang="es-ES" sz="3300"/>
          </a:p>
        </p:txBody>
      </p:sp>
      <p:pic>
        <p:nvPicPr>
          <p:cNvPr id="3" name="Picture 2" descr="A person sitting at a desk with a robot&#10;&#10;AI-generated content may be incorrect.">
            <a:extLst>
              <a:ext uri="{FF2B5EF4-FFF2-40B4-BE49-F238E27FC236}">
                <a16:creationId xmlns:a16="http://schemas.microsoft.com/office/drawing/2014/main" id="{6D0BDF54-5660-7985-BAC3-91F49E5A35A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06139" y="186907"/>
            <a:ext cx="4804907" cy="6478835"/>
          </a:xfrm>
          <a:prstGeom prst="rect">
            <a:avLst/>
          </a:prstGeom>
        </p:spPr>
      </p:pic>
    </p:spTree>
    <p:extLst>
      <p:ext uri="{BB962C8B-B14F-4D97-AF65-F5344CB8AC3E}">
        <p14:creationId xmlns:p14="http://schemas.microsoft.com/office/powerpoint/2010/main" val="264461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0A74-CD99-FD00-8B05-0FFA78416B9F}"/>
              </a:ext>
            </a:extLst>
          </p:cNvPr>
          <p:cNvSpPr>
            <a:spLocks noGrp="1"/>
          </p:cNvSpPr>
          <p:nvPr>
            <p:ph type="title"/>
          </p:nvPr>
        </p:nvSpPr>
        <p:spPr/>
        <p:txBody>
          <a:bodyPr/>
          <a:lstStyle/>
          <a:p>
            <a:r>
              <a:rPr lang="es">
                <a:latin typeface="Overpass"/>
              </a:rPr>
              <a:t>El papel de la OIT </a:t>
            </a:r>
            <a:endParaRPr lang="en-GB"/>
          </a:p>
        </p:txBody>
      </p:sp>
      <p:sp>
        <p:nvSpPr>
          <p:cNvPr id="3" name="Content Placeholder 2">
            <a:extLst>
              <a:ext uri="{FF2B5EF4-FFF2-40B4-BE49-F238E27FC236}">
                <a16:creationId xmlns:a16="http://schemas.microsoft.com/office/drawing/2014/main" id="{ACFFE172-A64A-8EB6-96BB-B281CBA61C9F}"/>
              </a:ext>
            </a:extLst>
          </p:cNvPr>
          <p:cNvSpPr>
            <a:spLocks noGrp="1"/>
          </p:cNvSpPr>
          <p:nvPr>
            <p:ph idx="1"/>
          </p:nvPr>
        </p:nvSpPr>
        <p:spPr/>
        <p:txBody>
          <a:bodyPr vert="horz" lIns="0" tIns="0" rIns="0" bIns="0" rtlCol="0" anchor="t">
            <a:noAutofit/>
          </a:bodyPr>
          <a:lstStyle/>
          <a:p>
            <a:pPr lvl="1"/>
            <a:r>
              <a:rPr lang="es-ES" b="1">
                <a:solidFill>
                  <a:schemeClr val="accent1"/>
                </a:solidFill>
                <a:latin typeface="Noto Sans"/>
                <a:ea typeface="Noto Sans"/>
                <a:cs typeface="Noto Sans"/>
              </a:rPr>
              <a:t>Los convenios fundamentales de la OIT en materia de SST garantizan el derecho de todos los trabajadores a una entorno seguro y saludable, incluso en contexto de la digitalización y de un mundo del trabajo en constante evolución.</a:t>
            </a:r>
          </a:p>
          <a:p>
            <a:pPr marL="233680" lvl="2" indent="-233680"/>
            <a:r>
              <a:rPr lang="es-ES" sz="1600" b="1">
                <a:latin typeface="Noto Sans"/>
                <a:ea typeface="Noto Sans"/>
                <a:cs typeface="Noto Sans"/>
              </a:rPr>
              <a:t>El Convenio núm. 155</a:t>
            </a:r>
            <a:r>
              <a:rPr lang="es-ES" sz="1600">
                <a:latin typeface="Noto Sans"/>
                <a:ea typeface="Noto Sans"/>
                <a:cs typeface="Noto Sans"/>
              </a:rPr>
              <a:t> establece objetivos fundamentales y principios básicos de las políticas nacionales en materia de SST, abarcando todos los sectores. Exige revisiones periódicas para prevenir los accidentes laborales mediante la eliminación o reducción al mínimo las causas de los riesgos:</a:t>
            </a:r>
          </a:p>
          <a:p>
            <a:pPr marL="503555" lvl="4" indent="-251460">
              <a:buFont typeface="Wingdings" panose="05000000000000000000" pitchFamily="2" charset="2"/>
              <a:buChar char="ü"/>
            </a:pPr>
            <a:r>
              <a:rPr lang="es-ES">
                <a:latin typeface="Noto Sans"/>
                <a:ea typeface="Noto Sans"/>
                <a:cs typeface="Noto Sans"/>
              </a:rPr>
              <a:t>Los empleadores deben garantizar que las nuevas tecnologías sean seguras y no entrañen riesgos para la salud. </a:t>
            </a:r>
          </a:p>
          <a:p>
            <a:pPr marL="503555" lvl="4" indent="-251460">
              <a:buFont typeface="Wingdings" panose="05000000000000000000" pitchFamily="2" charset="2"/>
              <a:buChar char="ü"/>
            </a:pPr>
            <a:r>
              <a:rPr lang="es-ES">
                <a:latin typeface="Noto Sans"/>
                <a:ea typeface="Noto Sans"/>
                <a:cs typeface="Noto Sans"/>
              </a:rPr>
              <a:t>Proporcionar formación e información apropiada a los trabajadores a medida que se introducen nuevas tecnologías digitales.</a:t>
            </a:r>
            <a:endParaRPr lang="es-ES"/>
          </a:p>
          <a:p>
            <a:pPr marL="233680" lvl="2" indent="-233680">
              <a:spcBef>
                <a:spcPts val="1200"/>
              </a:spcBef>
              <a:buClr>
                <a:srgbClr val="8CE164"/>
              </a:buClr>
              <a:buFont typeface="Wingdings 3"/>
              <a:buChar char=""/>
            </a:pPr>
            <a:r>
              <a:rPr lang="es-ES" sz="1600" b="1">
                <a:latin typeface="Noto Sans"/>
                <a:ea typeface="Noto Sans"/>
                <a:cs typeface="Noto Sans"/>
              </a:rPr>
              <a:t>El Convenio núm. 187</a:t>
            </a:r>
            <a:r>
              <a:rPr lang="es-ES" sz="1600">
                <a:latin typeface="Noto Sans"/>
                <a:ea typeface="Noto Sans"/>
                <a:cs typeface="Noto Sans"/>
              </a:rPr>
              <a:t> promueve la mejora continua y la capacidad de respuesta de los marcos de SST, garantizando que las políticas sigan respondiendo a los cambios en el lugar de trabajo: </a:t>
            </a:r>
          </a:p>
          <a:p>
            <a:pPr marL="503555" lvl="4" indent="-251460">
              <a:buFont typeface="Wingdings" panose="05000000000000000000" pitchFamily="2" charset="2"/>
              <a:buChar char="ü"/>
            </a:pPr>
            <a:r>
              <a:rPr lang="es-ES">
                <a:latin typeface="Noto Sans"/>
                <a:ea typeface="Noto Sans"/>
                <a:cs typeface="Noto Sans"/>
              </a:rPr>
              <a:t>Destaca la colaboración tripartita entre gobiernos, empresarios y trabajadores, garantizando su participación activa en la adopción de nuevas tecnologías y velando por que se establezcan medidas preventivas adecuadas.  </a:t>
            </a:r>
          </a:p>
          <a:p>
            <a:pPr marL="233680" lvl="2" indent="-233680">
              <a:spcBef>
                <a:spcPts val="1200"/>
              </a:spcBef>
            </a:pPr>
            <a:r>
              <a:rPr lang="es-ES" sz="1600">
                <a:latin typeface="Noto Sans"/>
                <a:ea typeface="Noto Sans"/>
                <a:cs typeface="Noto Sans"/>
              </a:rPr>
              <a:t>Es necesaria la colaboración entre los gobiernos y las organizaciones de empleadores y de trabajadores para garantizar que las políticas de SST sean inclusivas y aborden los retos que plantea la digitalización, equilibrando los avances tecnológicos con la protección de la seguridad y la salud de los trabajadores.</a:t>
            </a:r>
          </a:p>
          <a:p>
            <a:endParaRPr lang="es-ES" sz="2000"/>
          </a:p>
        </p:txBody>
      </p:sp>
    </p:spTree>
    <p:extLst>
      <p:ext uri="{BB962C8B-B14F-4D97-AF65-F5344CB8AC3E}">
        <p14:creationId xmlns:p14="http://schemas.microsoft.com/office/powerpoint/2010/main" val="3192901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7560-0872-F424-162A-E67772E160E0}"/>
              </a:ext>
            </a:extLst>
          </p:cNvPr>
          <p:cNvSpPr>
            <a:spLocks noGrp="1"/>
          </p:cNvSpPr>
          <p:nvPr>
            <p:ph type="title"/>
          </p:nvPr>
        </p:nvSpPr>
        <p:spPr/>
        <p:txBody>
          <a:bodyPr/>
          <a:lstStyle/>
          <a:p>
            <a:r>
              <a:rPr lang="es">
                <a:latin typeface="Overpass"/>
              </a:rPr>
              <a:t>El papel de la OIT </a:t>
            </a:r>
            <a:endParaRPr lang="es-ES"/>
          </a:p>
        </p:txBody>
      </p:sp>
      <p:sp>
        <p:nvSpPr>
          <p:cNvPr id="3" name="Content Placeholder 2">
            <a:extLst>
              <a:ext uri="{FF2B5EF4-FFF2-40B4-BE49-F238E27FC236}">
                <a16:creationId xmlns:a16="http://schemas.microsoft.com/office/drawing/2014/main" id="{91A05180-F929-7B04-4BE2-24208A02833D}"/>
              </a:ext>
            </a:extLst>
          </p:cNvPr>
          <p:cNvSpPr>
            <a:spLocks noGrp="1"/>
          </p:cNvSpPr>
          <p:nvPr>
            <p:ph sz="half" idx="1"/>
          </p:nvPr>
        </p:nvSpPr>
        <p:spPr>
          <a:xfrm>
            <a:off x="348176" y="1957134"/>
            <a:ext cx="5124425" cy="4156092"/>
          </a:xfrm>
        </p:spPr>
        <p:txBody>
          <a:bodyPr vert="horz" lIns="0" tIns="0" rIns="0" bIns="0" rtlCol="0" anchor="t">
            <a:noAutofit/>
          </a:bodyPr>
          <a:lstStyle/>
          <a:p>
            <a:pPr marL="233680" lvl="2" indent="-233680"/>
            <a:r>
              <a:rPr lang="es-ES_tradnl" sz="1600" b="1">
                <a:latin typeface="Noto Sans"/>
                <a:ea typeface="Noto Sans"/>
                <a:cs typeface="Noto Sans"/>
              </a:rPr>
              <a:t>Convenios y recomendaciones clave:</a:t>
            </a:r>
          </a:p>
          <a:p>
            <a:pPr marL="503555" lvl="4" indent="-251460">
              <a:buFont typeface="Wingdings" panose="05000000000000000000" pitchFamily="2" charset="2"/>
              <a:buChar char="ü"/>
            </a:pPr>
            <a:r>
              <a:rPr lang="es-ES_tradnl" sz="1500">
                <a:latin typeface="Noto Sans"/>
                <a:ea typeface="Noto Sans"/>
                <a:cs typeface="Noto Sans"/>
              </a:rPr>
              <a:t>Convenio sobre los servicios de salud en el trabajo, 1985 (núm. 161): Identificación y evaluación de los riesgos en el lugar de trabajo, y asesoramiento sobre la organización del trabajo, incluida la utilización de maquinaria, herramientas y equipos.</a:t>
            </a:r>
          </a:p>
          <a:p>
            <a:pPr marL="503555" lvl="4" indent="-251460">
              <a:buFont typeface="Wingdings" panose="05000000000000000000" pitchFamily="2" charset="2"/>
              <a:buChar char="ü"/>
            </a:pPr>
            <a:r>
              <a:rPr lang="es-ES_tradnl" sz="1500">
                <a:latin typeface="Noto Sans"/>
                <a:ea typeface="Noto Sans"/>
                <a:cs typeface="Noto Sans"/>
              </a:rPr>
              <a:t>Recomendación sobre la lista de enfermedades profesionales, 2002 (</a:t>
            </a:r>
            <a:r>
              <a:rPr lang="es-ES_tradnl" sz="1500" err="1">
                <a:latin typeface="Noto Sans"/>
                <a:ea typeface="Noto Sans"/>
                <a:cs typeface="Noto Sans"/>
              </a:rPr>
              <a:t>nº</a:t>
            </a:r>
            <a:r>
              <a:rPr lang="es-ES_tradnl" sz="1500">
                <a:latin typeface="Noto Sans"/>
                <a:ea typeface="Noto Sans"/>
                <a:cs typeface="Noto Sans"/>
              </a:rPr>
              <a:t> 194): Incluye las enfermedades profesionales, abarcando los agentes físicos, los trastornos musculoesqueléticos, mentales y del comportamiento, cada vez más relevantes en la digitalización. </a:t>
            </a:r>
            <a:endParaRPr lang="es-ES_tradnl" sz="1500"/>
          </a:p>
          <a:p>
            <a:pPr marL="503555" lvl="4" indent="-251460">
              <a:buFont typeface="Wingdings" panose="05000000000000000000" pitchFamily="2" charset="2"/>
              <a:buChar char="ü"/>
            </a:pPr>
            <a:r>
              <a:rPr lang="es-ES_tradnl" sz="1500">
                <a:latin typeface="Noto Sans"/>
                <a:ea typeface="Noto Sans"/>
                <a:cs typeface="Noto Sans"/>
              </a:rPr>
              <a:t>Convenio sobre la violencia y el acoso, 2019 (n.º 190): Proporciona un marco para prevenir la violencia y el acoso, incluidos los incidentes que se producen a través de las tecnologías digitales, relevante para prevenir el ciberacoso.</a:t>
            </a:r>
          </a:p>
          <a:p>
            <a:endParaRPr lang="es-ES_tradnl" sz="2000"/>
          </a:p>
        </p:txBody>
      </p:sp>
      <p:sp>
        <p:nvSpPr>
          <p:cNvPr id="4" name="Content Placeholder 3">
            <a:extLst>
              <a:ext uri="{FF2B5EF4-FFF2-40B4-BE49-F238E27FC236}">
                <a16:creationId xmlns:a16="http://schemas.microsoft.com/office/drawing/2014/main" id="{E3D03442-2DD2-8E97-E5E0-8152C23186D5}"/>
              </a:ext>
            </a:extLst>
          </p:cNvPr>
          <p:cNvSpPr>
            <a:spLocks noGrp="1"/>
          </p:cNvSpPr>
          <p:nvPr>
            <p:ph sz="half" idx="2"/>
          </p:nvPr>
        </p:nvSpPr>
        <p:spPr>
          <a:xfrm>
            <a:off x="5529088" y="1957134"/>
            <a:ext cx="6334110" cy="4149836"/>
          </a:xfrm>
        </p:spPr>
        <p:txBody>
          <a:bodyPr vert="horz" lIns="0" tIns="0" rIns="0" bIns="0" rtlCol="0" anchor="t">
            <a:noAutofit/>
          </a:bodyPr>
          <a:lstStyle/>
          <a:p>
            <a:pPr marL="233680" lvl="2" indent="-233680">
              <a:spcBef>
                <a:spcPts val="1200"/>
              </a:spcBef>
            </a:pPr>
            <a:r>
              <a:rPr lang="es-ES_tradnl" sz="1600" b="1">
                <a:latin typeface="Noto Sans"/>
                <a:ea typeface="Noto Sans"/>
                <a:cs typeface="Noto Sans"/>
              </a:rPr>
              <a:t>Normas previstas:</a:t>
            </a:r>
            <a:endParaRPr lang="es-ES_tradnl" sz="1600" b="1"/>
          </a:p>
          <a:p>
            <a:pPr marL="503555" lvl="4" indent="-251460">
              <a:buFont typeface="Wingdings" panose="05000000000000000000" pitchFamily="2" charset="2"/>
              <a:buChar char="ü"/>
            </a:pPr>
            <a:r>
              <a:rPr lang="es-ES_tradnl" sz="1500">
                <a:latin typeface="Noto Sans"/>
                <a:ea typeface="Noto Sans"/>
                <a:cs typeface="Noto Sans"/>
              </a:rPr>
              <a:t>Próximo punto normativo sobre el trabajo decente en la economía de plataformas (2025/2026) y futura labor normativa prevista en materia de ergonomía y seguridad de las máquinas.</a:t>
            </a:r>
            <a:endParaRPr lang="es-ES_tradnl" sz="1500"/>
          </a:p>
          <a:p>
            <a:pPr marL="233680" lvl="2" indent="-233680">
              <a:spcBef>
                <a:spcPts val="1200"/>
              </a:spcBef>
            </a:pPr>
            <a:r>
              <a:rPr lang="es-ES_tradnl" sz="1600" b="1">
                <a:solidFill>
                  <a:srgbClr val="2C1B4D"/>
                </a:solidFill>
                <a:latin typeface="Noto Sans"/>
                <a:ea typeface="Noto Sans"/>
                <a:cs typeface="Noto Sans"/>
              </a:rPr>
              <a:t>Iniciativas mundiales e investigación:</a:t>
            </a:r>
            <a:endParaRPr lang="es-ES_tradnl" sz="1600" b="1"/>
          </a:p>
          <a:p>
            <a:pPr marL="503555" lvl="4" indent="-251460">
              <a:buFont typeface="Wingdings" panose="05000000000000000000" pitchFamily="2" charset="2"/>
              <a:buChar char="ü"/>
            </a:pPr>
            <a:r>
              <a:rPr lang="es-ES_tradnl" sz="1500">
                <a:latin typeface="Noto Sans"/>
                <a:ea typeface="Noto Sans"/>
                <a:cs typeface="Noto Sans"/>
              </a:rPr>
              <a:t>La Estrategia Global en materia de Seguridad y Salud en el Trabajo 2024-2030 de la OIT hace hincapié en la necesidad de investigación y herramientas para gestionar por las oportunidades y retos de las nuevas tecnologías. </a:t>
            </a:r>
            <a:endParaRPr lang="es-ES_tradnl" sz="1500"/>
          </a:p>
          <a:p>
            <a:pPr marL="503555" lvl="4" indent="-251460">
              <a:buFont typeface="Wingdings" panose="05000000000000000000" pitchFamily="2" charset="2"/>
              <a:buChar char="ü"/>
            </a:pPr>
            <a:r>
              <a:rPr lang="es-ES_tradnl" sz="1500">
                <a:latin typeface="Noto Sans"/>
                <a:ea typeface="Noto Sans"/>
                <a:cs typeface="Noto Sans"/>
              </a:rPr>
              <a:t>El Observatorio de la OIT sobre la Inteligencia Artificial y Trabajo en la Economía Digital tiene como objetivo de ayudar a los Gobiernos y a los interlocutores sociales a comprender y gestionar la transformación digital del trabajo.</a:t>
            </a:r>
            <a:endParaRPr lang="es-ES_tradnl" sz="1500"/>
          </a:p>
          <a:p>
            <a:pPr marL="503555" lvl="4" indent="-251460">
              <a:buFont typeface="Wingdings" panose="05000000000000000000" pitchFamily="2" charset="2"/>
              <a:buChar char="ü"/>
            </a:pPr>
            <a:r>
              <a:rPr lang="es-ES_tradnl" sz="1500">
                <a:latin typeface="Noto Sans"/>
                <a:ea typeface="Noto Sans"/>
                <a:cs typeface="Noto Sans"/>
              </a:rPr>
              <a:t>Varias iniciativas de investigación también exploran la intersección entre la SST y la digitalización del lugar de trabajo, incluidas las condiciones de trabajo en las plataformas digitales, el impacto de las prácticas de gestión algorítmica y las condiciones de los trabajadores en la cadena de suministro de la IA.</a:t>
            </a:r>
            <a:endParaRPr lang="es-ES_tradnl" sz="1500"/>
          </a:p>
          <a:p>
            <a:pPr marL="503555" lvl="4" indent="-251460">
              <a:buFont typeface="Wingdings" panose="05000000000000000000" pitchFamily="2" charset="2"/>
              <a:buChar char="ü"/>
            </a:pPr>
            <a:endParaRPr lang="es-ES_tradnl" sz="1400"/>
          </a:p>
        </p:txBody>
      </p:sp>
      <p:sp>
        <p:nvSpPr>
          <p:cNvPr id="5" name="Content Placeholder 2">
            <a:extLst>
              <a:ext uri="{FF2B5EF4-FFF2-40B4-BE49-F238E27FC236}">
                <a16:creationId xmlns:a16="http://schemas.microsoft.com/office/drawing/2014/main" id="{0D563C7E-0E85-B10E-63C6-FD60A47490DD}"/>
              </a:ext>
            </a:extLst>
          </p:cNvPr>
          <p:cNvSpPr txBox="1">
            <a:spLocks/>
          </p:cNvSpPr>
          <p:nvPr/>
        </p:nvSpPr>
        <p:spPr>
          <a:xfrm>
            <a:off x="346635" y="1551255"/>
            <a:ext cx="11522636" cy="504841"/>
          </a:xfrm>
          <a:prstGeom prst="rect">
            <a:avLst/>
          </a:prstGeom>
        </p:spPr>
        <p:txBody>
          <a:bodyPr vert="horz" lIns="0" tIns="0" rIns="0" bIns="0" rtlCol="0" anchor="t">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s-ES" sz="2000" b="1">
                <a:solidFill>
                  <a:schemeClr val="accent1"/>
                </a:solidFill>
                <a:latin typeface="Noto Sans"/>
                <a:ea typeface="Noto Sans"/>
                <a:cs typeface="Noto Sans"/>
              </a:rPr>
              <a:t>Otros instrumentos e iniciativas sobre SST pertinentes en la era digital</a:t>
            </a:r>
            <a:endParaRPr lang="es-ES" sz="2000" b="1">
              <a:solidFill>
                <a:schemeClr val="accent1"/>
              </a:solidFill>
            </a:endParaRPr>
          </a:p>
        </p:txBody>
      </p:sp>
    </p:spTree>
    <p:extLst>
      <p:ext uri="{BB962C8B-B14F-4D97-AF65-F5344CB8AC3E}">
        <p14:creationId xmlns:p14="http://schemas.microsoft.com/office/powerpoint/2010/main" val="366717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DB3EE-6AE8-1073-AF18-230C325BE5F3}"/>
              </a:ext>
            </a:extLst>
          </p:cNvPr>
          <p:cNvSpPr>
            <a:spLocks noGrp="1"/>
          </p:cNvSpPr>
          <p:nvPr>
            <p:ph type="title"/>
          </p:nvPr>
        </p:nvSpPr>
        <p:spPr/>
        <p:txBody>
          <a:bodyPr/>
          <a:lstStyle/>
          <a:p>
            <a:r>
              <a:rPr lang="es-ES_tradnl">
                <a:solidFill>
                  <a:schemeClr val="tx1"/>
                </a:solidFill>
                <a:latin typeface="Overpass"/>
              </a:rPr>
              <a:t>Iniciativas internacionales</a:t>
            </a:r>
            <a:r>
              <a:rPr lang="en-GB">
                <a:solidFill>
                  <a:schemeClr val="tx1"/>
                </a:solidFill>
                <a:latin typeface="Overpass"/>
              </a:rPr>
              <a:t> </a:t>
            </a:r>
            <a:endParaRPr lang="es-ES">
              <a:solidFill>
                <a:schemeClr val="tx1"/>
              </a:solidFill>
              <a:latin typeface="Overpass"/>
            </a:endParaRPr>
          </a:p>
        </p:txBody>
      </p:sp>
      <p:sp>
        <p:nvSpPr>
          <p:cNvPr id="4" name="Content Placeholder 2">
            <a:extLst>
              <a:ext uri="{FF2B5EF4-FFF2-40B4-BE49-F238E27FC236}">
                <a16:creationId xmlns:a16="http://schemas.microsoft.com/office/drawing/2014/main" id="{4D91C1BC-6BF4-5205-12FC-3E79AD89BF13}"/>
              </a:ext>
            </a:extLst>
          </p:cNvPr>
          <p:cNvSpPr>
            <a:spLocks noGrp="1"/>
          </p:cNvSpPr>
          <p:nvPr>
            <p:ph idx="1"/>
          </p:nvPr>
        </p:nvSpPr>
        <p:spPr>
          <a:xfrm>
            <a:off x="346635" y="1419255"/>
            <a:ext cx="11702636" cy="5260532"/>
          </a:xfrm>
        </p:spPr>
        <p:txBody>
          <a:bodyPr vert="horz" lIns="0" tIns="0" rIns="0" bIns="0" rtlCol="0" anchor="t">
            <a:noAutofit/>
          </a:bodyPr>
          <a:lstStyle/>
          <a:p>
            <a:pPr>
              <a:spcBef>
                <a:spcPts val="300"/>
              </a:spcBef>
              <a:spcAft>
                <a:spcPts val="300"/>
              </a:spcAft>
            </a:pPr>
            <a:r>
              <a:rPr lang="es-ES_tradnl" sz="2000">
                <a:latin typeface="Overpass"/>
                <a:ea typeface="Noto Sans"/>
                <a:cs typeface="Noto Sans"/>
              </a:rPr>
              <a:t>Iniciativas Globales:</a:t>
            </a:r>
          </a:p>
          <a:p>
            <a:pPr marL="233680" lvl="2" indent="-233680">
              <a:spcAft>
                <a:spcPts val="300"/>
              </a:spcAft>
            </a:pPr>
            <a:r>
              <a:rPr lang="es-ES_tradnl" sz="1600">
                <a:latin typeface="Noto Sans"/>
                <a:ea typeface="Noto Sans"/>
                <a:cs typeface="Noto Sans"/>
              </a:rPr>
              <a:t>El </a:t>
            </a:r>
            <a:r>
              <a:rPr lang="es-ES_tradnl" sz="1600" b="1">
                <a:latin typeface="Noto Sans"/>
                <a:ea typeface="Noto Sans"/>
                <a:cs typeface="Noto Sans"/>
              </a:rPr>
              <a:t>Plan de Acción del G7 para la adopción centrada en las personas de una IA segura y fiable </a:t>
            </a:r>
            <a:r>
              <a:rPr lang="es-ES_tradnl" sz="1600">
                <a:latin typeface="Noto Sans"/>
                <a:ea typeface="Noto Sans"/>
                <a:cs typeface="Noto Sans"/>
              </a:rPr>
              <a:t>hace un seguimiento del impacto de la IA en la SST, inclusive a través de evaluaciones de riesgos y auditorías, poniendo en relieve la importancia del cumplimiento de la legislación del trabajo y de las normas de SST.</a:t>
            </a:r>
          </a:p>
          <a:p>
            <a:pPr marL="0" lvl="2" indent="0">
              <a:spcAft>
                <a:spcPts val="300"/>
              </a:spcAft>
              <a:buNone/>
            </a:pPr>
            <a:r>
              <a:rPr lang="es-ES_tradnl" sz="2000" b="1">
                <a:solidFill>
                  <a:srgbClr val="1E2DBE"/>
                </a:solidFill>
                <a:latin typeface="Overpass"/>
                <a:ea typeface="Noto Sans"/>
                <a:cs typeface="Noto Sans"/>
              </a:rPr>
              <a:t>Instituciones internacionales de SST:</a:t>
            </a:r>
            <a:endParaRPr lang="es-ES_tradnl" b="1">
              <a:solidFill>
                <a:srgbClr val="1E2DBE"/>
              </a:solidFill>
            </a:endParaRPr>
          </a:p>
          <a:p>
            <a:pPr marL="233680" lvl="2" indent="-233680">
              <a:spcAft>
                <a:spcPts val="300"/>
              </a:spcAft>
            </a:pPr>
            <a:r>
              <a:rPr lang="es-ES_tradnl" sz="1600">
                <a:latin typeface="Noto Sans"/>
                <a:ea typeface="Noto Sans"/>
                <a:cs typeface="Noto Sans"/>
              </a:rPr>
              <a:t>La </a:t>
            </a:r>
            <a:r>
              <a:rPr lang="es-ES_tradnl" sz="1600" b="1">
                <a:latin typeface="Noto Sans"/>
                <a:ea typeface="Noto Sans"/>
                <a:cs typeface="Noto Sans"/>
              </a:rPr>
              <a:t>Asociación Internacional de Ergonomía y Factores Humanos</a:t>
            </a:r>
            <a:r>
              <a:rPr lang="es-ES_tradnl" sz="1600">
                <a:latin typeface="Noto Sans"/>
                <a:ea typeface="Noto Sans"/>
                <a:cs typeface="Noto Sans"/>
              </a:rPr>
              <a:t> organiza seminarios webs relacionados con la IA y la interacción humano-robot.</a:t>
            </a:r>
          </a:p>
          <a:p>
            <a:pPr marL="233680" lvl="2" indent="-233680">
              <a:spcAft>
                <a:spcPts val="300"/>
              </a:spcAft>
            </a:pPr>
            <a:r>
              <a:rPr lang="es-ES_tradnl" sz="1600">
                <a:latin typeface="Noto Sans"/>
                <a:ea typeface="Noto Sans"/>
                <a:cs typeface="Noto Sans"/>
              </a:rPr>
              <a:t>La </a:t>
            </a:r>
            <a:r>
              <a:rPr lang="es-ES_tradnl" sz="1600" b="1">
                <a:latin typeface="Noto Sans"/>
                <a:ea typeface="Noto Sans"/>
                <a:cs typeface="Noto Sans"/>
              </a:rPr>
              <a:t>Institución de Seguridad y Salud en el Trabajo </a:t>
            </a:r>
            <a:r>
              <a:rPr lang="es-ES_tradnl" sz="1600">
                <a:latin typeface="Noto Sans"/>
                <a:ea typeface="Noto Sans"/>
                <a:cs typeface="Noto Sans"/>
              </a:rPr>
              <a:t>explora cómo se puede utilizar la IA para mejorar los protocolos de seguridad, mejorar la gestión de riesgos y agilizar las operaciones en el lugar de trabajo. </a:t>
            </a:r>
          </a:p>
          <a:p>
            <a:pPr marL="233680" lvl="2" indent="-233680">
              <a:spcAft>
                <a:spcPts val="300"/>
              </a:spcAft>
            </a:pPr>
            <a:r>
              <a:rPr lang="es-ES_tradnl" sz="1600">
                <a:latin typeface="Noto Sans"/>
                <a:ea typeface="Noto Sans"/>
                <a:cs typeface="Noto Sans"/>
              </a:rPr>
              <a:t>La </a:t>
            </a:r>
            <a:r>
              <a:rPr lang="es-ES_tradnl" sz="1600" b="1">
                <a:latin typeface="Noto Sans"/>
                <a:ea typeface="Noto Sans"/>
                <a:cs typeface="Noto Sans"/>
              </a:rPr>
              <a:t>Organización Internacional de Normalización</a:t>
            </a:r>
            <a:r>
              <a:rPr lang="es-ES_tradnl" sz="1600">
                <a:latin typeface="Noto Sans"/>
                <a:ea typeface="Noto Sans"/>
                <a:cs typeface="Noto Sans"/>
              </a:rPr>
              <a:t> elabora normas relacionadas con las tecnologías de la información, IA, gestión de riesgos y para el sector de la robótica industrial y de servicios (robótica no industrial).</a:t>
            </a:r>
          </a:p>
          <a:p>
            <a:pPr>
              <a:spcBef>
                <a:spcPts val="1200"/>
              </a:spcBef>
              <a:spcAft>
                <a:spcPts val="300"/>
              </a:spcAft>
            </a:pPr>
            <a:r>
              <a:rPr lang="es-ES_tradnl" sz="2000">
                <a:latin typeface="Overpass"/>
                <a:ea typeface="Noto Sans"/>
                <a:cs typeface="Noto Sans"/>
              </a:rPr>
              <a:t>Organizaciones internacionales de empleadores y de trabajadores: </a:t>
            </a:r>
          </a:p>
          <a:p>
            <a:pPr marL="233680" lvl="2" indent="-233680">
              <a:spcAft>
                <a:spcPts val="300"/>
              </a:spcAft>
            </a:pPr>
            <a:r>
              <a:rPr lang="es-ES_tradnl" sz="1600">
                <a:latin typeface="Noto Sans"/>
                <a:ea typeface="Noto Sans"/>
                <a:cs typeface="Noto Sans"/>
              </a:rPr>
              <a:t>La </a:t>
            </a:r>
            <a:r>
              <a:rPr lang="es-ES_tradnl" sz="1600" b="1">
                <a:latin typeface="Noto Sans"/>
                <a:ea typeface="Noto Sans"/>
                <a:cs typeface="Noto Sans"/>
              </a:rPr>
              <a:t>Organización Internacional de Empleadores</a:t>
            </a:r>
            <a:r>
              <a:rPr lang="es-ES_tradnl" sz="1600">
                <a:latin typeface="Noto Sans"/>
                <a:ea typeface="Noto Sans"/>
                <a:cs typeface="Noto Sans"/>
              </a:rPr>
              <a:t> abogan por el desarrollo de competencias y la incorporación de consideraciones de la SST en la aplicación de las nuevas tecnologías. Ha publicado informes sobre la salud mental y los efectos de la IA en el trabajo.</a:t>
            </a:r>
          </a:p>
          <a:p>
            <a:pPr marL="233680" lvl="2" indent="-233680">
              <a:spcAft>
                <a:spcPts val="300"/>
              </a:spcAft>
            </a:pPr>
            <a:r>
              <a:rPr lang="es-ES_tradnl" sz="1600">
                <a:latin typeface="Noto Sans"/>
                <a:ea typeface="Noto Sans"/>
                <a:cs typeface="Noto Sans"/>
              </a:rPr>
              <a:t>Las </a:t>
            </a:r>
            <a:r>
              <a:rPr lang="es-ES_tradnl" sz="1600" b="1">
                <a:latin typeface="Noto Sans"/>
                <a:ea typeface="Noto Sans"/>
                <a:cs typeface="Noto Sans"/>
              </a:rPr>
              <a:t>organizaciones sindicales internacionales</a:t>
            </a:r>
            <a:r>
              <a:rPr lang="es-ES_tradnl" sz="1600">
                <a:latin typeface="Noto Sans"/>
                <a:ea typeface="Noto Sans"/>
                <a:cs typeface="Noto Sans"/>
              </a:rPr>
              <a:t> abogan por regulaciones más estricta de IA y vigilancia digital, la protección de la SST y la negociación colectiva para los trabajadores de plataformas digitales. Se centran en la participación de los trabajadores, la protección de los derechos y la garantía de una transición justa para trabajadores.</a:t>
            </a:r>
            <a:endParaRPr lang="es-ES_tradnl" sz="1600">
              <a:solidFill>
                <a:srgbClr val="230050"/>
              </a:solidFill>
              <a:latin typeface="Noto Sans"/>
            </a:endParaRPr>
          </a:p>
        </p:txBody>
      </p:sp>
    </p:spTree>
    <p:extLst>
      <p:ext uri="{BB962C8B-B14F-4D97-AF65-F5344CB8AC3E}">
        <p14:creationId xmlns:p14="http://schemas.microsoft.com/office/powerpoint/2010/main" val="273985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7428-6D91-20AE-BF77-A6E5B4501CDA}"/>
              </a:ext>
            </a:extLst>
          </p:cNvPr>
          <p:cNvSpPr>
            <a:spLocks noGrp="1"/>
          </p:cNvSpPr>
          <p:nvPr>
            <p:ph type="title"/>
          </p:nvPr>
        </p:nvSpPr>
        <p:spPr/>
        <p:txBody>
          <a:bodyPr/>
          <a:lstStyle/>
          <a:p>
            <a:r>
              <a:rPr lang="es">
                <a:solidFill>
                  <a:schemeClr val="tx1"/>
                </a:solidFill>
                <a:latin typeface="Overpass"/>
                <a:cs typeface="Times New Roman"/>
              </a:rPr>
              <a:t>Iniciativas regionales para mejorar la SST a través de la digitalización</a:t>
            </a:r>
            <a:endParaRPr lang="es-ES">
              <a:solidFill>
                <a:schemeClr val="tx1"/>
              </a:solidFill>
              <a:latin typeface="Overpass-Bold"/>
            </a:endParaRPr>
          </a:p>
        </p:txBody>
      </p:sp>
      <p:sp>
        <p:nvSpPr>
          <p:cNvPr id="4" name="Content Placeholder 2">
            <a:extLst>
              <a:ext uri="{FF2B5EF4-FFF2-40B4-BE49-F238E27FC236}">
                <a16:creationId xmlns:a16="http://schemas.microsoft.com/office/drawing/2014/main" id="{D9917A6B-B723-E9EE-1E43-A1937931987F}"/>
              </a:ext>
            </a:extLst>
          </p:cNvPr>
          <p:cNvSpPr>
            <a:spLocks noGrp="1"/>
          </p:cNvSpPr>
          <p:nvPr>
            <p:ph idx="1"/>
          </p:nvPr>
        </p:nvSpPr>
        <p:spPr>
          <a:xfrm>
            <a:off x="346635" y="1551255"/>
            <a:ext cx="11522636" cy="4738532"/>
          </a:xfrm>
        </p:spPr>
        <p:txBody>
          <a:bodyPr vert="horz" lIns="0" tIns="0" rIns="0" bIns="0" rtlCol="0" anchor="t">
            <a:noAutofit/>
          </a:bodyPr>
          <a:lstStyle/>
          <a:p>
            <a:pPr>
              <a:spcBef>
                <a:spcPts val="300"/>
              </a:spcBef>
              <a:spcAft>
                <a:spcPts val="300"/>
              </a:spcAft>
            </a:pPr>
            <a:r>
              <a:rPr lang="es-ES" sz="2000">
                <a:latin typeface="Overpass"/>
                <a:ea typeface="Noto Sans"/>
                <a:cs typeface="Noto Sans"/>
              </a:rPr>
              <a:t>Iniciativas en la </a:t>
            </a:r>
            <a:r>
              <a:rPr lang="es-ES" sz="2000">
                <a:latin typeface="Overpass"/>
                <a:ea typeface="Noto Sans"/>
                <a:cs typeface="Times New Roman"/>
              </a:rPr>
              <a:t>Unión Europea</a:t>
            </a:r>
            <a:r>
              <a:rPr lang="es-ES" sz="2000">
                <a:latin typeface="Overpass"/>
                <a:ea typeface="Noto Sans"/>
                <a:cs typeface="Noto Sans"/>
              </a:rPr>
              <a:t>:</a:t>
            </a:r>
          </a:p>
          <a:p>
            <a:pPr marL="233680" lvl="2" indent="-233680">
              <a:spcAft>
                <a:spcPts val="300"/>
              </a:spcAft>
            </a:pPr>
            <a:r>
              <a:rPr lang="es-ES" sz="1600" b="1">
                <a:latin typeface="Noto Sans"/>
                <a:ea typeface="Noto Sans"/>
                <a:cs typeface="Noto Sans"/>
              </a:rPr>
              <a:t>Reglamento relativo a las máquinas (UE) 2023/1230 -</a:t>
            </a:r>
            <a:r>
              <a:rPr lang="es-ES" sz="1600">
                <a:latin typeface="Noto Sans"/>
                <a:ea typeface="Noto Sans"/>
                <a:cs typeface="Noto Sans"/>
              </a:rPr>
              <a:t> Refuerza los requisitos obligatorios de salud y seguridad para las maquinas más avanzadas, la robótica y los sistemas impulsados por IA.</a:t>
            </a:r>
          </a:p>
          <a:p>
            <a:pPr marL="233680" lvl="2" indent="-233680">
              <a:spcAft>
                <a:spcPts val="300"/>
              </a:spcAft>
            </a:pPr>
            <a:r>
              <a:rPr lang="es-ES" sz="1600" b="1">
                <a:latin typeface="Noto Sans"/>
                <a:ea typeface="Noto Sans"/>
                <a:cs typeface="Noto Sans"/>
              </a:rPr>
              <a:t>Reglamento sobre la IA (UE) 2024/168941 </a:t>
            </a:r>
            <a:r>
              <a:rPr lang="es-ES" sz="1600">
                <a:latin typeface="Noto Sans"/>
                <a:ea typeface="Noto Sans"/>
                <a:cs typeface="Noto Sans"/>
              </a:rPr>
              <a:t>- Introduce normas armonizadas basadas en el riesgo para los sistemas de IA con el fin de garantizar la transparencia, la supervisión humana y la minimización de los riesgos para la salud y la seguridad, protegiendo al mismo tiempo los derechos fundamentales.  </a:t>
            </a:r>
          </a:p>
          <a:p>
            <a:pPr marL="233680" lvl="2" indent="-233680">
              <a:spcAft>
                <a:spcPts val="300"/>
              </a:spcAft>
            </a:pPr>
            <a:r>
              <a:rPr lang="es-ES" sz="1600" b="1">
                <a:latin typeface="Noto Sans"/>
                <a:ea typeface="Noto Sans"/>
                <a:cs typeface="Noto Sans"/>
              </a:rPr>
              <a:t>Directiva sobre el trabajo en plataformas digitales  (UE) 2024/283142</a:t>
            </a:r>
            <a:r>
              <a:rPr lang="es-ES" sz="1600">
                <a:latin typeface="Noto Sans"/>
                <a:ea typeface="Noto Sans"/>
                <a:cs typeface="Noto Sans"/>
              </a:rPr>
              <a:t> – Mejora las condiciones laborales y regula el uso de algoritmos en el lugar de trabajo, exigiendo la supervisión humana en decisiones clave, incluidos los despidos.</a:t>
            </a:r>
          </a:p>
          <a:p>
            <a:pPr marL="233680" lvl="2" indent="-233680">
              <a:spcAft>
                <a:spcPts val="300"/>
              </a:spcAft>
            </a:pPr>
            <a:endParaRPr lang="es-ES" sz="1600" b="1"/>
          </a:p>
          <a:p>
            <a:pPr marL="233680" lvl="2" indent="-233680">
              <a:spcAft>
                <a:spcPts val="300"/>
              </a:spcAft>
            </a:pPr>
            <a:r>
              <a:rPr lang="es-ES" sz="1600" b="1">
                <a:latin typeface="Noto Sans"/>
                <a:ea typeface="Noto Sans"/>
                <a:cs typeface="Noto Sans"/>
              </a:rPr>
              <a:t>Campaña EU-OSHA (2023–2025):</a:t>
            </a:r>
            <a:r>
              <a:rPr lang="es-ES" sz="1600">
                <a:latin typeface="Noto Sans"/>
                <a:ea typeface="Noto Sans"/>
                <a:cs typeface="Noto Sans"/>
              </a:rPr>
              <a:t> </a:t>
            </a:r>
            <a:r>
              <a:rPr lang="es-ES" sz="1600" i="1">
                <a:latin typeface="Noto Sans"/>
                <a:ea typeface="Noto Sans"/>
                <a:cs typeface="Noto Sans"/>
              </a:rPr>
              <a:t>«Trabajos seguros y saludables en la era digital»</a:t>
            </a:r>
            <a:r>
              <a:rPr lang="es-ES" sz="1600">
                <a:latin typeface="Noto Sans"/>
                <a:ea typeface="Noto Sans"/>
                <a:cs typeface="Noto Sans"/>
              </a:rPr>
              <a:t>  – sensibiliza sobre los retos en materia de SST de las tecnologías digitales, el conocimiento de los principales riesgos y oportunidades, y estimula la colaboración y el intercambio de conocimientos para promover una transformación digital del trabajo segura y productiva.</a:t>
            </a:r>
          </a:p>
          <a:p>
            <a:pPr marL="503555" lvl="4" indent="-251460">
              <a:buFont typeface="Wingdings" panose="05000000000000000000" pitchFamily="2" charset="2"/>
              <a:buChar char="ü"/>
            </a:pPr>
            <a:r>
              <a:rPr lang="es-ES">
                <a:latin typeface="Noto Sans"/>
                <a:ea typeface="Noto Sans"/>
                <a:cs typeface="Noto Sans"/>
              </a:rPr>
              <a:t>Áreas de interés: Trabajo en plataformas digitales, robótica avanzada e IA, trabajo a distancia e híbrido, sistemas digitales inteligentes y la gestión de los trabajadores mediante la IA.</a:t>
            </a:r>
            <a:endParaRPr lang="es-ES" sz="1600">
              <a:latin typeface="Noto Sans"/>
              <a:ea typeface="Noto Sans"/>
              <a:cs typeface="Noto Sans"/>
            </a:endParaRPr>
          </a:p>
          <a:p>
            <a:pPr>
              <a:spcBef>
                <a:spcPts val="300"/>
              </a:spcBef>
              <a:spcAft>
                <a:spcPts val="300"/>
              </a:spcAft>
            </a:pPr>
            <a:endParaRPr lang="es-ES"/>
          </a:p>
        </p:txBody>
      </p:sp>
    </p:spTree>
    <p:extLst>
      <p:ext uri="{BB962C8B-B14F-4D97-AF65-F5344CB8AC3E}">
        <p14:creationId xmlns:p14="http://schemas.microsoft.com/office/powerpoint/2010/main" val="193895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B0C15-6C40-EDB5-CC35-EF34F5F1A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8F2E-5E43-C393-0C28-87C1C78821A6}"/>
              </a:ext>
            </a:extLst>
          </p:cNvPr>
          <p:cNvSpPr>
            <a:spLocks noGrp="1"/>
          </p:cNvSpPr>
          <p:nvPr>
            <p:ph type="title"/>
          </p:nvPr>
        </p:nvSpPr>
        <p:spPr/>
        <p:txBody>
          <a:bodyPr/>
          <a:lstStyle/>
          <a:p>
            <a:r>
              <a:rPr lang="es">
                <a:solidFill>
                  <a:schemeClr val="tx1"/>
                </a:solidFill>
              </a:rPr>
              <a:t>Iniciativas regionales para mejorar la SST a través de la digitalización</a:t>
            </a:r>
            <a:endParaRPr lang="en-US"/>
          </a:p>
        </p:txBody>
      </p:sp>
      <p:sp>
        <p:nvSpPr>
          <p:cNvPr id="8" name="Content Placeholder 2">
            <a:extLst>
              <a:ext uri="{FF2B5EF4-FFF2-40B4-BE49-F238E27FC236}">
                <a16:creationId xmlns:a16="http://schemas.microsoft.com/office/drawing/2014/main" id="{690DC5E7-086C-5E9F-50BC-6FB3F0FC6481}"/>
              </a:ext>
            </a:extLst>
          </p:cNvPr>
          <p:cNvSpPr>
            <a:spLocks noGrp="1"/>
          </p:cNvSpPr>
          <p:nvPr>
            <p:ph idx="1"/>
          </p:nvPr>
        </p:nvSpPr>
        <p:spPr>
          <a:xfrm>
            <a:off x="346635" y="1551255"/>
            <a:ext cx="11522636" cy="4738532"/>
          </a:xfrm>
        </p:spPr>
        <p:txBody>
          <a:bodyPr vert="horz" lIns="0" tIns="0" rIns="0" bIns="0" rtlCol="0" anchor="t">
            <a:noAutofit/>
          </a:bodyPr>
          <a:lstStyle/>
          <a:p>
            <a:pPr>
              <a:spcBef>
                <a:spcPts val="300"/>
              </a:spcBef>
              <a:spcAft>
                <a:spcPts val="300"/>
              </a:spcAft>
            </a:pPr>
            <a:r>
              <a:rPr lang="es-ES" sz="2000">
                <a:latin typeface="Overpass"/>
                <a:ea typeface="Noto Sans"/>
                <a:cs typeface="Noto Sans"/>
              </a:rPr>
              <a:t>Otras Regiones: </a:t>
            </a:r>
          </a:p>
          <a:p>
            <a:pPr marL="233680" lvl="2" indent="-233680">
              <a:spcAft>
                <a:spcPts val="300"/>
              </a:spcAft>
            </a:pPr>
            <a:r>
              <a:rPr lang="es-ES" sz="1600" b="1">
                <a:latin typeface="Noto Sans"/>
                <a:ea typeface="Noto Sans"/>
                <a:cs typeface="Noto Sans"/>
              </a:rPr>
              <a:t>Unión Africana: </a:t>
            </a:r>
            <a:r>
              <a:rPr lang="es-ES" sz="1600" i="1">
                <a:latin typeface="Noto Sans"/>
                <a:ea typeface="Noto Sans"/>
                <a:cs typeface="Noto Sans"/>
              </a:rPr>
              <a:t>Transformación Digital para África 2020-2030</a:t>
            </a:r>
            <a:r>
              <a:rPr lang="es-ES" sz="1600">
                <a:latin typeface="Noto Sans"/>
                <a:ea typeface="Noto Sans"/>
                <a:cs typeface="Noto Sans"/>
              </a:rPr>
              <a:t> se centra en las competencias digitales de la fuerza de trabajo, la ciberseguridad y el uso ético de la IA.</a:t>
            </a:r>
          </a:p>
          <a:p>
            <a:pPr marL="233680" lvl="2" indent="-233680">
              <a:spcAft>
                <a:spcPts val="300"/>
              </a:spcAft>
            </a:pPr>
            <a:r>
              <a:rPr lang="es-ES" sz="1600" b="1">
                <a:latin typeface="Noto Sans"/>
                <a:ea typeface="Noto Sans"/>
                <a:cs typeface="Noto Sans"/>
              </a:rPr>
              <a:t>ASEAN:</a:t>
            </a:r>
            <a:r>
              <a:rPr lang="es-ES" sz="1600">
                <a:latin typeface="Noto Sans"/>
                <a:ea typeface="Noto Sans"/>
                <a:cs typeface="Noto Sans"/>
              </a:rPr>
              <a:t> Lanzó su Plan de Acción del Marco de Integración Digital (2019-2025) para orientar a los Estados miembros en la adopción de tecnologías digitales en todos los sectores.</a:t>
            </a:r>
          </a:p>
          <a:p>
            <a:pPr>
              <a:spcBef>
                <a:spcPts val="1200"/>
              </a:spcBef>
              <a:spcAft>
                <a:spcPts val="300"/>
              </a:spcAft>
            </a:pPr>
            <a:r>
              <a:rPr lang="es-ES" sz="2000">
                <a:latin typeface="Overpass"/>
                <a:ea typeface="Noto Sans"/>
                <a:cs typeface="Noto Sans"/>
              </a:rPr>
              <a:t>Organizaciones de empleadores y sindicatos regionales: </a:t>
            </a:r>
          </a:p>
          <a:p>
            <a:pPr marL="233680" lvl="2" indent="-233680">
              <a:spcAft>
                <a:spcPts val="300"/>
              </a:spcAft>
            </a:pPr>
            <a:r>
              <a:rPr lang="es-ES" sz="1600">
                <a:latin typeface="Noto Sans"/>
                <a:ea typeface="Noto Sans"/>
                <a:cs typeface="Noto Sans"/>
              </a:rPr>
              <a:t>La</a:t>
            </a:r>
            <a:r>
              <a:rPr lang="es-ES" sz="1600" b="1">
                <a:latin typeface="Noto Sans"/>
                <a:ea typeface="Noto Sans"/>
                <a:cs typeface="Noto Sans"/>
              </a:rPr>
              <a:t> Confederación de Empleadores de la ASEAN: </a:t>
            </a:r>
            <a:r>
              <a:rPr lang="es-ES" sz="1600">
                <a:latin typeface="Noto Sans"/>
                <a:ea typeface="Noto Sans"/>
                <a:cs typeface="Noto Sans"/>
              </a:rPr>
              <a:t> Promueve la IA responsable en los lugares de trabajo, proporcionando recursos sobre la gestión de riesgos, como los sesgos de los datos, las problemas de privacidad y la pérdida de puestos de empleo.</a:t>
            </a:r>
          </a:p>
          <a:p>
            <a:pPr marL="233680" lvl="2" indent="-233680">
              <a:spcAft>
                <a:spcPts val="300"/>
              </a:spcAft>
            </a:pPr>
            <a:r>
              <a:rPr lang="es-ES" sz="1600" b="1" err="1">
                <a:latin typeface="Noto Sans"/>
                <a:ea typeface="Noto Sans"/>
                <a:cs typeface="Noto Sans"/>
              </a:rPr>
              <a:t>BusinessEurope</a:t>
            </a:r>
            <a:r>
              <a:rPr lang="es-ES" sz="1600" b="1">
                <a:latin typeface="Noto Sans"/>
                <a:ea typeface="Noto Sans"/>
                <a:cs typeface="Noto Sans"/>
              </a:rPr>
              <a:t>:</a:t>
            </a:r>
            <a:r>
              <a:rPr lang="es-ES" sz="1600">
                <a:latin typeface="Noto Sans"/>
                <a:ea typeface="Noto Sans"/>
                <a:cs typeface="Noto Sans"/>
              </a:rPr>
              <a:t> Destaca el desarrollo de competencias y la formación y la necesidad de abordar riesgos para la salud mental vinculados al trabajo a distancia y la automatización, analizando modos de fomentar la confianza en los sistemas impulsados por la IA. </a:t>
            </a:r>
            <a:endParaRPr lang="es-ES" sz="1600"/>
          </a:p>
          <a:p>
            <a:pPr marL="233680" lvl="2" indent="-233680">
              <a:spcAft>
                <a:spcPts val="300"/>
              </a:spcAft>
            </a:pPr>
            <a:r>
              <a:rPr lang="es-ES" sz="1600">
                <a:latin typeface="Noto Sans"/>
                <a:ea typeface="Noto Sans"/>
                <a:cs typeface="Noto Sans"/>
              </a:rPr>
              <a:t>La</a:t>
            </a:r>
            <a:r>
              <a:rPr lang="es-ES" sz="1600" b="1">
                <a:latin typeface="Noto Sans"/>
                <a:ea typeface="Noto Sans"/>
                <a:cs typeface="Noto Sans"/>
              </a:rPr>
              <a:t> Confederación Sindical de Trabajadores/as de las Américas</a:t>
            </a:r>
            <a:r>
              <a:rPr lang="es-ES" sz="1600">
                <a:latin typeface="Noto Sans"/>
                <a:ea typeface="Noto Sans"/>
                <a:cs typeface="Noto Sans"/>
              </a:rPr>
              <a:t>  Elaboró un informe 2022 que aboga por regulaciones inteligentes, el diálogo social y el compromiso de los Gobiernos para lograr sistemas de gestión algorítmica que aumenten la soberanía del tiempo de trabajo y mejores derechos y condiciones de trabajo. </a:t>
            </a:r>
          </a:p>
          <a:p>
            <a:pPr marL="233680" lvl="2" indent="-233680">
              <a:spcAft>
                <a:spcPts val="300"/>
              </a:spcAft>
            </a:pPr>
            <a:r>
              <a:rPr lang="es-ES" sz="1600">
                <a:latin typeface="Noto Sans"/>
                <a:ea typeface="Noto Sans"/>
                <a:cs typeface="Noto Sans"/>
              </a:rPr>
              <a:t>La</a:t>
            </a:r>
            <a:r>
              <a:rPr lang="es-ES" sz="1600" b="1">
                <a:latin typeface="Noto Sans"/>
                <a:ea typeface="Noto Sans"/>
                <a:cs typeface="Noto Sans"/>
              </a:rPr>
              <a:t> Internacional de Servicios Públicos: </a:t>
            </a:r>
            <a:r>
              <a:rPr lang="es-ES" sz="1600">
                <a:latin typeface="Noto Sans"/>
                <a:ea typeface="Noto Sans"/>
                <a:cs typeface="Noto Sans"/>
              </a:rPr>
              <a:t>Puso en marcha en 2021 </a:t>
            </a:r>
            <a:r>
              <a:rPr lang="es-ES" sz="1600" i="1">
                <a:latin typeface="Noto Sans"/>
                <a:ea typeface="Noto Sans"/>
                <a:cs typeface="Noto Sans"/>
              </a:rPr>
              <a:t>Nuestro futuro digital</a:t>
            </a:r>
            <a:r>
              <a:rPr lang="es-ES" sz="1600">
                <a:latin typeface="Noto Sans"/>
                <a:ea typeface="Noto Sans"/>
                <a:cs typeface="Noto Sans"/>
              </a:rPr>
              <a:t>, un proyecto de capacitación de 3 años para formar a los delegados sindicales de servicios públicos en la región de Oriente Medio y el Norte de África con conocimientos sobre tecnologías digitales y derechos de datos, promoviendo prácticas seguras.</a:t>
            </a:r>
            <a:endParaRPr lang="es-ES" sz="1600">
              <a:latin typeface="Noto Sans"/>
            </a:endParaRPr>
          </a:p>
        </p:txBody>
      </p:sp>
    </p:spTree>
    <p:extLst>
      <p:ext uri="{BB962C8B-B14F-4D97-AF65-F5344CB8AC3E}">
        <p14:creationId xmlns:p14="http://schemas.microsoft.com/office/powerpoint/2010/main" val="3135373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5017-A2D7-5F9A-45A3-5CCECF16C188}"/>
              </a:ext>
            </a:extLst>
          </p:cNvPr>
          <p:cNvSpPr>
            <a:spLocks noGrp="1"/>
          </p:cNvSpPr>
          <p:nvPr>
            <p:ph type="title"/>
          </p:nvPr>
        </p:nvSpPr>
        <p:spPr/>
        <p:txBody>
          <a:bodyPr/>
          <a:lstStyle/>
          <a:p>
            <a:r>
              <a:rPr lang="en-GB">
                <a:latin typeface="Overpass"/>
              </a:rPr>
              <a:t>Marcos </a:t>
            </a:r>
            <a:r>
              <a:rPr lang="en-GB" err="1">
                <a:latin typeface="Overpass"/>
              </a:rPr>
              <a:t>nacionales</a:t>
            </a:r>
            <a:r>
              <a:rPr lang="en-GB">
                <a:latin typeface="Overpass"/>
              </a:rPr>
              <a:t> que </a:t>
            </a:r>
            <a:r>
              <a:rPr lang="en-GB" err="1">
                <a:latin typeface="Overpass"/>
              </a:rPr>
              <a:t>regulan</a:t>
            </a:r>
            <a:r>
              <a:rPr lang="en-GB">
                <a:latin typeface="Overpass"/>
              </a:rPr>
              <a:t> la SST y la </a:t>
            </a:r>
            <a:r>
              <a:rPr lang="en-GB" err="1">
                <a:latin typeface="Overpass"/>
              </a:rPr>
              <a:t>digitalización</a:t>
            </a:r>
            <a:r>
              <a:rPr lang="en-GB">
                <a:latin typeface="Overpass"/>
              </a:rPr>
              <a:t> </a:t>
            </a:r>
            <a:endParaRPr lang="en-US">
              <a:latin typeface="Overpass"/>
            </a:endParaRPr>
          </a:p>
          <a:p>
            <a:endParaRPr lang="en-GB"/>
          </a:p>
        </p:txBody>
      </p:sp>
      <p:sp>
        <p:nvSpPr>
          <p:cNvPr id="3" name="Content Placeholder 2">
            <a:extLst>
              <a:ext uri="{FF2B5EF4-FFF2-40B4-BE49-F238E27FC236}">
                <a16:creationId xmlns:a16="http://schemas.microsoft.com/office/drawing/2014/main" id="{C3A78B97-52B8-728D-1678-11294D8A64CA}"/>
              </a:ext>
            </a:extLst>
          </p:cNvPr>
          <p:cNvSpPr>
            <a:spLocks noGrp="1"/>
          </p:cNvSpPr>
          <p:nvPr>
            <p:ph sz="half" idx="1"/>
          </p:nvPr>
        </p:nvSpPr>
        <p:spPr>
          <a:xfrm>
            <a:off x="341718" y="1551254"/>
            <a:ext cx="11036949" cy="4542804"/>
          </a:xfrm>
        </p:spPr>
        <p:txBody>
          <a:bodyPr vert="horz" lIns="0" tIns="0" rIns="0" bIns="0" rtlCol="0" anchor="t">
            <a:noAutofit/>
          </a:bodyPr>
          <a:lstStyle/>
          <a:p>
            <a:pPr marL="233680" lvl="2" indent="-233680">
              <a:buClr>
                <a:srgbClr val="8CE164"/>
              </a:buClr>
              <a:buFont typeface="Wingdings 3"/>
              <a:buChar char=""/>
            </a:pPr>
            <a:r>
              <a:rPr lang="es-ES" b="1">
                <a:solidFill>
                  <a:srgbClr val="230050"/>
                </a:solidFill>
                <a:latin typeface="Noto Sans"/>
                <a:ea typeface="Noto Sans"/>
                <a:cs typeface="Noto Sans"/>
              </a:rPr>
              <a:t>Algunos países están incorporando en sus políticas y estrategias nacionales de SST disposiciones relacionadas con los riesgos de las tecnologías digitales, reconociendo la necesidad de proteger a los trabajadores y a las empresas frente a los retos cambiantes que conllevan y definiendo las medidas que deben aplicarse en los próximos años</a:t>
            </a:r>
            <a:r>
              <a:rPr lang="es-ES">
                <a:solidFill>
                  <a:srgbClr val="230050"/>
                </a:solidFill>
                <a:latin typeface="Noto Sans"/>
                <a:ea typeface="Noto Sans"/>
                <a:cs typeface="Noto Sans"/>
              </a:rPr>
              <a:t>. </a:t>
            </a:r>
            <a:endParaRPr lang="es-ES">
              <a:solidFill>
                <a:srgbClr val="230050"/>
              </a:solidFill>
            </a:endParaRPr>
          </a:p>
          <a:p>
            <a:pPr marL="503555" lvl="4" indent="-251460">
              <a:buClr>
                <a:srgbClr val="FA3C4B"/>
              </a:buClr>
              <a:buFont typeface="Wingdings,Sans-Serif"/>
              <a:buChar char="ü"/>
            </a:pPr>
            <a:r>
              <a:rPr lang="es-ES" b="1">
                <a:solidFill>
                  <a:srgbClr val="2C1B4D"/>
                </a:solidFill>
                <a:latin typeface="Noto Sans"/>
                <a:ea typeface="Noto Sans"/>
                <a:cs typeface="Noto Sans"/>
              </a:rPr>
              <a:t>Argentina</a:t>
            </a:r>
            <a:r>
              <a:rPr lang="es-ES">
                <a:solidFill>
                  <a:srgbClr val="2C1B4D"/>
                </a:solidFill>
                <a:latin typeface="Noto Sans"/>
                <a:ea typeface="Noto Sans"/>
                <a:cs typeface="Noto Sans"/>
              </a:rPr>
              <a:t> - </a:t>
            </a:r>
            <a:r>
              <a:rPr lang="es-ES">
                <a:solidFill>
                  <a:srgbClr val="2C1B4D"/>
                </a:solidFill>
                <a:latin typeface="Noto Sans"/>
                <a:ea typeface="Noto Sans"/>
                <a:cs typeface="Times New Roman"/>
              </a:rPr>
              <a:t>«</a:t>
            </a:r>
            <a:r>
              <a:rPr lang="es-ES">
                <a:solidFill>
                  <a:srgbClr val="2C1B4D"/>
                </a:solidFill>
                <a:latin typeface="Noto Sans"/>
                <a:ea typeface="Noto Sans"/>
                <a:cs typeface="Noto Sans"/>
              </a:rPr>
              <a:t>Prevención 4.0</a:t>
            </a:r>
            <a:r>
              <a:rPr lang="es-ES">
                <a:solidFill>
                  <a:srgbClr val="2C1B4D"/>
                </a:solidFill>
                <a:latin typeface="Noto Sans"/>
                <a:ea typeface="Noto Sans"/>
                <a:cs typeface="Times New Roman"/>
              </a:rPr>
              <a:t>»</a:t>
            </a:r>
            <a:r>
              <a:rPr lang="es-ES">
                <a:solidFill>
                  <a:srgbClr val="2C1B4D"/>
                </a:solidFill>
                <a:latin typeface="Noto Sans"/>
                <a:ea typeface="Noto Sans"/>
                <a:cs typeface="Noto Sans"/>
              </a:rPr>
              <a:t> (2022): Utiliza herramientas digitales para las inspecciones en el lugar de trabajo, la formación en seguridad y la provisi</a:t>
            </a:r>
            <a:r>
              <a:rPr lang="es-ES">
                <a:solidFill>
                  <a:srgbClr val="230050"/>
                </a:solidFill>
                <a:latin typeface="Noto Sans"/>
                <a:ea typeface="Noto Sans"/>
                <a:cs typeface="Noto Sans"/>
              </a:rPr>
              <a:t>ón de equipos,</a:t>
            </a:r>
            <a:r>
              <a:rPr lang="es-ES">
                <a:solidFill>
                  <a:srgbClr val="2C1B4D"/>
                </a:solidFill>
                <a:latin typeface="Noto Sans"/>
                <a:ea typeface="Noto Sans"/>
                <a:cs typeface="Noto Sans"/>
              </a:rPr>
              <a:t> reforzando la gestión de riesgos.</a:t>
            </a:r>
            <a:endParaRPr lang="es-ES">
              <a:solidFill>
                <a:srgbClr val="230050"/>
              </a:solidFill>
              <a:latin typeface="Noto Sans"/>
              <a:ea typeface="Noto Sans"/>
              <a:cs typeface="Noto Sans"/>
            </a:endParaRPr>
          </a:p>
          <a:p>
            <a:pPr marL="503555" lvl="4" indent="-251460">
              <a:buClr>
                <a:srgbClr val="FA3C4B"/>
              </a:buClr>
              <a:buFont typeface="Wingdings,Sans-Serif"/>
              <a:buChar char="ü"/>
            </a:pPr>
            <a:r>
              <a:rPr lang="es-ES" b="1">
                <a:solidFill>
                  <a:srgbClr val="2C1B4D"/>
                </a:solidFill>
                <a:latin typeface="Noto Sans"/>
                <a:ea typeface="Noto Sans"/>
                <a:cs typeface="Noto Sans"/>
              </a:rPr>
              <a:t>Finlandia</a:t>
            </a:r>
            <a:r>
              <a:rPr lang="es-ES">
                <a:solidFill>
                  <a:srgbClr val="2C1B4D"/>
                </a:solidFill>
                <a:latin typeface="Noto Sans"/>
                <a:ea typeface="Noto Sans"/>
                <a:cs typeface="Noto Sans"/>
              </a:rPr>
              <a:t> - Política para el Medio Ambiente de Trabajo y el Bienestar en el Trabajo (2024-2030): Subraya la necesidad de identificar, prevenir y minimizar los riesgos emergentes introducidos por la digitalización, incluyendo la robótica, la IA y la automatización. </a:t>
            </a:r>
            <a:endParaRPr lang="es-ES">
              <a:solidFill>
                <a:srgbClr val="230050"/>
              </a:solidFill>
              <a:latin typeface="Noto Sans"/>
              <a:ea typeface="Noto Sans"/>
              <a:cs typeface="Noto Sans"/>
            </a:endParaRPr>
          </a:p>
          <a:p>
            <a:pPr marL="503555" lvl="4" indent="-251460">
              <a:buClr>
                <a:srgbClr val="FA3C4B"/>
              </a:buClr>
              <a:buFont typeface="Wingdings,Sans-Serif"/>
              <a:buChar char="ü"/>
            </a:pPr>
            <a:r>
              <a:rPr lang="es-ES" b="1">
                <a:solidFill>
                  <a:srgbClr val="2C1B4D"/>
                </a:solidFill>
                <a:latin typeface="Noto Sans"/>
                <a:ea typeface="Noto Sans"/>
                <a:cs typeface="Noto Sans"/>
              </a:rPr>
              <a:t>Guyana</a:t>
            </a:r>
            <a:r>
              <a:rPr lang="es-ES">
                <a:solidFill>
                  <a:srgbClr val="2C1B4D"/>
                </a:solidFill>
                <a:latin typeface="Noto Sans"/>
                <a:ea typeface="Noto Sans"/>
                <a:cs typeface="Noto Sans"/>
              </a:rPr>
              <a:t> - Política Nacional de SST (2018): Aboga por el uso de tecnologías y sistemas actuales y modernos, teniendo en cuenta su impacto. </a:t>
            </a:r>
            <a:endParaRPr lang="es-ES">
              <a:solidFill>
                <a:srgbClr val="230050"/>
              </a:solidFill>
              <a:latin typeface="Noto Sans"/>
              <a:ea typeface="Noto Sans"/>
              <a:cs typeface="Noto Sans"/>
            </a:endParaRPr>
          </a:p>
          <a:p>
            <a:pPr marL="503555" lvl="4" indent="-251460">
              <a:buClr>
                <a:srgbClr val="FA3C4B"/>
              </a:buClr>
              <a:buFont typeface="Wingdings,Sans-Serif"/>
              <a:buChar char="ü"/>
            </a:pPr>
            <a:r>
              <a:rPr lang="es-ES" b="1">
                <a:solidFill>
                  <a:srgbClr val="2C1B4D"/>
                </a:solidFill>
                <a:latin typeface="Noto Sans"/>
                <a:ea typeface="Noto Sans"/>
                <a:cs typeface="Noto Sans"/>
              </a:rPr>
              <a:t>India</a:t>
            </a:r>
            <a:r>
              <a:rPr lang="es-ES">
                <a:solidFill>
                  <a:srgbClr val="2C1B4D"/>
                </a:solidFill>
                <a:latin typeface="Noto Sans"/>
                <a:ea typeface="Noto Sans"/>
                <a:cs typeface="Noto Sans"/>
              </a:rPr>
              <a:t> - Política Nacional de SST y Medio Ambiente en el Trabajo (2023): Reconoce los nuevos riesgos al tiempo que promueve la adopción de herramientas informáticas de evaluación de riesgos para mejorar la gestión de riesgos. </a:t>
            </a:r>
            <a:endParaRPr lang="es-ES">
              <a:solidFill>
                <a:srgbClr val="230050"/>
              </a:solidFill>
              <a:latin typeface="Noto Sans"/>
              <a:ea typeface="Noto Sans"/>
              <a:cs typeface="Noto Sans"/>
            </a:endParaRPr>
          </a:p>
          <a:p>
            <a:pPr marL="503555" lvl="4" indent="-251460">
              <a:buClr>
                <a:srgbClr val="FA3C4B"/>
              </a:buClr>
              <a:buFont typeface="Wingdings,Sans-Serif"/>
              <a:buChar char="ü"/>
            </a:pPr>
            <a:r>
              <a:rPr lang="es-ES" b="1">
                <a:solidFill>
                  <a:srgbClr val="2C1B4D"/>
                </a:solidFill>
                <a:latin typeface="Noto Sans"/>
                <a:ea typeface="Noto Sans"/>
                <a:cs typeface="Noto Sans"/>
              </a:rPr>
              <a:t>Uruguay</a:t>
            </a:r>
            <a:r>
              <a:rPr lang="es-ES">
                <a:solidFill>
                  <a:srgbClr val="2C1B4D"/>
                </a:solidFill>
                <a:latin typeface="Noto Sans"/>
                <a:ea typeface="Noto Sans"/>
                <a:cs typeface="Noto Sans"/>
              </a:rPr>
              <a:t> - Política Nacional de SST (2024): Se centra en la actualización de la normativa para reflejar las nuevas tecnologías y las transformaciones en el mundo del trabajo.</a:t>
            </a:r>
            <a:r>
              <a:rPr lang="es-ES" i="1">
                <a:solidFill>
                  <a:srgbClr val="2C1B4D"/>
                </a:solidFill>
                <a:latin typeface="Noto Sans"/>
                <a:ea typeface="Noto Sans"/>
                <a:cs typeface="Noto Sans"/>
              </a:rPr>
              <a:t> </a:t>
            </a:r>
            <a:endParaRPr lang="es-ES">
              <a:solidFill>
                <a:srgbClr val="2C1B4D"/>
              </a:solidFill>
              <a:latin typeface="Noto Sans"/>
              <a:ea typeface="Noto Sans"/>
              <a:cs typeface="Noto Sans"/>
            </a:endParaRPr>
          </a:p>
          <a:p>
            <a:pPr marL="503555" lvl="4" indent="-251460">
              <a:buClr>
                <a:srgbClr val="FA3C4B"/>
              </a:buClr>
              <a:buFont typeface="Wingdings,Sans-Serif"/>
              <a:buChar char="ü"/>
            </a:pPr>
            <a:endParaRPr lang="es-ES">
              <a:solidFill>
                <a:srgbClr val="2C1B4D"/>
              </a:solidFill>
              <a:latin typeface="Noto Sans"/>
              <a:ea typeface="Noto Sans"/>
              <a:cs typeface="Noto Sans"/>
            </a:endParaRPr>
          </a:p>
          <a:p>
            <a:endParaRPr lang="es-ES"/>
          </a:p>
        </p:txBody>
      </p:sp>
    </p:spTree>
    <p:extLst>
      <p:ext uri="{BB962C8B-B14F-4D97-AF65-F5344CB8AC3E}">
        <p14:creationId xmlns:p14="http://schemas.microsoft.com/office/powerpoint/2010/main" val="58222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020C1-83CD-25E7-F73B-67E85867A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1C6A3E-82D0-9DB8-1399-C1A8444C80D9}"/>
              </a:ext>
            </a:extLst>
          </p:cNvPr>
          <p:cNvSpPr>
            <a:spLocks noGrp="1"/>
          </p:cNvSpPr>
          <p:nvPr>
            <p:ph type="title"/>
          </p:nvPr>
        </p:nvSpPr>
        <p:spPr/>
        <p:txBody>
          <a:bodyPr/>
          <a:lstStyle/>
          <a:p>
            <a:r>
              <a:rPr lang="es">
                <a:latin typeface="Overpass"/>
              </a:rPr>
              <a:t>Marco normativo para los riesgos potenciales derivados de las nuevas tecnologías</a:t>
            </a:r>
            <a:endParaRPr lang="en-US"/>
          </a:p>
          <a:p>
            <a:endParaRPr lang="en-GB"/>
          </a:p>
        </p:txBody>
      </p:sp>
      <p:sp>
        <p:nvSpPr>
          <p:cNvPr id="3" name="Content Placeholder 2">
            <a:extLst>
              <a:ext uri="{FF2B5EF4-FFF2-40B4-BE49-F238E27FC236}">
                <a16:creationId xmlns:a16="http://schemas.microsoft.com/office/drawing/2014/main" id="{1A585AF0-7168-22F5-DC44-2123B576A978}"/>
              </a:ext>
            </a:extLst>
          </p:cNvPr>
          <p:cNvSpPr>
            <a:spLocks noGrp="1"/>
          </p:cNvSpPr>
          <p:nvPr>
            <p:ph sz="half" idx="1"/>
          </p:nvPr>
        </p:nvSpPr>
        <p:spPr>
          <a:xfrm>
            <a:off x="341717" y="2489971"/>
            <a:ext cx="5400321" cy="3783654"/>
          </a:xfrm>
        </p:spPr>
        <p:txBody>
          <a:bodyPr vert="horz" lIns="0" tIns="0" rIns="0" bIns="0" rtlCol="0" anchor="t">
            <a:noAutofit/>
          </a:bodyPr>
          <a:lstStyle/>
          <a:p>
            <a:pPr marL="233680" lvl="2" indent="-233680"/>
            <a:r>
              <a:rPr lang="es-ES_tradnl" b="1">
                <a:latin typeface="Noto Sans"/>
                <a:ea typeface="Noto Sans"/>
                <a:cs typeface="Noto Sans"/>
              </a:rPr>
              <a:t>Automatización y robótica avanzada:</a:t>
            </a:r>
          </a:p>
          <a:p>
            <a:pPr marL="503555" lvl="4" indent="-251460">
              <a:buFont typeface="Wingdings" panose="05000000000000000000" pitchFamily="2" charset="2"/>
              <a:buChar char="ü"/>
            </a:pPr>
            <a:r>
              <a:rPr lang="es-ES_tradnl" b="1">
                <a:latin typeface="Noto Sans"/>
                <a:ea typeface="Noto Sans"/>
                <a:cs typeface="Noto Sans"/>
              </a:rPr>
              <a:t>Argentina (Resolución 69/2024):</a:t>
            </a:r>
            <a:r>
              <a:rPr lang="es-ES_tradnl">
                <a:latin typeface="Noto Sans"/>
                <a:ea typeface="Noto Sans"/>
                <a:cs typeface="Noto Sans"/>
              </a:rPr>
              <a:t> Moderniza la prevención de riesgos laborales a través de la tecnología digital, facultando a los departamentos a establecer pautas de implementación de medidas de seguridad basadas en la tecnología.</a:t>
            </a:r>
          </a:p>
          <a:p>
            <a:pPr marL="503555" lvl="4" indent="-251460">
              <a:buFont typeface="Wingdings" panose="05000000000000000000" pitchFamily="2" charset="2"/>
              <a:buChar char="ü"/>
            </a:pPr>
            <a:r>
              <a:rPr lang="es-ES_tradnl" b="1">
                <a:latin typeface="Noto Sans"/>
                <a:ea typeface="Noto Sans"/>
                <a:cs typeface="Noto Sans"/>
              </a:rPr>
              <a:t>Francia (Código Digital del Trabajo):</a:t>
            </a:r>
            <a:r>
              <a:rPr lang="es-ES_tradnl">
                <a:latin typeface="Noto Sans"/>
                <a:ea typeface="Noto Sans"/>
                <a:cs typeface="Noto Sans"/>
              </a:rPr>
              <a:t> Incorpora normas sobre el trabajo asistido por robots para minimizar los riesgos en la interacción humano-robot, garantizando la seguridad y abordando al mismo tiempo los aspectos éticos.</a:t>
            </a:r>
          </a:p>
          <a:p>
            <a:pPr marL="503555" lvl="4" indent="-251460">
              <a:buFont typeface="Wingdings" panose="05000000000000000000" pitchFamily="2" charset="2"/>
              <a:buChar char="ü"/>
            </a:pPr>
            <a:r>
              <a:rPr lang="es-ES_tradnl" b="1">
                <a:latin typeface="Noto Sans"/>
                <a:ea typeface="Noto Sans"/>
                <a:cs typeface="Noto Sans"/>
              </a:rPr>
              <a:t>Alemania (normas DGUV 100-500, 2024):</a:t>
            </a:r>
            <a:r>
              <a:rPr lang="es-ES_tradnl">
                <a:latin typeface="Noto Sans"/>
                <a:ea typeface="Noto Sans"/>
                <a:cs typeface="Noto Sans"/>
              </a:rPr>
              <a:t> Establece requisitos obligatorios para los empresarios que utilizan robótica industrial, garantizando la realización de evaluaciones de riesgos y la adopción de medidas de seguridad.</a:t>
            </a:r>
          </a:p>
          <a:p>
            <a:endParaRPr lang="es-ES_tradnl"/>
          </a:p>
        </p:txBody>
      </p:sp>
      <p:sp>
        <p:nvSpPr>
          <p:cNvPr id="4" name="Content Placeholder 3">
            <a:extLst>
              <a:ext uri="{FF2B5EF4-FFF2-40B4-BE49-F238E27FC236}">
                <a16:creationId xmlns:a16="http://schemas.microsoft.com/office/drawing/2014/main" id="{BF25A11B-6C46-5926-BF85-597315035C54}"/>
              </a:ext>
            </a:extLst>
          </p:cNvPr>
          <p:cNvSpPr>
            <a:spLocks noGrp="1"/>
          </p:cNvSpPr>
          <p:nvPr>
            <p:ph sz="half" idx="2"/>
          </p:nvPr>
        </p:nvSpPr>
        <p:spPr>
          <a:xfrm>
            <a:off x="6096000" y="2485492"/>
            <a:ext cx="5754282" cy="3768337"/>
          </a:xfrm>
        </p:spPr>
        <p:txBody>
          <a:bodyPr vert="horz" lIns="0" tIns="0" rIns="0" bIns="0" rtlCol="0" anchor="t">
            <a:noAutofit/>
          </a:bodyPr>
          <a:lstStyle/>
          <a:p>
            <a:pPr marL="233680" lvl="2" indent="-233680">
              <a:spcBef>
                <a:spcPts val="1200"/>
              </a:spcBef>
            </a:pPr>
            <a:r>
              <a:rPr lang="es-ES_tradnl" b="1">
                <a:latin typeface="Noto Sans"/>
                <a:ea typeface="Noto Sans"/>
                <a:cs typeface="Noto Sans"/>
              </a:rPr>
              <a:t>«Derecho a desconectar»:</a:t>
            </a:r>
            <a:endParaRPr lang="es-ES_tradnl" sz="2200" b="1">
              <a:solidFill>
                <a:srgbClr val="FA3C4B"/>
              </a:solidFill>
              <a:latin typeface="Overpass" panose="00000500000000000000" pitchFamily="2" charset="0"/>
            </a:endParaRPr>
          </a:p>
          <a:p>
            <a:pPr marL="503555" lvl="4" indent="-251460">
              <a:buFont typeface="Wingdings" panose="05000000000000000000" pitchFamily="2" charset="2"/>
              <a:buChar char="ü"/>
            </a:pPr>
            <a:r>
              <a:rPr lang="es-ES_tradnl">
                <a:latin typeface="Noto Sans"/>
                <a:ea typeface="Noto Sans"/>
                <a:cs typeface="Noto Sans"/>
              </a:rPr>
              <a:t>Ley introducida en Luxemburgo (2023) y otros varios países (Francia, Canadá, Alemania, etc.) para reducir el agotamiento y la vigilancia digital excesiva.</a:t>
            </a:r>
            <a:endParaRPr lang="es-ES_tradnl"/>
          </a:p>
          <a:p>
            <a:pPr marL="503555" lvl="4" indent="-251460">
              <a:buFont typeface="Wingdings" panose="05000000000000000000" pitchFamily="2" charset="2"/>
              <a:buChar char="ü"/>
            </a:pPr>
            <a:r>
              <a:rPr lang="es-ES_tradnl">
                <a:latin typeface="Noto Sans"/>
                <a:ea typeface="Noto Sans"/>
                <a:cs typeface="Noto Sans"/>
              </a:rPr>
              <a:t>Regular el uso de las comunicaciones relacionadas con el trabajo fuera del horario laboral, salvaguardando el tiempo personal y la salud mental de los trabajadores.</a:t>
            </a:r>
          </a:p>
          <a:p>
            <a:pPr marL="233680" lvl="2" indent="-233680">
              <a:spcBef>
                <a:spcPts val="1200"/>
              </a:spcBef>
            </a:pPr>
            <a:r>
              <a:rPr lang="es-ES_tradnl" b="1">
                <a:solidFill>
                  <a:srgbClr val="2C1B4D"/>
                </a:solidFill>
                <a:latin typeface="Noto Sans"/>
                <a:ea typeface="Noto Sans"/>
                <a:cs typeface="Noto Sans"/>
              </a:rPr>
              <a:t>Teletrabajo y plataforma digital</a:t>
            </a:r>
            <a:r>
              <a:rPr lang="es-ES_tradnl" sz="1800" b="1">
                <a:solidFill>
                  <a:srgbClr val="2C1B4D"/>
                </a:solidFill>
                <a:latin typeface="Noto Sans"/>
                <a:ea typeface="Noto Sans"/>
                <a:cs typeface="Noto Sans"/>
              </a:rPr>
              <a:t>:</a:t>
            </a:r>
          </a:p>
          <a:p>
            <a:pPr marL="503555" lvl="4" indent="-251460">
              <a:buFont typeface="Wingdings" panose="05000000000000000000" pitchFamily="2" charset="2"/>
              <a:buChar char="ü"/>
            </a:pPr>
            <a:r>
              <a:rPr lang="es-ES_tradnl">
                <a:latin typeface="Noto Sans"/>
                <a:ea typeface="Noto Sans"/>
                <a:cs typeface="Noto Sans"/>
              </a:rPr>
              <a:t>Desde el inicio de COVID-19, Austria, Grecia, Letonia, Portugal, Rumania, Eslovaquia y España han introducido legislación sobre teletrabajo. Algunas legislaciones se centran en la correcta clasificación de los trabajadores de plataformas para ampliar las protecciones de SST. </a:t>
            </a:r>
            <a:endParaRPr lang="es-ES_tradnl"/>
          </a:p>
        </p:txBody>
      </p:sp>
      <p:sp>
        <p:nvSpPr>
          <p:cNvPr id="5" name="Content Placeholder 2">
            <a:extLst>
              <a:ext uri="{FF2B5EF4-FFF2-40B4-BE49-F238E27FC236}">
                <a16:creationId xmlns:a16="http://schemas.microsoft.com/office/drawing/2014/main" id="{1A7339BE-BC1D-4528-F1A2-289CDEE11B64}"/>
              </a:ext>
            </a:extLst>
          </p:cNvPr>
          <p:cNvSpPr txBox="1">
            <a:spLocks/>
          </p:cNvSpPr>
          <p:nvPr/>
        </p:nvSpPr>
        <p:spPr>
          <a:xfrm>
            <a:off x="346635" y="1465223"/>
            <a:ext cx="11498056" cy="1021034"/>
          </a:xfrm>
          <a:prstGeom prst="rect">
            <a:avLst/>
          </a:prstGeom>
        </p:spPr>
        <p:txBody>
          <a:bodyPr vert="horz" lIns="0" tIns="0" rIns="0" bIns="0" rtlCol="0" anchor="t">
            <a:noAutofit/>
          </a:bodyPr>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spcBef>
                <a:spcPts val="300"/>
              </a:spcBef>
              <a:spcAft>
                <a:spcPts val="300"/>
              </a:spcAft>
            </a:pPr>
            <a:r>
              <a:rPr lang="es-ES_tradnl" sz="1600">
                <a:latin typeface="Noto Sans"/>
                <a:ea typeface="Noto Sans"/>
                <a:cs typeface="Noto Sans"/>
              </a:rPr>
              <a:t>Las leyes de SST existentes protegen ampliamente a los trabajadores, pero a menudo dan prioridad a los riesgos físicos, siendo menos adecuadas para abordar los riesgos psicosociales, que son una preocupación creciente de la digitalización y la IA. Las nuevas normativas pretenden abordar esta carencia al tiempo que garantizan la implantación segura de las tecnologías digitales.</a:t>
            </a:r>
            <a:endParaRPr lang="es-ES_tradnl" sz="1600"/>
          </a:p>
        </p:txBody>
      </p:sp>
    </p:spTree>
    <p:extLst>
      <p:ext uri="{BB962C8B-B14F-4D97-AF65-F5344CB8AC3E}">
        <p14:creationId xmlns:p14="http://schemas.microsoft.com/office/powerpoint/2010/main" val="197833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E95E-0706-61DD-626A-D149A0C72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26434-F37B-009E-D3CC-ED1946444E96}"/>
              </a:ext>
            </a:extLst>
          </p:cNvPr>
          <p:cNvSpPr>
            <a:spLocks noGrp="1"/>
          </p:cNvSpPr>
          <p:nvPr>
            <p:ph type="title"/>
          </p:nvPr>
        </p:nvSpPr>
        <p:spPr/>
        <p:txBody>
          <a:bodyPr/>
          <a:lstStyle/>
          <a:p>
            <a:r>
              <a:rPr lang="es">
                <a:latin typeface="Overpass"/>
              </a:rPr>
              <a:t>Marco normativo para los riesgos potenciales derivados de las nuevas tecnologías</a:t>
            </a:r>
            <a:endParaRPr lang="en-US"/>
          </a:p>
          <a:p>
            <a:endParaRPr lang="en-GB"/>
          </a:p>
        </p:txBody>
      </p:sp>
      <p:sp>
        <p:nvSpPr>
          <p:cNvPr id="3" name="Content Placeholder 2">
            <a:extLst>
              <a:ext uri="{FF2B5EF4-FFF2-40B4-BE49-F238E27FC236}">
                <a16:creationId xmlns:a16="http://schemas.microsoft.com/office/drawing/2014/main" id="{82BCC8B5-4F5D-0ED0-3E3B-75AF46F4130D}"/>
              </a:ext>
            </a:extLst>
          </p:cNvPr>
          <p:cNvSpPr>
            <a:spLocks noGrp="1"/>
          </p:cNvSpPr>
          <p:nvPr>
            <p:ph sz="half" idx="1"/>
          </p:nvPr>
        </p:nvSpPr>
        <p:spPr>
          <a:xfrm>
            <a:off x="225481" y="1551256"/>
            <a:ext cx="7711419" cy="5091495"/>
          </a:xfrm>
        </p:spPr>
        <p:txBody>
          <a:bodyPr vert="horz" lIns="0" tIns="0" rIns="0" bIns="0" rtlCol="0" anchor="t">
            <a:noAutofit/>
          </a:bodyPr>
          <a:lstStyle/>
          <a:p>
            <a:pPr marL="233680" lvl="2" indent="-233680"/>
            <a:r>
              <a:rPr lang="es-ES_tradnl" b="1">
                <a:latin typeface="Noto Sans"/>
                <a:ea typeface="Noto Sans"/>
                <a:cs typeface="Noto Sans"/>
              </a:rPr>
              <a:t>Convenios Colectivos:</a:t>
            </a:r>
            <a:endParaRPr lang="es-ES_tradnl">
              <a:latin typeface="Noto Sans"/>
              <a:ea typeface="Noto Sans"/>
              <a:cs typeface="Noto Sans"/>
            </a:endParaRPr>
          </a:p>
          <a:p>
            <a:pPr marL="503555" lvl="4" indent="-251460">
              <a:buFont typeface="Wingdings" panose="05000000000000000000" pitchFamily="2" charset="2"/>
              <a:buChar char="ü"/>
            </a:pPr>
            <a:r>
              <a:rPr lang="es-ES_tradnl" b="1">
                <a:latin typeface="Noto Sans"/>
                <a:ea typeface="Noto Sans"/>
                <a:cs typeface="Noto Sans"/>
              </a:rPr>
              <a:t>Noruega</a:t>
            </a:r>
            <a:r>
              <a:rPr lang="es-ES_tradnl">
                <a:latin typeface="Noto Sans"/>
                <a:ea typeface="Noto Sans"/>
                <a:cs typeface="Noto Sans"/>
              </a:rPr>
              <a:t>: Un convenio colectivo de </a:t>
            </a:r>
            <a:r>
              <a:rPr lang="es-ES_tradnl" err="1">
                <a:latin typeface="Noto Sans"/>
                <a:ea typeface="Noto Sans"/>
                <a:cs typeface="Noto Sans"/>
              </a:rPr>
              <a:t>Telenor</a:t>
            </a:r>
            <a:r>
              <a:rPr lang="es-ES_tradnl">
                <a:latin typeface="Noto Sans"/>
                <a:ea typeface="Noto Sans"/>
                <a:cs typeface="Noto Sans"/>
              </a:rPr>
              <a:t> de 2016 entre la Confederación de Empresas Noruegas y la Confederación Noruega de Sindicatos aborda el uso de la IA en el lugar de trabajo, afirmando que se debe mantener informados a los empleados y que los controles de la IA en el lugar de trabajo deben estar justificados y ser transparentes. </a:t>
            </a:r>
          </a:p>
          <a:p>
            <a:pPr marL="503555" lvl="4" indent="-251460">
              <a:buFont typeface="Wingdings" panose="05000000000000000000" pitchFamily="2" charset="2"/>
              <a:buChar char="ü"/>
            </a:pPr>
            <a:r>
              <a:rPr lang="es-ES_tradnl" b="1">
                <a:latin typeface="Noto Sans"/>
                <a:ea typeface="Noto Sans"/>
                <a:cs typeface="Noto Sans"/>
              </a:rPr>
              <a:t>España:</a:t>
            </a:r>
            <a:r>
              <a:rPr lang="es-ES_tradnl">
                <a:latin typeface="Noto Sans"/>
                <a:ea typeface="Noto Sans"/>
                <a:cs typeface="Noto Sans"/>
              </a:rPr>
              <a:t> Un convenio colectivo 2023-2024 con </a:t>
            </a:r>
            <a:r>
              <a:rPr lang="es-ES_tradnl" err="1">
                <a:latin typeface="Noto Sans"/>
                <a:ea typeface="Noto Sans"/>
                <a:cs typeface="Noto Sans"/>
              </a:rPr>
              <a:t>Tekniker</a:t>
            </a:r>
            <a:r>
              <a:rPr lang="es-ES_tradnl">
                <a:latin typeface="Noto Sans"/>
                <a:ea typeface="Noto Sans"/>
                <a:cs typeface="Noto Sans"/>
              </a:rPr>
              <a:t> asegura el derecho a la desconexión de los trabajadores, prohibiendo las comunicaciones relacionadas con el trabajo fuera de la jornada laboral.</a:t>
            </a:r>
            <a:endParaRPr lang="es-ES_tradnl"/>
          </a:p>
          <a:p>
            <a:pPr marL="503555" lvl="4" indent="-251460">
              <a:buFont typeface="Wingdings" panose="05000000000000000000" pitchFamily="2" charset="2"/>
              <a:buChar char="ü"/>
            </a:pPr>
            <a:r>
              <a:rPr lang="es-ES_tradnl" b="1">
                <a:latin typeface="Noto Sans"/>
                <a:ea typeface="Noto Sans"/>
                <a:cs typeface="Noto Sans"/>
              </a:rPr>
              <a:t>Suecia:</a:t>
            </a:r>
            <a:r>
              <a:rPr lang="es-ES_tradnl">
                <a:latin typeface="Noto Sans"/>
                <a:ea typeface="Noto Sans"/>
                <a:cs typeface="Noto Sans"/>
              </a:rPr>
              <a:t> En la mina de </a:t>
            </a:r>
            <a:r>
              <a:rPr lang="es-ES_tradnl" err="1">
                <a:latin typeface="Noto Sans"/>
                <a:ea typeface="Noto Sans"/>
                <a:cs typeface="Noto Sans"/>
              </a:rPr>
              <a:t>Kurina</a:t>
            </a:r>
            <a:r>
              <a:rPr lang="es-ES_tradnl">
                <a:latin typeface="Noto Sans"/>
                <a:ea typeface="Noto Sans"/>
                <a:cs typeface="Noto Sans"/>
              </a:rPr>
              <a:t>, un acuerdo de 2022 asegura que la utilización de una aplicación de smartphone con vigilancia de IA se limite a fines de seguridad y no para rastrear o medir la productividad. </a:t>
            </a:r>
            <a:endParaRPr lang="es-ES_tradnl"/>
          </a:p>
          <a:p>
            <a:pPr marL="503555" lvl="4" indent="-251460">
              <a:buFont typeface="Wingdings" panose="05000000000000000000" pitchFamily="2" charset="2"/>
              <a:buChar char="ü"/>
            </a:pPr>
            <a:r>
              <a:rPr lang="es-ES_tradnl" b="1">
                <a:latin typeface="Noto Sans"/>
                <a:ea typeface="Noto Sans"/>
                <a:cs typeface="Noto Sans"/>
              </a:rPr>
              <a:t>Reino Unido:</a:t>
            </a:r>
            <a:r>
              <a:rPr lang="es-ES_tradnl">
                <a:latin typeface="Noto Sans"/>
                <a:ea typeface="Noto Sans"/>
                <a:cs typeface="Noto Sans"/>
              </a:rPr>
              <a:t> En 2019, el sindicato GMB llegó a un acuerdo con </a:t>
            </a:r>
            <a:r>
              <a:rPr lang="es-ES_tradnl" err="1">
                <a:latin typeface="Noto Sans"/>
                <a:ea typeface="Noto Sans"/>
                <a:cs typeface="Noto Sans"/>
              </a:rPr>
              <a:t>Hermès</a:t>
            </a:r>
            <a:r>
              <a:rPr lang="es-ES_tradnl">
                <a:latin typeface="Noto Sans"/>
                <a:ea typeface="Noto Sans"/>
                <a:cs typeface="Noto Sans"/>
              </a:rPr>
              <a:t> para abordar la gestión algorítmica de flotas. Otorga a los sindicatos el derecho a realizar evaluaciones de salud y seguridad después de incidentes, lo que permite identificar los casos en los que la gestión algorítmica plantea problemas de seguridad.  </a:t>
            </a:r>
            <a:endParaRPr lang="es-ES_tradnl"/>
          </a:p>
          <a:p>
            <a:pPr marL="503555" lvl="4" indent="-251460">
              <a:buFont typeface="Wingdings" panose="05000000000000000000" pitchFamily="2" charset="2"/>
              <a:buChar char="ü"/>
            </a:pPr>
            <a:r>
              <a:rPr lang="es-ES_tradnl" b="1">
                <a:latin typeface="Noto Sans"/>
                <a:ea typeface="Noto Sans"/>
                <a:cs typeface="Noto Sans"/>
              </a:rPr>
              <a:t>Alemania:</a:t>
            </a:r>
            <a:r>
              <a:rPr lang="es-ES_tradnl">
                <a:latin typeface="Noto Sans"/>
                <a:ea typeface="Noto Sans"/>
                <a:cs typeface="Noto Sans"/>
              </a:rPr>
              <a:t> En 2022, la afiliada de UNI Global </a:t>
            </a:r>
            <a:r>
              <a:rPr lang="es-ES_tradnl" err="1">
                <a:latin typeface="Noto Sans"/>
                <a:ea typeface="Noto Sans"/>
                <a:cs typeface="Noto Sans"/>
              </a:rPr>
              <a:t>Union</a:t>
            </a:r>
            <a:r>
              <a:rPr lang="es-ES_tradnl">
                <a:latin typeface="Noto Sans"/>
                <a:ea typeface="Noto Sans"/>
                <a:cs typeface="Noto Sans"/>
              </a:rPr>
              <a:t> </a:t>
            </a:r>
            <a:r>
              <a:rPr lang="es-ES_tradnl" err="1">
                <a:latin typeface="Noto Sans"/>
                <a:ea typeface="Noto Sans"/>
                <a:cs typeface="Noto Sans"/>
              </a:rPr>
              <a:t>ver.di</a:t>
            </a:r>
            <a:r>
              <a:rPr lang="es-ES_tradnl">
                <a:latin typeface="Noto Sans"/>
                <a:ea typeface="Noto Sans"/>
                <a:cs typeface="Noto Sans"/>
              </a:rPr>
              <a:t> firmó un acuerdo de digitalización de 3 años para los trabajadores de H&amp;M que les da más poder de decisión en cuestiones relacionadas con la digitalización.</a:t>
            </a:r>
            <a:endParaRPr lang="es-ES_tradnl"/>
          </a:p>
          <a:p>
            <a:endParaRPr lang="es-ES_tradnl"/>
          </a:p>
        </p:txBody>
      </p:sp>
      <p:sp>
        <p:nvSpPr>
          <p:cNvPr id="4" name="Content Placeholder 3">
            <a:extLst>
              <a:ext uri="{FF2B5EF4-FFF2-40B4-BE49-F238E27FC236}">
                <a16:creationId xmlns:a16="http://schemas.microsoft.com/office/drawing/2014/main" id="{5B79EE42-22FD-3556-8FE6-4365717927FD}"/>
              </a:ext>
            </a:extLst>
          </p:cNvPr>
          <p:cNvSpPr>
            <a:spLocks noGrp="1"/>
          </p:cNvSpPr>
          <p:nvPr>
            <p:ph sz="half" idx="2"/>
          </p:nvPr>
        </p:nvSpPr>
        <p:spPr>
          <a:xfrm>
            <a:off x="7936764" y="1551256"/>
            <a:ext cx="3913518" cy="4568630"/>
          </a:xfrm>
        </p:spPr>
        <p:txBody>
          <a:bodyPr vert="horz" lIns="0" tIns="0" rIns="0" bIns="0" rtlCol="0" anchor="t">
            <a:noAutofit/>
          </a:bodyPr>
          <a:lstStyle/>
          <a:p>
            <a:pPr marL="233680" lvl="2" indent="-233680">
              <a:spcBef>
                <a:spcPts val="1200"/>
              </a:spcBef>
            </a:pPr>
            <a:r>
              <a:rPr lang="es-ES_tradnl" b="1">
                <a:latin typeface="Noto Sans"/>
                <a:ea typeface="Noto Sans"/>
                <a:cs typeface="Noto Sans"/>
              </a:rPr>
              <a:t>Inspección del Trabajo:</a:t>
            </a:r>
          </a:p>
          <a:p>
            <a:pPr marL="503555" lvl="4" indent="-251460">
              <a:buFont typeface="Wingdings" panose="05000000000000000000" pitchFamily="2" charset="2"/>
              <a:buChar char="ü"/>
            </a:pPr>
            <a:r>
              <a:rPr lang="es-ES_tradnl" b="1">
                <a:latin typeface="Noto Sans"/>
                <a:ea typeface="Noto Sans"/>
                <a:cs typeface="Noto Sans"/>
              </a:rPr>
              <a:t>Secretaría del Trabajo y Previsión Social de México:</a:t>
            </a:r>
            <a:r>
              <a:rPr lang="es-ES_tradnl">
                <a:latin typeface="Noto Sans"/>
                <a:ea typeface="Noto Sans"/>
                <a:cs typeface="Noto Sans"/>
              </a:rPr>
              <a:t> Utiliza un modelo de proyección de riesgos basado en IA que analiza 1,5 millones de inspecciones pasadas para identificar las áreas con mayor probabilidad de incumplimiento. También puede detectar patrones relacionados con enfermedades y riesgos laborales para adoptar medidas preventivas.</a:t>
            </a:r>
          </a:p>
          <a:p>
            <a:pPr marL="503555" lvl="4" indent="-251460">
              <a:buFont typeface="Wingdings" panose="05000000000000000000" pitchFamily="2" charset="2"/>
              <a:buChar char="ü"/>
            </a:pPr>
            <a:r>
              <a:rPr lang="es-ES_tradnl" b="1">
                <a:latin typeface="Noto Sans"/>
                <a:ea typeface="Noto Sans"/>
                <a:cs typeface="Noto Sans"/>
              </a:rPr>
              <a:t>Autoridad Noruega de Inspección del Trabajo:</a:t>
            </a:r>
            <a:r>
              <a:rPr lang="es-ES_tradnl">
                <a:latin typeface="Noto Sans"/>
                <a:ea typeface="Noto Sans"/>
                <a:cs typeface="Noto Sans"/>
              </a:rPr>
              <a:t> Desarrolló una herramienta de análisis predictivo que utiliza macrodatos para identificar empresas de alto riesgo para las inspecciones de salud y seguridad, orientando mejor las inspecciones para mayor eficacia.</a:t>
            </a:r>
          </a:p>
          <a:p>
            <a:endParaRPr lang="es-ES_tradnl"/>
          </a:p>
        </p:txBody>
      </p:sp>
    </p:spTree>
    <p:extLst>
      <p:ext uri="{BB962C8B-B14F-4D97-AF65-F5344CB8AC3E}">
        <p14:creationId xmlns:p14="http://schemas.microsoft.com/office/powerpoint/2010/main" val="140538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15D3-C5C3-C05D-F155-AB0FC445DC2B}"/>
              </a:ext>
            </a:extLst>
          </p:cNvPr>
          <p:cNvSpPr>
            <a:spLocks noGrp="1"/>
          </p:cNvSpPr>
          <p:nvPr>
            <p:ph type="title"/>
          </p:nvPr>
        </p:nvSpPr>
        <p:spPr/>
        <p:txBody>
          <a:bodyPr/>
          <a:lstStyle/>
          <a:p>
            <a:r>
              <a:rPr lang="es-ES_tradnl">
                <a:latin typeface="Overpass"/>
              </a:rPr>
              <a:t>Automatización y robótica avanzada</a:t>
            </a:r>
            <a:endParaRPr lang="es-ES_tradnl"/>
          </a:p>
        </p:txBody>
      </p:sp>
      <p:sp>
        <p:nvSpPr>
          <p:cNvPr id="3" name="Content Placeholder 2">
            <a:extLst>
              <a:ext uri="{FF2B5EF4-FFF2-40B4-BE49-F238E27FC236}">
                <a16:creationId xmlns:a16="http://schemas.microsoft.com/office/drawing/2014/main" id="{A7329D28-D66C-A4FC-EBFE-43265AACFBD7}"/>
              </a:ext>
            </a:extLst>
          </p:cNvPr>
          <p:cNvSpPr>
            <a:spLocks noGrp="1"/>
          </p:cNvSpPr>
          <p:nvPr>
            <p:ph idx="1"/>
          </p:nvPr>
        </p:nvSpPr>
        <p:spPr>
          <a:xfrm>
            <a:off x="346635" y="1641661"/>
            <a:ext cx="6541491" cy="4648126"/>
          </a:xfrm>
        </p:spPr>
        <p:txBody>
          <a:bodyPr vert="horz" lIns="0" tIns="0" rIns="0" bIns="0" rtlCol="0" anchor="t">
            <a:noAutofit/>
          </a:bodyPr>
          <a:lstStyle/>
          <a:p>
            <a:pPr marL="233680" lvl="2" indent="-233680">
              <a:spcBef>
                <a:spcPts val="600"/>
              </a:spcBef>
            </a:pPr>
            <a:r>
              <a:rPr lang="es-ES_tradnl" sz="2000" b="1">
                <a:latin typeface="Noto Sans"/>
                <a:ea typeface="Noto Sans"/>
                <a:cs typeface="Noto Sans"/>
              </a:rPr>
              <a:t>La robótica avanzada </a:t>
            </a:r>
            <a:r>
              <a:rPr lang="es-ES_tradnl" sz="2000">
                <a:latin typeface="Noto Sans"/>
                <a:ea typeface="Noto Sans"/>
                <a:cs typeface="Noto Sans"/>
              </a:rPr>
              <a:t>está retirando a los trabajadores de tareas y entornos peligrosos, como zonas operativas de alto riesgo y situaciones que exponen a los trabajadores a temperaturas extremas o sustancias tóxicas.</a:t>
            </a:r>
            <a:endParaRPr lang="es-ES_tradnl" sz="2000">
              <a:solidFill>
                <a:srgbClr val="230050"/>
              </a:solidFill>
              <a:latin typeface="Noto Sans"/>
              <a:ea typeface="Noto Sans"/>
              <a:cs typeface="Noto Sans"/>
            </a:endParaRPr>
          </a:p>
          <a:p>
            <a:pPr marL="233680" lvl="2" indent="-233680">
              <a:spcBef>
                <a:spcPts val="600"/>
              </a:spcBef>
            </a:pPr>
            <a:r>
              <a:rPr lang="es-ES_tradnl" sz="2000" b="1">
                <a:latin typeface="Noto Sans"/>
                <a:ea typeface="Noto Sans"/>
                <a:cs typeface="Noto Sans"/>
              </a:rPr>
              <a:t>Los exoesqueletos y robóticos </a:t>
            </a:r>
            <a:r>
              <a:rPr lang="es-ES_tradnl" sz="2000">
                <a:latin typeface="Noto Sans"/>
                <a:ea typeface="Noto Sans"/>
                <a:cs typeface="Noto Sans"/>
              </a:rPr>
              <a:t>ayudan a los trabajadores en trabajos físicamente exigentes a reducir el esfuerzo físico y la fatiga, minimizando los trastornos musculoesqueléticos. </a:t>
            </a:r>
          </a:p>
          <a:p>
            <a:pPr marL="233680" lvl="2" indent="-233680">
              <a:spcBef>
                <a:spcPts val="600"/>
              </a:spcBef>
            </a:pPr>
            <a:r>
              <a:rPr lang="es-ES_tradnl" sz="2000" b="1">
                <a:latin typeface="Noto Sans"/>
                <a:ea typeface="Noto Sans"/>
                <a:cs typeface="Noto Sans"/>
              </a:rPr>
              <a:t>La automatización</a:t>
            </a:r>
            <a:r>
              <a:rPr lang="es-ES_tradnl" sz="2000">
                <a:latin typeface="Noto Sans"/>
                <a:ea typeface="Noto Sans"/>
                <a:cs typeface="Noto Sans"/>
              </a:rPr>
              <a:t> libera a los trabajadores de tareas repetitivas o monótonas, permitiéndoles enfocarse en trabajos más complejos y atractivos.</a:t>
            </a:r>
            <a:endParaRPr lang="es-ES_tradnl" sz="2000"/>
          </a:p>
        </p:txBody>
      </p:sp>
      <p:sp>
        <p:nvSpPr>
          <p:cNvPr id="4" name="Rectangle 3">
            <a:extLst>
              <a:ext uri="{FF2B5EF4-FFF2-40B4-BE49-F238E27FC236}">
                <a16:creationId xmlns:a16="http://schemas.microsoft.com/office/drawing/2014/main" id="{CBC0C443-B775-6984-B9D9-004EAE46E5C9}"/>
              </a:ext>
            </a:extLst>
          </p:cNvPr>
          <p:cNvSpPr/>
          <p:nvPr/>
        </p:nvSpPr>
        <p:spPr>
          <a:xfrm>
            <a:off x="346634" y="786063"/>
            <a:ext cx="3256461"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6"/>
                </a:solidFill>
                <a:latin typeface="Overpass"/>
              </a:rPr>
              <a:t>Principales</a:t>
            </a:r>
            <a:r>
              <a:rPr lang="en-GB" sz="2600" b="1">
                <a:solidFill>
                  <a:schemeClr val="accent6"/>
                </a:solidFill>
                <a:latin typeface="Overpass"/>
              </a:rPr>
              <a:t> </a:t>
            </a:r>
            <a:r>
              <a:rPr lang="en-GB" sz="2600" b="1" err="1">
                <a:solidFill>
                  <a:schemeClr val="accent6"/>
                </a:solidFill>
                <a:latin typeface="Overpass"/>
              </a:rPr>
              <a:t>ventajas</a:t>
            </a:r>
            <a:endParaRPr lang="en-GB" sz="2600" b="1" err="1">
              <a:solidFill>
                <a:schemeClr val="accent6"/>
              </a:solidFill>
              <a:latin typeface="Overpass" panose="00000500000000000000" pitchFamily="2" charset="0"/>
            </a:endParaRPr>
          </a:p>
        </p:txBody>
      </p:sp>
      <p:pic>
        <p:nvPicPr>
          <p:cNvPr id="6" name="Picture 5" descr="A person wearing a white helmet and black suit&#10;&#10;AI-generated content may be incorrect.">
            <a:extLst>
              <a:ext uri="{FF2B5EF4-FFF2-40B4-BE49-F238E27FC236}">
                <a16:creationId xmlns:a16="http://schemas.microsoft.com/office/drawing/2014/main" id="{9CE4E042-40DA-0214-1687-07AEBB89778A}"/>
              </a:ext>
            </a:extLst>
          </p:cNvPr>
          <p:cNvPicPr>
            <a:picLocks noChangeAspect="1"/>
          </p:cNvPicPr>
          <p:nvPr/>
        </p:nvPicPr>
        <p:blipFill>
          <a:blip r:embed="rId3" cstate="screen">
            <a:extLst>
              <a:ext uri="{28A0092B-C50C-407E-A947-70E740481C1C}">
                <a14:useLocalDpi xmlns:a14="http://schemas.microsoft.com/office/drawing/2010/main"/>
              </a:ext>
            </a:extLst>
          </a:blip>
          <a:srcRect b="-51"/>
          <a:stretch/>
        </p:blipFill>
        <p:spPr>
          <a:xfrm>
            <a:off x="7198562" y="1645918"/>
            <a:ext cx="4257281" cy="4634158"/>
          </a:xfrm>
          <a:prstGeom prst="rect">
            <a:avLst/>
          </a:prstGeom>
        </p:spPr>
      </p:pic>
    </p:spTree>
    <p:extLst>
      <p:ext uri="{BB962C8B-B14F-4D97-AF65-F5344CB8AC3E}">
        <p14:creationId xmlns:p14="http://schemas.microsoft.com/office/powerpoint/2010/main" val="2851417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084-C4EB-3727-FB32-B28E15339FD1}"/>
              </a:ext>
            </a:extLst>
          </p:cNvPr>
          <p:cNvSpPr>
            <a:spLocks noGrp="1"/>
          </p:cNvSpPr>
          <p:nvPr>
            <p:ph type="title"/>
          </p:nvPr>
        </p:nvSpPr>
        <p:spPr/>
        <p:txBody>
          <a:bodyPr/>
          <a:lstStyle/>
          <a:p>
            <a:r>
              <a:rPr lang="es-ES_tradnl" sz="2800">
                <a:solidFill>
                  <a:srgbClr val="2C1B4D"/>
                </a:solidFill>
                <a:latin typeface="Overpass"/>
                <a:ea typeface="Noto Sans"/>
                <a:cs typeface="Noto Sans"/>
              </a:rPr>
              <a:t>Normas voluntarias y directrices técnicas </a:t>
            </a:r>
            <a:endParaRPr lang="es-ES_tradnl" sz="2800" b="1">
              <a:solidFill>
                <a:srgbClr val="2C1B4D"/>
              </a:solidFill>
              <a:latin typeface="Overpass" panose="00000500000000000000" pitchFamily="2" charset="0"/>
              <a:ea typeface="Noto Sans"/>
              <a:cs typeface="Noto Sans"/>
            </a:endParaRPr>
          </a:p>
        </p:txBody>
      </p:sp>
      <p:sp>
        <p:nvSpPr>
          <p:cNvPr id="4" name="Content Placeholder 2">
            <a:extLst>
              <a:ext uri="{FF2B5EF4-FFF2-40B4-BE49-F238E27FC236}">
                <a16:creationId xmlns:a16="http://schemas.microsoft.com/office/drawing/2014/main" id="{688A8E8E-04F3-89CA-168C-B600D6E95D1F}"/>
              </a:ext>
            </a:extLst>
          </p:cNvPr>
          <p:cNvSpPr>
            <a:spLocks noGrp="1"/>
          </p:cNvSpPr>
          <p:nvPr>
            <p:ph idx="1"/>
          </p:nvPr>
        </p:nvSpPr>
        <p:spPr>
          <a:xfrm>
            <a:off x="346635" y="1409187"/>
            <a:ext cx="11537150" cy="4738532"/>
          </a:xfrm>
        </p:spPr>
        <p:txBody>
          <a:bodyPr vert="horz" lIns="0" tIns="0" rIns="0" bIns="0" rtlCol="0" anchor="t">
            <a:noAutofit/>
          </a:bodyPr>
          <a:lstStyle/>
          <a:p>
            <a:pPr marL="233680" lvl="2" indent="-233680">
              <a:spcBef>
                <a:spcPts val="0"/>
              </a:spcBef>
            </a:pPr>
            <a:r>
              <a:rPr lang="es-ES_tradnl" sz="1700" b="1">
                <a:latin typeface="Noto Sans"/>
                <a:ea typeface="Noto Sans"/>
                <a:cs typeface="Noto Sans"/>
              </a:rPr>
              <a:t>Uso de tecnologías digitales para mejorar la SST:</a:t>
            </a:r>
            <a:endParaRPr lang="es-ES_tradnl" sz="1700">
              <a:latin typeface="Noto Sans"/>
              <a:ea typeface="Noto Sans"/>
              <a:cs typeface="Noto Sans"/>
            </a:endParaRPr>
          </a:p>
          <a:p>
            <a:pPr marL="503555" lvl="4" indent="-251460">
              <a:spcBef>
                <a:spcPts val="0"/>
              </a:spcBef>
              <a:buClr>
                <a:srgbClr val="FA3C4B"/>
              </a:buClr>
              <a:buFont typeface="Wingdings" panose="05000000000000000000" pitchFamily="2" charset="2"/>
              <a:buChar char="ü"/>
            </a:pPr>
            <a:r>
              <a:rPr lang="es-ES_tradnl" sz="1500" b="1">
                <a:latin typeface="Noto Sans"/>
                <a:ea typeface="Noto Sans"/>
                <a:cs typeface="Noto Sans"/>
              </a:rPr>
              <a:t>Argentina:</a:t>
            </a:r>
            <a:r>
              <a:rPr lang="es-ES_tradnl" sz="1500">
                <a:latin typeface="Noto Sans"/>
                <a:ea typeface="Noto Sans"/>
                <a:cs typeface="Noto Sans"/>
              </a:rPr>
              <a:t> </a:t>
            </a:r>
            <a:r>
              <a:rPr lang="es-ES_tradnl" sz="1500" i="1">
                <a:latin typeface="Noto Sans"/>
                <a:ea typeface="Noto Sans"/>
                <a:cs typeface="Noto Sans"/>
              </a:rPr>
              <a:t>Libro Blanco</a:t>
            </a:r>
            <a:r>
              <a:rPr lang="es-ES_tradnl" sz="1500">
                <a:latin typeface="Noto Sans"/>
                <a:ea typeface="Noto Sans"/>
                <a:cs typeface="Noto Sans"/>
              </a:rPr>
              <a:t> - Estrategias para utilizar la digitalización, la IA y las herramientas de análisis de datos para modernizar las prácticas de SST. </a:t>
            </a:r>
          </a:p>
          <a:p>
            <a:pPr marL="503555" lvl="4" indent="-251460">
              <a:spcBef>
                <a:spcPts val="0"/>
              </a:spcBef>
              <a:buClr>
                <a:srgbClr val="FA3C4B"/>
              </a:buClr>
              <a:buFont typeface="Wingdings" panose="05000000000000000000" pitchFamily="2" charset="2"/>
              <a:buChar char="ü"/>
            </a:pPr>
            <a:r>
              <a:rPr lang="es-ES_tradnl" sz="1500" b="1">
                <a:latin typeface="Noto Sans"/>
                <a:ea typeface="Noto Sans"/>
                <a:cs typeface="Noto Sans"/>
              </a:rPr>
              <a:t>Canadá (Columbia Británica)</a:t>
            </a:r>
            <a:r>
              <a:rPr lang="es-ES_tradnl" sz="1500">
                <a:latin typeface="Noto Sans"/>
                <a:ea typeface="Noto Sans"/>
                <a:cs typeface="Noto Sans"/>
              </a:rPr>
              <a:t>:</a:t>
            </a:r>
            <a:r>
              <a:rPr lang="es-ES_tradnl" sz="1500" i="1">
                <a:latin typeface="Noto Sans"/>
                <a:ea typeface="Noto Sans"/>
                <a:cs typeface="Noto Sans"/>
              </a:rPr>
              <a:t> </a:t>
            </a:r>
            <a:r>
              <a:rPr lang="es-ES_tradnl" sz="1500" err="1">
                <a:latin typeface="Noto Sans"/>
                <a:ea typeface="Noto Sans"/>
                <a:cs typeface="Noto Sans"/>
              </a:rPr>
              <a:t>WorkSafeBC</a:t>
            </a:r>
            <a:r>
              <a:rPr lang="es-ES_tradnl" sz="1500">
                <a:latin typeface="Noto Sans"/>
                <a:ea typeface="Noto Sans"/>
                <a:cs typeface="Noto Sans"/>
              </a:rPr>
              <a:t> - Kit de herramientas para el seguimiento sobre lesiones y reclamaciones, integrando datos de la SST en la planificación financiera.  </a:t>
            </a:r>
            <a:endParaRPr lang="es-ES_tradnl" sz="1500"/>
          </a:p>
          <a:p>
            <a:pPr marL="503555" lvl="4" indent="-251460">
              <a:spcBef>
                <a:spcPts val="0"/>
              </a:spcBef>
              <a:buClr>
                <a:srgbClr val="FA3C4B"/>
              </a:buClr>
              <a:buFont typeface="Wingdings" panose="05000000000000000000" pitchFamily="2" charset="2"/>
              <a:buChar char="ü"/>
            </a:pPr>
            <a:r>
              <a:rPr lang="es-ES_tradnl" sz="1500" b="1">
                <a:latin typeface="Noto Sans"/>
                <a:ea typeface="Noto Sans"/>
                <a:cs typeface="Noto Sans"/>
              </a:rPr>
              <a:t>Francia:</a:t>
            </a:r>
            <a:r>
              <a:rPr lang="es-ES_tradnl" sz="1500" i="1">
                <a:latin typeface="Noto Sans"/>
                <a:ea typeface="Noto Sans"/>
                <a:cs typeface="Noto Sans"/>
              </a:rPr>
              <a:t> </a:t>
            </a:r>
            <a:r>
              <a:rPr lang="es-ES_tradnl" sz="1500">
                <a:latin typeface="Noto Sans"/>
                <a:ea typeface="Noto Sans"/>
                <a:cs typeface="Noto Sans"/>
              </a:rPr>
              <a:t>IA para SST 2035 - Explora el papel de la IA en la prevención de riesgos laborales para la mejora de la SST. </a:t>
            </a:r>
            <a:endParaRPr lang="es-ES_tradnl" sz="1500"/>
          </a:p>
          <a:p>
            <a:pPr marL="233680" lvl="2" indent="-233680">
              <a:spcBef>
                <a:spcPts val="0"/>
              </a:spcBef>
            </a:pPr>
            <a:r>
              <a:rPr lang="es-ES_tradnl" sz="1700" b="1">
                <a:latin typeface="Noto Sans"/>
                <a:ea typeface="Noto Sans"/>
                <a:cs typeface="Noto Sans"/>
              </a:rPr>
              <a:t>Abordando riesgos para la STT asociados a la digitalización, automatización y robótica:</a:t>
            </a:r>
          </a:p>
          <a:p>
            <a:pPr marL="503555" lvl="4" indent="-251460">
              <a:spcBef>
                <a:spcPts val="0"/>
              </a:spcBef>
              <a:buFont typeface="Wingdings" panose="05000000000000000000" pitchFamily="2" charset="2"/>
              <a:buChar char="ü"/>
            </a:pPr>
            <a:r>
              <a:rPr lang="es-ES_tradnl" sz="1500" b="1">
                <a:latin typeface="Noto Sans"/>
                <a:ea typeface="Noto Sans"/>
                <a:cs typeface="Noto Sans"/>
              </a:rPr>
              <a:t>Australia:</a:t>
            </a:r>
            <a:r>
              <a:rPr lang="es-ES_tradnl" sz="1500">
                <a:latin typeface="Noto Sans"/>
                <a:ea typeface="Noto Sans"/>
                <a:cs typeface="Noto Sans"/>
              </a:rPr>
              <a:t> Directrices para el diseño y la aplicación seguros de </a:t>
            </a:r>
            <a:r>
              <a:rPr lang="es-ES_tradnl" sz="1500" err="1">
                <a:latin typeface="Noto Sans"/>
                <a:ea typeface="Noto Sans"/>
                <a:cs typeface="Noto Sans"/>
              </a:rPr>
              <a:t>cobots</a:t>
            </a:r>
            <a:r>
              <a:rPr lang="es-ES_tradnl" sz="1500">
                <a:latin typeface="Noto Sans"/>
                <a:ea typeface="Noto Sans"/>
                <a:cs typeface="Noto Sans"/>
              </a:rPr>
              <a:t> - Evaluaciones de riesgos y listas de comprobación en el lugar de trabajo. </a:t>
            </a:r>
          </a:p>
          <a:p>
            <a:pPr marL="503555" lvl="4" indent="-251460">
              <a:spcBef>
                <a:spcPts val="0"/>
              </a:spcBef>
              <a:buFont typeface="Wingdings" panose="05000000000000000000" pitchFamily="2" charset="2"/>
              <a:buChar char="ü"/>
            </a:pPr>
            <a:r>
              <a:rPr lang="es-ES_tradnl" sz="1500" b="1">
                <a:latin typeface="Noto Sans"/>
                <a:ea typeface="Noto Sans"/>
                <a:cs typeface="Noto Sans"/>
              </a:rPr>
              <a:t>Estados Unidos:</a:t>
            </a:r>
            <a:r>
              <a:rPr lang="es-ES_tradnl" sz="1500">
                <a:latin typeface="Noto Sans"/>
                <a:ea typeface="Noto Sans"/>
                <a:cs typeface="Noto Sans"/>
              </a:rPr>
              <a:t> Normas de seguridad para robots industriales - Actualizaciones periódicas para robótica colaborativa. </a:t>
            </a:r>
            <a:endParaRPr lang="es-ES_tradnl" sz="1500"/>
          </a:p>
          <a:p>
            <a:pPr marL="503555" lvl="4" indent="-251460">
              <a:spcBef>
                <a:spcPts val="0"/>
              </a:spcBef>
              <a:buFont typeface="Wingdings" panose="05000000000000000000" pitchFamily="2" charset="2"/>
              <a:buChar char="ü"/>
            </a:pPr>
            <a:r>
              <a:rPr lang="es-ES_tradnl" sz="1500" b="1">
                <a:latin typeface="Noto Sans"/>
                <a:ea typeface="Noto Sans"/>
                <a:cs typeface="Noto Sans"/>
              </a:rPr>
              <a:t>Chile:</a:t>
            </a:r>
            <a:r>
              <a:rPr lang="es-ES_tradnl" sz="1500">
                <a:latin typeface="Noto Sans"/>
                <a:ea typeface="Noto Sans"/>
                <a:cs typeface="Noto Sans"/>
              </a:rPr>
              <a:t> El instituto de Salud Pública de Chile ha publicado orientaciones sobre digitalización y automatización en el trabajo - Incluye la gestión de riesgos para abordar aspectos como la ergonomía, el manejo de datos y la seguridad de tareas automatizadas. </a:t>
            </a:r>
            <a:endParaRPr lang="es-ES_tradnl" sz="1500"/>
          </a:p>
          <a:p>
            <a:pPr marL="503555" lvl="4" indent="-251460">
              <a:spcBef>
                <a:spcPts val="0"/>
              </a:spcBef>
              <a:buFont typeface="Wingdings" panose="05000000000000000000" pitchFamily="2" charset="2"/>
              <a:buChar char="ü"/>
            </a:pPr>
            <a:r>
              <a:rPr lang="es-ES_tradnl" sz="1500" b="1">
                <a:latin typeface="Noto Sans"/>
                <a:ea typeface="Noto Sans"/>
                <a:cs typeface="Noto Sans"/>
              </a:rPr>
              <a:t>Nueva Zelanda: </a:t>
            </a:r>
            <a:r>
              <a:rPr lang="es-ES_tradnl" sz="1500">
                <a:latin typeface="Noto Sans"/>
                <a:ea typeface="Noto Sans"/>
                <a:cs typeface="Noto Sans"/>
              </a:rPr>
              <a:t>Directrices sobre automatización y robótica - Participación proactiva de los trabajadores, formación y auditorías de seguridad. </a:t>
            </a:r>
            <a:endParaRPr lang="es-ES_tradnl" sz="1500"/>
          </a:p>
          <a:p>
            <a:pPr marL="503555" lvl="4" indent="-251460">
              <a:spcBef>
                <a:spcPts val="0"/>
              </a:spcBef>
              <a:buFont typeface="Wingdings" panose="05000000000000000000" pitchFamily="2" charset="2"/>
              <a:buChar char="ü"/>
            </a:pPr>
            <a:r>
              <a:rPr lang="es-ES_tradnl" sz="1500" b="1">
                <a:latin typeface="Noto Sans"/>
                <a:ea typeface="Noto Sans"/>
                <a:cs typeface="Noto Sans"/>
              </a:rPr>
              <a:t>Irlanda: </a:t>
            </a:r>
            <a:r>
              <a:rPr lang="es-ES_tradnl" sz="1500">
                <a:latin typeface="Noto Sans"/>
                <a:ea typeface="Noto Sans"/>
                <a:cs typeface="Noto Sans"/>
              </a:rPr>
              <a:t>Evaluación de riesgos psicosociales - Apoyo a trabajadores expuestos a contenidos sensibles (p.ej., moderadores de contenidos).</a:t>
            </a:r>
            <a:endParaRPr lang="es-ES_tradnl" sz="1500"/>
          </a:p>
          <a:p>
            <a:pPr marL="233680" lvl="2" indent="-233680">
              <a:spcBef>
                <a:spcPts val="0"/>
              </a:spcBef>
            </a:pPr>
            <a:r>
              <a:rPr lang="es-ES_tradnl" sz="1700" b="1">
                <a:latin typeface="Noto Sans"/>
                <a:ea typeface="Noto Sans"/>
                <a:cs typeface="Noto Sans"/>
              </a:rPr>
              <a:t>Orientaciones de las organizaciones de empleadores: </a:t>
            </a:r>
            <a:r>
              <a:rPr lang="es-ES_tradnl" b="1">
                <a:latin typeface="Noto Sans"/>
                <a:ea typeface="Noto Sans"/>
                <a:cs typeface="Noto Sans"/>
              </a:rPr>
              <a:t> </a:t>
            </a:r>
            <a:r>
              <a:rPr lang="es-ES_tradnl">
                <a:latin typeface="Noto Sans"/>
                <a:ea typeface="Noto Sans"/>
                <a:cs typeface="Noto Sans"/>
              </a:rPr>
              <a:t> </a:t>
            </a:r>
            <a:endParaRPr lang="es-ES_tradnl"/>
          </a:p>
          <a:p>
            <a:pPr marL="503555" lvl="4" indent="-251460">
              <a:spcBef>
                <a:spcPts val="0"/>
              </a:spcBef>
              <a:buFont typeface="Wingdings" panose="05000000000000000000" pitchFamily="2" charset="2"/>
              <a:buChar char="ü"/>
            </a:pPr>
            <a:r>
              <a:rPr lang="es-ES_tradnl" sz="1500" b="1">
                <a:latin typeface="Noto Sans"/>
                <a:ea typeface="Noto Sans"/>
                <a:cs typeface="Noto Sans"/>
              </a:rPr>
              <a:t>Estados Unidos:</a:t>
            </a:r>
            <a:r>
              <a:rPr lang="es-ES_tradnl" sz="1500">
                <a:latin typeface="Noto Sans"/>
                <a:ea typeface="Noto Sans"/>
                <a:cs typeface="Noto Sans"/>
              </a:rPr>
              <a:t> la Asociación de la Industrias Robóticas  - Requisitos de seguridad para robots móviles industriales y orientaciones para reducir adecuadamente los riesgos. </a:t>
            </a:r>
            <a:endParaRPr lang="es-ES_tradnl" sz="1500" b="1">
              <a:latin typeface="Noto Sans"/>
              <a:ea typeface="Noto Sans"/>
              <a:cs typeface="Noto Sans"/>
            </a:endParaRPr>
          </a:p>
          <a:p>
            <a:pPr marL="503555" lvl="4" indent="-251460">
              <a:spcBef>
                <a:spcPts val="0"/>
              </a:spcBef>
              <a:buFont typeface="Wingdings" panose="05000000000000000000" pitchFamily="2" charset="2"/>
              <a:buChar char="ü"/>
            </a:pPr>
            <a:r>
              <a:rPr lang="es-ES_tradnl" sz="1500" b="1">
                <a:latin typeface="Noto Sans"/>
                <a:ea typeface="Noto Sans"/>
                <a:cs typeface="Noto Sans"/>
              </a:rPr>
              <a:t>Japón</a:t>
            </a:r>
            <a:r>
              <a:rPr lang="es-ES_tradnl" sz="1500">
                <a:latin typeface="Noto Sans"/>
                <a:ea typeface="Noto Sans"/>
                <a:cs typeface="Noto Sans"/>
              </a:rPr>
              <a:t>: Programa de Seguridad Robótica y Formación de Trabajadores - Evaluación de riesgos y gestión de la seguridad de los robots de servicio.</a:t>
            </a:r>
            <a:endParaRPr lang="es-ES_tradnl" sz="1500"/>
          </a:p>
        </p:txBody>
      </p:sp>
    </p:spTree>
    <p:extLst>
      <p:ext uri="{BB962C8B-B14F-4D97-AF65-F5344CB8AC3E}">
        <p14:creationId xmlns:p14="http://schemas.microsoft.com/office/powerpoint/2010/main" val="1943785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FE0BC-9E84-D387-A38B-94D0C3AF615D}"/>
              </a:ext>
            </a:extLst>
          </p:cNvPr>
          <p:cNvSpPr>
            <a:spLocks noGrp="1"/>
          </p:cNvSpPr>
          <p:nvPr>
            <p:ph type="title"/>
          </p:nvPr>
        </p:nvSpPr>
        <p:spPr/>
        <p:txBody>
          <a:bodyPr/>
          <a:lstStyle/>
          <a:p>
            <a:r>
              <a:rPr lang="es">
                <a:latin typeface="Overpass"/>
              </a:rPr>
              <a:t>Programas de formación</a:t>
            </a:r>
            <a:r>
              <a:rPr lang="es" b="0">
                <a:latin typeface="Overpass"/>
              </a:rPr>
              <a:t> </a:t>
            </a:r>
            <a:endParaRPr lang="es-ES"/>
          </a:p>
        </p:txBody>
      </p:sp>
      <p:sp>
        <p:nvSpPr>
          <p:cNvPr id="3" name="Content Placeholder 2">
            <a:extLst>
              <a:ext uri="{FF2B5EF4-FFF2-40B4-BE49-F238E27FC236}">
                <a16:creationId xmlns:a16="http://schemas.microsoft.com/office/drawing/2014/main" id="{A9291E9F-F782-2793-5680-560768C2E70A}"/>
              </a:ext>
            </a:extLst>
          </p:cNvPr>
          <p:cNvSpPr>
            <a:spLocks noGrp="1"/>
          </p:cNvSpPr>
          <p:nvPr>
            <p:ph idx="1"/>
          </p:nvPr>
        </p:nvSpPr>
        <p:spPr/>
        <p:txBody>
          <a:bodyPr vert="horz" lIns="0" tIns="0" rIns="0" bIns="0" rtlCol="0" anchor="t">
            <a:noAutofit/>
          </a:bodyPr>
          <a:lstStyle/>
          <a:p>
            <a:pPr marL="233680" lvl="3" indent="-233680"/>
            <a:r>
              <a:rPr lang="es-ES_tradnl" b="1">
                <a:latin typeface="Noto Sans"/>
                <a:ea typeface="Noto Sans"/>
                <a:cs typeface="Noto Sans"/>
              </a:rPr>
              <a:t>Las autoridades públicas y otros organismos ayudan a empleadores y trabajadores a afrontar los riesgos asociados a las tecnologías digitales en el lugar de trabajo. </a:t>
            </a:r>
            <a:endParaRPr lang="en-US"/>
          </a:p>
          <a:p>
            <a:pPr marL="503555" lvl="4" indent="-251460">
              <a:buClr>
                <a:srgbClr val="FA3C4B"/>
              </a:buClr>
              <a:buFont typeface="Wingdings" panose="05000000000000000000" pitchFamily="2" charset="2"/>
              <a:buChar char="ü"/>
            </a:pPr>
            <a:r>
              <a:rPr lang="es-ES_tradnl" b="1">
                <a:solidFill>
                  <a:srgbClr val="230050"/>
                </a:solidFill>
                <a:latin typeface="Noto Sans"/>
                <a:ea typeface="Noto Sans"/>
                <a:cs typeface="Noto Sans"/>
              </a:rPr>
              <a:t>Brasil:</a:t>
            </a:r>
            <a:r>
              <a:rPr lang="es-ES_tradnl">
                <a:solidFill>
                  <a:srgbClr val="230050"/>
                </a:solidFill>
                <a:latin typeface="Noto Sans"/>
                <a:ea typeface="Noto Sans"/>
                <a:cs typeface="Noto Sans"/>
              </a:rPr>
              <a:t> Servicio Social de la Industria - Interacción segura con la IA y la robótica, centrada en la ergonomía y la salud mental.</a:t>
            </a:r>
          </a:p>
          <a:p>
            <a:pPr marL="503555" lvl="4" indent="-251460">
              <a:buClr>
                <a:srgbClr val="FA3C4B"/>
              </a:buClr>
              <a:buFont typeface="Wingdings" panose="05000000000000000000" pitchFamily="2" charset="2"/>
              <a:buChar char="ü"/>
            </a:pPr>
            <a:r>
              <a:rPr lang="es-ES_tradnl" b="1">
                <a:solidFill>
                  <a:srgbClr val="230050"/>
                </a:solidFill>
                <a:latin typeface="Noto Sans"/>
                <a:ea typeface="Noto Sans"/>
                <a:cs typeface="Noto Sans"/>
              </a:rPr>
              <a:t>Canadá:</a:t>
            </a:r>
            <a:r>
              <a:rPr lang="es-ES_tradnl">
                <a:solidFill>
                  <a:srgbClr val="230050"/>
                </a:solidFill>
                <a:latin typeface="Noto Sans"/>
                <a:ea typeface="Noto Sans"/>
                <a:cs typeface="Noto Sans"/>
              </a:rPr>
              <a:t> </a:t>
            </a:r>
            <a:r>
              <a:rPr lang="es-ES_tradnl" err="1">
                <a:solidFill>
                  <a:srgbClr val="230050"/>
                </a:solidFill>
                <a:latin typeface="Noto Sans"/>
                <a:ea typeface="Noto Sans"/>
                <a:cs typeface="Noto Sans"/>
              </a:rPr>
              <a:t>Workplace</a:t>
            </a:r>
            <a:r>
              <a:rPr lang="es-ES_tradnl">
                <a:solidFill>
                  <a:srgbClr val="230050"/>
                </a:solidFill>
                <a:latin typeface="Noto Sans"/>
                <a:ea typeface="Noto Sans"/>
                <a:cs typeface="Noto Sans"/>
              </a:rPr>
              <a:t> Safety &amp; </a:t>
            </a:r>
            <a:r>
              <a:rPr lang="es-ES_tradnl" err="1">
                <a:solidFill>
                  <a:srgbClr val="230050"/>
                </a:solidFill>
                <a:latin typeface="Noto Sans"/>
                <a:ea typeface="Noto Sans"/>
                <a:cs typeface="Noto Sans"/>
              </a:rPr>
              <a:t>Prevention</a:t>
            </a:r>
            <a:r>
              <a:rPr lang="es-ES_tradnl">
                <a:solidFill>
                  <a:srgbClr val="230050"/>
                </a:solidFill>
                <a:latin typeface="Noto Sans"/>
                <a:ea typeface="Noto Sans"/>
                <a:cs typeface="Noto Sans"/>
              </a:rPr>
              <a:t> </a:t>
            </a:r>
            <a:r>
              <a:rPr lang="es-ES_tradnl" err="1">
                <a:solidFill>
                  <a:srgbClr val="230050"/>
                </a:solidFill>
                <a:latin typeface="Noto Sans"/>
                <a:ea typeface="Noto Sans"/>
                <a:cs typeface="Noto Sans"/>
              </a:rPr>
              <a:t>Services</a:t>
            </a:r>
            <a:r>
              <a:rPr lang="es-ES_tradnl">
                <a:solidFill>
                  <a:srgbClr val="230050"/>
                </a:solidFill>
                <a:latin typeface="Noto Sans"/>
                <a:ea typeface="Noto Sans"/>
                <a:cs typeface="Noto Sans"/>
              </a:rPr>
              <a:t> - Formación en seguridad con IA y robótica en sectores de alto riesgo. </a:t>
            </a:r>
            <a:endParaRPr lang="es-ES_tradnl">
              <a:solidFill>
                <a:srgbClr val="230050"/>
              </a:solidFill>
            </a:endParaRPr>
          </a:p>
          <a:p>
            <a:pPr marL="503555" lvl="4" indent="-251460">
              <a:buClr>
                <a:srgbClr val="FA3C4B"/>
              </a:buClr>
              <a:buFont typeface="Wingdings" panose="05000000000000000000" pitchFamily="2" charset="2"/>
              <a:buChar char="ü"/>
            </a:pPr>
            <a:r>
              <a:rPr lang="es-ES_tradnl" b="1">
                <a:solidFill>
                  <a:srgbClr val="230050"/>
                </a:solidFill>
                <a:latin typeface="Noto Sans"/>
                <a:ea typeface="Noto Sans"/>
                <a:cs typeface="Noto Sans"/>
              </a:rPr>
              <a:t>Chile: </a:t>
            </a:r>
            <a:r>
              <a:rPr lang="es-ES_tradnl" err="1">
                <a:solidFill>
                  <a:srgbClr val="230050"/>
                </a:solidFill>
                <a:latin typeface="Noto Sans"/>
                <a:ea typeface="Noto Sans"/>
                <a:cs typeface="Noto Sans"/>
              </a:rPr>
              <a:t>ChileValora</a:t>
            </a:r>
            <a:r>
              <a:rPr lang="es-ES_tradnl">
                <a:solidFill>
                  <a:srgbClr val="230050"/>
                </a:solidFill>
                <a:latin typeface="Noto Sans"/>
                <a:ea typeface="Noto Sans"/>
                <a:cs typeface="Noto Sans"/>
              </a:rPr>
              <a:t> - Formación en protocolos de seguridad para la IA y robótica para trabajadores de la minería, la industria manufacturera y la energía. </a:t>
            </a:r>
            <a:endParaRPr lang="es-ES_tradnl">
              <a:solidFill>
                <a:srgbClr val="230050"/>
              </a:solidFill>
            </a:endParaRPr>
          </a:p>
          <a:p>
            <a:pPr marL="503555" lvl="4" indent="-251460">
              <a:buClr>
                <a:srgbClr val="FA3C4B"/>
              </a:buClr>
              <a:buFont typeface="Wingdings" panose="05000000000000000000" pitchFamily="2" charset="2"/>
              <a:buChar char="ü"/>
            </a:pPr>
            <a:r>
              <a:rPr lang="es-ES_tradnl" b="1">
                <a:solidFill>
                  <a:srgbClr val="230050"/>
                </a:solidFill>
                <a:latin typeface="Noto Sans"/>
                <a:ea typeface="Noto Sans"/>
                <a:cs typeface="Noto Sans"/>
              </a:rPr>
              <a:t>Emiratos Árabes Unidos: </a:t>
            </a:r>
            <a:r>
              <a:rPr lang="es-ES_tradnl">
                <a:solidFill>
                  <a:srgbClr val="230050"/>
                </a:solidFill>
                <a:latin typeface="Noto Sans"/>
                <a:ea typeface="Noto Sans"/>
                <a:cs typeface="Noto Sans"/>
              </a:rPr>
              <a:t>Programa Nacional de IA - Formación en IA para trabajadores del sector público que gestionan la integración de la IA. </a:t>
            </a:r>
            <a:endParaRPr lang="es-ES_tradnl">
              <a:solidFill>
                <a:srgbClr val="230050"/>
              </a:solidFill>
            </a:endParaRPr>
          </a:p>
          <a:p>
            <a:pPr marL="503555" lvl="4" indent="-251460">
              <a:buClr>
                <a:srgbClr val="FA3C4B"/>
              </a:buClr>
              <a:buFont typeface="Wingdings" panose="05000000000000000000" pitchFamily="2" charset="2"/>
              <a:buChar char="ü"/>
            </a:pPr>
            <a:r>
              <a:rPr lang="es-ES_tradnl" b="1">
                <a:solidFill>
                  <a:srgbClr val="230050"/>
                </a:solidFill>
                <a:latin typeface="Noto Sans"/>
                <a:ea typeface="Noto Sans"/>
                <a:cs typeface="Noto Sans"/>
              </a:rPr>
              <a:t>Polonia:</a:t>
            </a:r>
            <a:r>
              <a:rPr lang="es-ES_tradnl">
                <a:solidFill>
                  <a:srgbClr val="230050"/>
                </a:solidFill>
                <a:latin typeface="Noto Sans"/>
                <a:ea typeface="Noto Sans"/>
                <a:cs typeface="Noto Sans"/>
              </a:rPr>
              <a:t> Instituto Central de Protección Laboral - Formación en la integración segura de la IA y seguridad robótica en fabricación, logística y sanidad, incluyendo las evaluaciones de riesgos, la importancia de la ergonomía y medidas para mitigar riesgos psicosociales. </a:t>
            </a:r>
            <a:endParaRPr lang="es-ES_tradnl">
              <a:solidFill>
                <a:srgbClr val="230050"/>
              </a:solidFill>
            </a:endParaRPr>
          </a:p>
          <a:p>
            <a:pPr marL="503555" lvl="4" indent="-251460">
              <a:buClr>
                <a:srgbClr val="FA3C4B"/>
              </a:buClr>
              <a:buFont typeface="Wingdings" panose="05000000000000000000" pitchFamily="2" charset="2"/>
              <a:buChar char="ü"/>
            </a:pPr>
            <a:r>
              <a:rPr lang="es-ES_tradnl" b="1">
                <a:solidFill>
                  <a:srgbClr val="230050"/>
                </a:solidFill>
                <a:latin typeface="Noto Sans"/>
                <a:ea typeface="Noto Sans"/>
                <a:cs typeface="Noto Sans"/>
              </a:rPr>
              <a:t>Singapur: </a:t>
            </a:r>
            <a:r>
              <a:rPr lang="es-ES_tradnl" err="1">
                <a:solidFill>
                  <a:srgbClr val="230050"/>
                </a:solidFill>
                <a:latin typeface="Noto Sans"/>
                <a:ea typeface="Noto Sans"/>
                <a:cs typeface="Noto Sans"/>
              </a:rPr>
              <a:t>Workplace</a:t>
            </a:r>
            <a:r>
              <a:rPr lang="es-ES_tradnl">
                <a:solidFill>
                  <a:srgbClr val="230050"/>
                </a:solidFill>
                <a:latin typeface="Noto Sans"/>
                <a:ea typeface="Noto Sans"/>
                <a:cs typeface="Noto Sans"/>
              </a:rPr>
              <a:t> Safety &amp; </a:t>
            </a:r>
            <a:r>
              <a:rPr lang="es-ES_tradnl" err="1">
                <a:solidFill>
                  <a:srgbClr val="230050"/>
                </a:solidFill>
                <a:latin typeface="Noto Sans"/>
                <a:ea typeface="Noto Sans"/>
                <a:cs typeface="Noto Sans"/>
              </a:rPr>
              <a:t>Health</a:t>
            </a:r>
            <a:r>
              <a:rPr lang="es-ES_tradnl">
                <a:solidFill>
                  <a:srgbClr val="230050"/>
                </a:solidFill>
                <a:latin typeface="Noto Sans"/>
                <a:ea typeface="Noto Sans"/>
                <a:cs typeface="Noto Sans"/>
              </a:rPr>
              <a:t> Council - Certificación para la seguridad de la IA y la robótica en sectores de alto riesgo (p. ej. construcción y la logística).</a:t>
            </a:r>
            <a:endParaRPr lang="es-ES_tradnl"/>
          </a:p>
          <a:p>
            <a:endParaRPr lang="es-ES_tradnl"/>
          </a:p>
        </p:txBody>
      </p:sp>
    </p:spTree>
    <p:extLst>
      <p:ext uri="{BB962C8B-B14F-4D97-AF65-F5344CB8AC3E}">
        <p14:creationId xmlns:p14="http://schemas.microsoft.com/office/powerpoint/2010/main" val="217331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8086-6B04-621B-0EB4-C6B6C9B3425F}"/>
              </a:ext>
            </a:extLst>
          </p:cNvPr>
          <p:cNvSpPr>
            <a:spLocks noGrp="1"/>
          </p:cNvSpPr>
          <p:nvPr>
            <p:ph type="title"/>
          </p:nvPr>
        </p:nvSpPr>
        <p:spPr/>
        <p:txBody>
          <a:bodyPr/>
          <a:lstStyle/>
          <a:p>
            <a:r>
              <a:rPr lang="es-ES">
                <a:solidFill>
                  <a:schemeClr val="tx1"/>
                </a:solidFill>
                <a:latin typeface="Overpass"/>
              </a:rPr>
              <a:t>Investigación sobre los efectos de la digitalización para la SST </a:t>
            </a:r>
            <a:br>
              <a:rPr lang="es-ES"/>
            </a:br>
            <a:endParaRPr lang="es-ES"/>
          </a:p>
        </p:txBody>
      </p:sp>
      <p:sp>
        <p:nvSpPr>
          <p:cNvPr id="3" name="Content Placeholder 2">
            <a:extLst>
              <a:ext uri="{FF2B5EF4-FFF2-40B4-BE49-F238E27FC236}">
                <a16:creationId xmlns:a16="http://schemas.microsoft.com/office/drawing/2014/main" id="{66AC63C8-55D1-85B2-0034-489ECABC0245}"/>
              </a:ext>
            </a:extLst>
          </p:cNvPr>
          <p:cNvSpPr>
            <a:spLocks noGrp="1"/>
          </p:cNvSpPr>
          <p:nvPr>
            <p:ph idx="1"/>
          </p:nvPr>
        </p:nvSpPr>
        <p:spPr>
          <a:xfrm>
            <a:off x="346635" y="1566648"/>
            <a:ext cx="6935243" cy="4723139"/>
          </a:xfrm>
        </p:spPr>
        <p:txBody>
          <a:bodyPr vert="horz" lIns="0" tIns="0" rIns="0" bIns="0" rtlCol="0" anchor="t">
            <a:noAutofit/>
          </a:bodyPr>
          <a:lstStyle/>
          <a:p>
            <a:pPr marL="233680" lvl="2" indent="-233680"/>
            <a:r>
              <a:rPr lang="es-ES_tradnl" b="1">
                <a:latin typeface="Noto Sans"/>
                <a:ea typeface="Noto Sans"/>
                <a:cs typeface="Noto Sans"/>
              </a:rPr>
              <a:t>Proporcionar información fiable para orientar la transformación digital en los lugares de trabajo.</a:t>
            </a:r>
            <a:endParaRPr lang="es-ES_tradnl">
              <a:latin typeface="Noto Sans"/>
              <a:ea typeface="Noto Sans"/>
              <a:cs typeface="Noto Sans"/>
            </a:endParaRPr>
          </a:p>
          <a:p>
            <a:pPr marL="503555" lvl="4" indent="-251460">
              <a:buFont typeface="Wingdings" panose="05000000000000000000" pitchFamily="2" charset="2"/>
              <a:buChar char="ü"/>
            </a:pPr>
            <a:r>
              <a:rPr lang="es-ES_tradnl" b="1">
                <a:latin typeface="Noto Sans"/>
                <a:ea typeface="Noto Sans"/>
                <a:cs typeface="Noto Sans"/>
              </a:rPr>
              <a:t>Austria:</a:t>
            </a:r>
            <a:r>
              <a:rPr lang="es-ES_tradnl">
                <a:latin typeface="Noto Sans"/>
                <a:ea typeface="Noto Sans"/>
                <a:cs typeface="Noto Sans"/>
              </a:rPr>
              <a:t> </a:t>
            </a:r>
            <a:r>
              <a:rPr lang="es-ES_tradnl" err="1">
                <a:latin typeface="Noto Sans"/>
                <a:ea typeface="Noto Sans"/>
                <a:cs typeface="Noto Sans"/>
              </a:rPr>
              <a:t>Work</a:t>
            </a:r>
            <a:r>
              <a:rPr lang="es-ES_tradnl">
                <a:latin typeface="Noto Sans"/>
                <a:ea typeface="Noto Sans"/>
                <a:cs typeface="Noto Sans"/>
              </a:rPr>
              <a:t> NEW 4.0 - Se centra en el impacto de la automatización y la IA en la SST. Fomenta la colaboración entre el mundo académico, las empresas y los organismos públicos.  </a:t>
            </a:r>
          </a:p>
          <a:p>
            <a:pPr marL="503555" lvl="4" indent="-251460">
              <a:buFont typeface="Wingdings" panose="05000000000000000000" pitchFamily="2" charset="2"/>
              <a:buChar char="ü"/>
            </a:pPr>
            <a:r>
              <a:rPr lang="es-ES_tradnl" b="1">
                <a:latin typeface="Noto Sans"/>
                <a:ea typeface="Noto Sans"/>
                <a:cs typeface="Noto Sans"/>
              </a:rPr>
              <a:t>Canadá:</a:t>
            </a:r>
            <a:r>
              <a:rPr lang="es-ES_tradnl">
                <a:latin typeface="Noto Sans"/>
                <a:ea typeface="Noto Sans"/>
                <a:cs typeface="Noto Sans"/>
              </a:rPr>
              <a:t> Boletín IRSST - Actualizaciones periódicas sobre investigación en materia de IA y SST para las partes interesadas. </a:t>
            </a:r>
            <a:endParaRPr lang="es-ES_tradnl"/>
          </a:p>
          <a:p>
            <a:pPr marL="503555" lvl="4" indent="-251460">
              <a:buFont typeface="Wingdings" panose="05000000000000000000" pitchFamily="2" charset="2"/>
              <a:buChar char="ü"/>
            </a:pPr>
            <a:r>
              <a:rPr lang="es-ES_tradnl" b="1">
                <a:latin typeface="Noto Sans"/>
                <a:ea typeface="Noto Sans"/>
                <a:cs typeface="Noto Sans"/>
              </a:rPr>
              <a:t>Chile</a:t>
            </a:r>
            <a:r>
              <a:rPr lang="es-ES_tradnl">
                <a:latin typeface="Noto Sans"/>
                <a:ea typeface="Noto Sans"/>
                <a:cs typeface="Noto Sans"/>
              </a:rPr>
              <a:t>: Superintendencia de Seguridad Social – Financia investigaciones sobre la IA y dispositivos ponibles para el control de la seguridad en tiempo real.</a:t>
            </a:r>
            <a:endParaRPr lang="es-ES_tradnl"/>
          </a:p>
          <a:p>
            <a:pPr marL="503555" lvl="4" indent="-251460">
              <a:buFont typeface="Wingdings" panose="05000000000000000000" pitchFamily="2" charset="2"/>
              <a:buChar char="ü"/>
            </a:pPr>
            <a:r>
              <a:rPr lang="es-ES_tradnl" b="1">
                <a:latin typeface="Noto Sans"/>
                <a:ea typeface="Noto Sans"/>
                <a:cs typeface="Noto Sans"/>
              </a:rPr>
              <a:t>Nueva Zelanda:</a:t>
            </a:r>
            <a:r>
              <a:rPr lang="es-ES_tradnl">
                <a:latin typeface="Noto Sans"/>
                <a:ea typeface="Noto Sans"/>
                <a:cs typeface="Noto Sans"/>
              </a:rPr>
              <a:t> </a:t>
            </a:r>
            <a:r>
              <a:rPr lang="es-ES_tradnl" err="1">
                <a:latin typeface="Noto Sans"/>
                <a:ea typeface="Noto Sans"/>
                <a:cs typeface="Noto Sans"/>
              </a:rPr>
              <a:t>Robotics</a:t>
            </a:r>
            <a:r>
              <a:rPr lang="es-ES_tradnl">
                <a:latin typeface="Noto Sans"/>
                <a:ea typeface="Noto Sans"/>
                <a:cs typeface="Noto Sans"/>
              </a:rPr>
              <a:t>, </a:t>
            </a:r>
            <a:r>
              <a:rPr lang="es-ES_tradnl" err="1">
                <a:latin typeface="Noto Sans"/>
                <a:ea typeface="Noto Sans"/>
                <a:cs typeface="Noto Sans"/>
              </a:rPr>
              <a:t>Automation</a:t>
            </a:r>
            <a:r>
              <a:rPr lang="es-ES_tradnl">
                <a:latin typeface="Noto Sans"/>
                <a:ea typeface="Noto Sans"/>
                <a:cs typeface="Noto Sans"/>
              </a:rPr>
              <a:t> &amp; </a:t>
            </a:r>
            <a:r>
              <a:rPr lang="es-ES_tradnl" err="1">
                <a:latin typeface="Noto Sans"/>
                <a:ea typeface="Noto Sans"/>
                <a:cs typeface="Noto Sans"/>
              </a:rPr>
              <a:t>Sensing</a:t>
            </a:r>
            <a:r>
              <a:rPr lang="es-ES_tradnl">
                <a:latin typeface="Noto Sans"/>
                <a:ea typeface="Noto Sans"/>
                <a:cs typeface="Noto Sans"/>
              </a:rPr>
              <a:t> Network - Conferencias sobre seguridad digital en el lugar de trabajo. </a:t>
            </a:r>
            <a:endParaRPr lang="es-ES_tradnl"/>
          </a:p>
          <a:p>
            <a:pPr marL="503555" lvl="4" indent="-251460">
              <a:buFont typeface="Wingdings" panose="05000000000000000000" pitchFamily="2" charset="2"/>
              <a:buChar char="ü"/>
            </a:pPr>
            <a:r>
              <a:rPr lang="es-ES_tradnl" b="1">
                <a:latin typeface="Noto Sans"/>
                <a:ea typeface="Noto Sans"/>
                <a:cs typeface="Noto Sans"/>
              </a:rPr>
              <a:t>Suecia:</a:t>
            </a:r>
            <a:r>
              <a:rPr lang="es-ES_tradnl">
                <a:latin typeface="Noto Sans"/>
                <a:ea typeface="Noto Sans"/>
                <a:cs typeface="Noto Sans"/>
              </a:rPr>
              <a:t> Karolinska </a:t>
            </a:r>
            <a:r>
              <a:rPr lang="es-ES_tradnl" err="1">
                <a:latin typeface="Noto Sans"/>
                <a:ea typeface="Noto Sans"/>
                <a:cs typeface="Noto Sans"/>
              </a:rPr>
              <a:t>Institute</a:t>
            </a:r>
            <a:r>
              <a:rPr lang="es-ES_tradnl">
                <a:latin typeface="Noto Sans"/>
                <a:ea typeface="Noto Sans"/>
                <a:cs typeface="Noto Sans"/>
              </a:rPr>
              <a:t> New </a:t>
            </a:r>
            <a:r>
              <a:rPr lang="es-ES_tradnl" err="1">
                <a:latin typeface="Noto Sans"/>
                <a:ea typeface="Noto Sans"/>
                <a:cs typeface="Noto Sans"/>
              </a:rPr>
              <a:t>World</a:t>
            </a:r>
            <a:r>
              <a:rPr lang="es-ES_tradnl">
                <a:latin typeface="Noto Sans"/>
                <a:ea typeface="Noto Sans"/>
                <a:cs typeface="Noto Sans"/>
              </a:rPr>
              <a:t> </a:t>
            </a:r>
            <a:r>
              <a:rPr lang="es-ES_tradnl" err="1">
                <a:latin typeface="Noto Sans"/>
                <a:ea typeface="Noto Sans"/>
                <a:cs typeface="Noto Sans"/>
              </a:rPr>
              <a:t>of</a:t>
            </a:r>
            <a:r>
              <a:rPr lang="es-ES_tradnl">
                <a:latin typeface="Noto Sans"/>
                <a:ea typeface="Noto Sans"/>
                <a:cs typeface="Noto Sans"/>
              </a:rPr>
              <a:t> </a:t>
            </a:r>
            <a:r>
              <a:rPr lang="es-ES_tradnl" err="1">
                <a:latin typeface="Noto Sans"/>
                <a:ea typeface="Noto Sans"/>
                <a:cs typeface="Noto Sans"/>
              </a:rPr>
              <a:t>Work</a:t>
            </a:r>
            <a:r>
              <a:rPr lang="es-ES_tradnl">
                <a:latin typeface="Noto Sans"/>
                <a:ea typeface="Noto Sans"/>
                <a:cs typeface="Noto Sans"/>
              </a:rPr>
              <a:t> – Investiga el impacto de los sistemas algorítmicos en la salud y bienestar de los trabajadores, considerando negociaciones en la implementación.  </a:t>
            </a:r>
            <a:endParaRPr lang="es-ES_tradnl"/>
          </a:p>
          <a:p>
            <a:pPr marL="503555" lvl="4" indent="-251460">
              <a:buFont typeface="Wingdings" panose="05000000000000000000" pitchFamily="2" charset="2"/>
              <a:buChar char="ü"/>
            </a:pPr>
            <a:r>
              <a:rPr lang="es-ES_tradnl" b="1">
                <a:latin typeface="Noto Sans"/>
                <a:ea typeface="Noto Sans"/>
                <a:cs typeface="Noto Sans"/>
              </a:rPr>
              <a:t>EE.UU.: </a:t>
            </a:r>
            <a:r>
              <a:rPr lang="es-ES_tradnl">
                <a:latin typeface="Noto Sans"/>
                <a:ea typeface="Noto Sans"/>
                <a:cs typeface="Noto Sans"/>
              </a:rPr>
              <a:t>NIOSH AI &amp; </a:t>
            </a:r>
            <a:r>
              <a:rPr lang="es-ES_tradnl" err="1">
                <a:latin typeface="Noto Sans"/>
                <a:ea typeface="Noto Sans"/>
                <a:cs typeface="Noto Sans"/>
              </a:rPr>
              <a:t>Robotics</a:t>
            </a:r>
            <a:r>
              <a:rPr lang="es-ES_tradnl">
                <a:latin typeface="Noto Sans"/>
                <a:ea typeface="Noto Sans"/>
                <a:cs typeface="Noto Sans"/>
              </a:rPr>
              <a:t> </a:t>
            </a:r>
            <a:r>
              <a:rPr lang="es-ES_tradnl" err="1">
                <a:latin typeface="Noto Sans"/>
                <a:ea typeface="Noto Sans"/>
                <a:cs typeface="Noto Sans"/>
              </a:rPr>
              <a:t>Research</a:t>
            </a:r>
            <a:r>
              <a:rPr lang="es-ES_tradnl">
                <a:latin typeface="Noto Sans"/>
                <a:ea typeface="Noto Sans"/>
                <a:cs typeface="Noto Sans"/>
              </a:rPr>
              <a:t> - Subvenciones para innovación en seguridad impulsada por IA, prevención de accidentes y exoesqueletos.</a:t>
            </a:r>
            <a:endParaRPr lang="es-ES_tradnl"/>
          </a:p>
        </p:txBody>
      </p:sp>
      <p:pic>
        <p:nvPicPr>
          <p:cNvPr id="4" name="Picture 3" descr="A person in a warehouse checking a device&#10;&#10;AI-generated content may be incorrect.">
            <a:extLst>
              <a:ext uri="{FF2B5EF4-FFF2-40B4-BE49-F238E27FC236}">
                <a16:creationId xmlns:a16="http://schemas.microsoft.com/office/drawing/2014/main" id="{8B9D3677-EA2C-7866-5A24-D4565477AD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93914" y="1514090"/>
            <a:ext cx="4162233" cy="4830426"/>
          </a:xfrm>
          <a:prstGeom prst="rect">
            <a:avLst/>
          </a:prstGeom>
        </p:spPr>
      </p:pic>
    </p:spTree>
    <p:extLst>
      <p:ext uri="{BB962C8B-B14F-4D97-AF65-F5344CB8AC3E}">
        <p14:creationId xmlns:p14="http://schemas.microsoft.com/office/powerpoint/2010/main" val="1670652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5E86-B3E3-AF3B-9E8B-4B49B4D1AF5D}"/>
              </a:ext>
            </a:extLst>
          </p:cNvPr>
          <p:cNvSpPr>
            <a:spLocks noGrp="1"/>
          </p:cNvSpPr>
          <p:nvPr>
            <p:ph type="title"/>
          </p:nvPr>
        </p:nvSpPr>
        <p:spPr/>
        <p:txBody>
          <a:bodyPr/>
          <a:lstStyle/>
          <a:p>
            <a:r>
              <a:rPr lang="es-ES_tradnl" sz="2800">
                <a:solidFill>
                  <a:srgbClr val="2C1B4D"/>
                </a:solidFill>
                <a:latin typeface="Overpass"/>
                <a:cs typeface="Times New Roman"/>
              </a:rPr>
              <a:t>Gestión de la digitalización y la SST en el lugar de trabajo</a:t>
            </a:r>
          </a:p>
        </p:txBody>
      </p:sp>
      <p:sp>
        <p:nvSpPr>
          <p:cNvPr id="3" name="Content Placeholder 2">
            <a:extLst>
              <a:ext uri="{FF2B5EF4-FFF2-40B4-BE49-F238E27FC236}">
                <a16:creationId xmlns:a16="http://schemas.microsoft.com/office/drawing/2014/main" id="{B6D7E6AE-8F02-30A3-6307-EEBD8CA48A85}"/>
              </a:ext>
            </a:extLst>
          </p:cNvPr>
          <p:cNvSpPr>
            <a:spLocks noGrp="1"/>
          </p:cNvSpPr>
          <p:nvPr>
            <p:ph idx="1"/>
          </p:nvPr>
        </p:nvSpPr>
        <p:spPr>
          <a:xfrm>
            <a:off x="346635" y="1397316"/>
            <a:ext cx="11609721" cy="4892471"/>
          </a:xfrm>
        </p:spPr>
        <p:txBody>
          <a:bodyPr vert="horz" lIns="0" tIns="0" rIns="0" bIns="0" rtlCol="0" anchor="t">
            <a:noAutofit/>
          </a:bodyPr>
          <a:lstStyle/>
          <a:p>
            <a:pPr indent="-233680"/>
            <a:r>
              <a:rPr lang="es-ES_tradnl" sz="2000" dirty="0">
                <a:latin typeface="Overpass"/>
                <a:ea typeface="Noto Sans"/>
                <a:cs typeface="Noto Sans"/>
              </a:rPr>
              <a:t>Aplicación de un sistema integral de gestión de la SST </a:t>
            </a:r>
          </a:p>
          <a:p>
            <a:pPr marL="233680" lvl="2" indent="-233680"/>
            <a:r>
              <a:rPr lang="es-ES_tradnl" sz="1700" b="1" dirty="0">
                <a:latin typeface="Noto Sans"/>
                <a:ea typeface="Noto Sans"/>
                <a:cs typeface="Noto Sans"/>
              </a:rPr>
              <a:t>Directrices clave (ILO-OSH 2001):</a:t>
            </a:r>
          </a:p>
          <a:p>
            <a:pPr marL="503555" lvl="4" indent="-251460">
              <a:buFont typeface="Wingdings" panose="05000000000000000000" pitchFamily="2" charset="2"/>
              <a:buChar char="ü"/>
            </a:pPr>
            <a:r>
              <a:rPr lang="es-ES_tradnl" b="1" dirty="0">
                <a:latin typeface="Noto Sans"/>
                <a:ea typeface="Noto Sans"/>
                <a:cs typeface="Noto Sans"/>
              </a:rPr>
              <a:t>Formulación de políticas:</a:t>
            </a:r>
            <a:r>
              <a:rPr lang="es-ES_tradnl" dirty="0">
                <a:latin typeface="Noto Sans"/>
                <a:ea typeface="Noto Sans"/>
                <a:cs typeface="Noto Sans"/>
              </a:rPr>
              <a:t> A través de un proceso tripartito, formular una política clara de SST que refleje el compromiso con la seguridad y la salud, incluso en el contexto de la integración de nuevas tecnologías y procesos.</a:t>
            </a:r>
          </a:p>
          <a:p>
            <a:pPr marL="503555" lvl="4" indent="-251460">
              <a:buFont typeface="Wingdings" panose="05000000000000000000" pitchFamily="2" charset="2"/>
              <a:buChar char="ü"/>
            </a:pPr>
            <a:r>
              <a:rPr lang="es-ES_tradnl" b="1" dirty="0">
                <a:latin typeface="Noto Sans"/>
                <a:ea typeface="Noto Sans"/>
                <a:cs typeface="Noto Sans"/>
              </a:rPr>
              <a:t>Organización:</a:t>
            </a:r>
            <a:r>
              <a:rPr lang="es-ES_tradnl" dirty="0">
                <a:latin typeface="Noto Sans"/>
                <a:ea typeface="Noto Sans"/>
                <a:cs typeface="Noto Sans"/>
              </a:rPr>
              <a:t> Definición de funciones y responsabilidades en materia de SST, promoviendo la participación activa y consulta de los trabajadores, especialmente en la integración de nuevas tecnologías y medidas de SST conexas. </a:t>
            </a:r>
          </a:p>
          <a:p>
            <a:pPr marL="503555" lvl="4" indent="-251460">
              <a:buFont typeface="Wingdings" panose="05000000000000000000" pitchFamily="2" charset="2"/>
              <a:buChar char="ü"/>
            </a:pPr>
            <a:r>
              <a:rPr lang="es-ES_tradnl" b="1" dirty="0">
                <a:latin typeface="Noto Sans"/>
                <a:ea typeface="Noto Sans"/>
                <a:cs typeface="Noto Sans"/>
              </a:rPr>
              <a:t>Planificación y aplicación:</a:t>
            </a:r>
            <a:r>
              <a:rPr lang="es-ES_tradnl" dirty="0">
                <a:latin typeface="Noto Sans"/>
                <a:ea typeface="Noto Sans"/>
                <a:cs typeface="Noto Sans"/>
              </a:rPr>
              <a:t> Identificación sistemática de peligros y riesgos y aplicación de medidas preventivas y de protección, adaptándolas a los riesgos asociados a las nuevas tecnologías. </a:t>
            </a:r>
          </a:p>
          <a:p>
            <a:pPr marL="503555" lvl="4" indent="-251460">
              <a:buFont typeface="Wingdings" panose="05000000000000000000" pitchFamily="2" charset="2"/>
              <a:buChar char="ü"/>
            </a:pPr>
            <a:r>
              <a:rPr lang="es-ES_tradnl" b="1" dirty="0">
                <a:latin typeface="Noto Sans"/>
                <a:ea typeface="Noto Sans"/>
                <a:cs typeface="Noto Sans"/>
              </a:rPr>
              <a:t>Evaluación:</a:t>
            </a:r>
            <a:r>
              <a:rPr lang="es-ES_tradnl" dirty="0">
                <a:latin typeface="Noto Sans"/>
                <a:ea typeface="Noto Sans"/>
                <a:cs typeface="Noto Sans"/>
              </a:rPr>
              <a:t> Supervisar y medir los resultados en materia de SST y garantizar periódicamente el cumplimiento de las normas de SST mediante auditorías, asegurando la eficacia de los controles asociados con estas innovaciones.</a:t>
            </a:r>
          </a:p>
          <a:p>
            <a:pPr marL="503555" lvl="4" indent="-251460">
              <a:buFont typeface="Wingdings" panose="05000000000000000000" pitchFamily="2" charset="2"/>
              <a:buChar char="ü"/>
            </a:pPr>
            <a:r>
              <a:rPr lang="es-ES_tradnl" b="1" dirty="0">
                <a:latin typeface="Noto Sans"/>
                <a:ea typeface="Noto Sans"/>
                <a:cs typeface="Noto Sans"/>
              </a:rPr>
              <a:t>Acción en pro de mejoras:  </a:t>
            </a:r>
            <a:r>
              <a:rPr lang="es-ES_tradnl" dirty="0">
                <a:latin typeface="Noto Sans"/>
                <a:ea typeface="Noto Sans"/>
                <a:cs typeface="Noto Sans"/>
              </a:rPr>
              <a:t>Medidas correctivas basadas en evaluaciones para la mejora continua, revisando las políticas y procedimientos de SST para abordar los riesgos cambiantes que plantean los cambios tecnológicos. </a:t>
            </a:r>
          </a:p>
          <a:p>
            <a:pPr marL="233680" lvl="2" indent="-233680">
              <a:spcBef>
                <a:spcPts val="600"/>
              </a:spcBef>
              <a:spcAft>
                <a:spcPts val="0"/>
              </a:spcAft>
            </a:pPr>
            <a:r>
              <a:rPr lang="es-ES_tradnl" sz="1700" b="1" dirty="0">
                <a:latin typeface="Noto Sans"/>
                <a:ea typeface="Noto Sans"/>
                <a:cs typeface="Noto Sans"/>
              </a:rPr>
              <a:t>Una actuación eficaz en el lugar de trabajo, basada en una cultura de seguridad y la participación activa de los trabajadores es esencial para garantizar que las nuevas tecnologías mejoren -y no comprometan- la seguridad y el bienestar de los trabajadores. </a:t>
            </a:r>
          </a:p>
          <a:p>
            <a:pPr marL="233680" lvl="2" indent="-233680">
              <a:spcBef>
                <a:spcPts val="600"/>
              </a:spcBef>
              <a:spcAft>
                <a:spcPts val="0"/>
              </a:spcAft>
            </a:pPr>
            <a:r>
              <a:rPr lang="es-ES_tradnl" sz="1700" b="1">
                <a:latin typeface="Noto Sans"/>
                <a:ea typeface="Noto Sans"/>
                <a:cs typeface="Noto Sans"/>
              </a:rPr>
              <a:t>Un enfoque tripartito de colaboración en el que participen trabajadores, empleadores y los Gobiernos</a:t>
            </a:r>
            <a:r>
              <a:rPr lang="es-ES_tradnl" sz="1700" b="1" dirty="0">
                <a:latin typeface="Noto Sans"/>
                <a:ea typeface="Noto Sans"/>
                <a:cs typeface="Noto Sans"/>
              </a:rPr>
              <a:t> permite lograr entornos de trabajo más seguros y receptivos</a:t>
            </a:r>
            <a:r>
              <a:rPr lang="es-ES_tradnl" b="1" dirty="0">
                <a:latin typeface="Noto Sans"/>
                <a:ea typeface="Noto Sans"/>
                <a:cs typeface="Noto Sans"/>
              </a:rPr>
              <a:t>.</a:t>
            </a:r>
          </a:p>
        </p:txBody>
      </p:sp>
    </p:spTree>
    <p:extLst>
      <p:ext uri="{BB962C8B-B14F-4D97-AF65-F5344CB8AC3E}">
        <p14:creationId xmlns:p14="http://schemas.microsoft.com/office/powerpoint/2010/main" val="1338338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F258CE-488D-8EBD-A07D-D756DC05DA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8B13F8EF-114B-AA08-A283-5B592B96006E}"/>
              </a:ext>
            </a:extLst>
          </p:cNvPr>
          <p:cNvSpPr txBox="1">
            <a:spLocks/>
          </p:cNvSpPr>
          <p:nvPr/>
        </p:nvSpPr>
        <p:spPr>
          <a:xfrm>
            <a:off x="1222920" y="373337"/>
            <a:ext cx="9643002" cy="283616"/>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a:solidFill>
                  <a:schemeClr val="accent1"/>
                </a:solidFill>
                <a:latin typeface="Overpass" panose="00000500000000000000" pitchFamily="2" charset="0"/>
                <a:ea typeface="+mj-ea"/>
                <a:cs typeface="+mj-cs"/>
              </a:defRPr>
            </a:lvl1pPr>
          </a:lstStyle>
          <a:p>
            <a:r>
              <a:rPr lang="es" sz="2000">
                <a:solidFill>
                  <a:srgbClr val="000066"/>
                </a:solidFill>
                <a:latin typeface="Overpass"/>
              </a:rPr>
              <a:t>Integración de las nuevas tecnologías en la gestión de riesgos para mejorar la SST</a:t>
            </a:r>
            <a:endParaRPr lang="es-ES" sz="2400">
              <a:solidFill>
                <a:srgbClr val="1E2DBE"/>
              </a:solidFill>
            </a:endParaRPr>
          </a:p>
          <a:p>
            <a:endParaRPr lang="en-GB" sz="2400" i="0" u="none" strike="noStrike" kern="1200" cap="none" spc="0" normalizeH="0" baseline="0" noProof="0">
              <a:ln>
                <a:noFill/>
              </a:ln>
              <a:effectLst/>
              <a:uLnTx/>
              <a:uFillTx/>
              <a:latin typeface="Overpass" panose="00000500000000000000" pitchFamily="2" charset="0"/>
            </a:endParaRPr>
          </a:p>
        </p:txBody>
      </p:sp>
    </p:spTree>
    <p:extLst>
      <p:ext uri="{BB962C8B-B14F-4D97-AF65-F5344CB8AC3E}">
        <p14:creationId xmlns:p14="http://schemas.microsoft.com/office/powerpoint/2010/main" val="1040421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0C15-1A19-4318-DB2F-8F291435BF60}"/>
              </a:ext>
            </a:extLst>
          </p:cNvPr>
          <p:cNvSpPr>
            <a:spLocks noGrp="1"/>
          </p:cNvSpPr>
          <p:nvPr>
            <p:ph type="title"/>
          </p:nvPr>
        </p:nvSpPr>
        <p:spPr/>
        <p:txBody>
          <a:bodyPr/>
          <a:lstStyle/>
          <a:p>
            <a:r>
              <a:rPr lang="es-ES_tradnl">
                <a:solidFill>
                  <a:schemeClr val="tx1"/>
                </a:solidFill>
                <a:latin typeface="Overpass"/>
              </a:rPr>
              <a:t>Conclusiones principales</a:t>
            </a:r>
            <a:endParaRPr lang="es-ES_tradnl">
              <a:solidFill>
                <a:schemeClr val="tx1"/>
              </a:solidFill>
            </a:endParaRPr>
          </a:p>
          <a:p>
            <a:br>
              <a:rPr lang="en-GB"/>
            </a:br>
            <a:endParaRPr lang="es-ES_tradnl">
              <a:solidFill>
                <a:schemeClr val="tx1"/>
              </a:solidFill>
            </a:endParaRPr>
          </a:p>
        </p:txBody>
      </p:sp>
      <p:sp>
        <p:nvSpPr>
          <p:cNvPr id="3" name="Content Placeholder 2">
            <a:extLst>
              <a:ext uri="{FF2B5EF4-FFF2-40B4-BE49-F238E27FC236}">
                <a16:creationId xmlns:a16="http://schemas.microsoft.com/office/drawing/2014/main" id="{024A3717-330E-FBA9-A6F5-09DCE8D40BFD}"/>
              </a:ext>
            </a:extLst>
          </p:cNvPr>
          <p:cNvSpPr>
            <a:spLocks noGrp="1"/>
          </p:cNvSpPr>
          <p:nvPr>
            <p:ph idx="1"/>
          </p:nvPr>
        </p:nvSpPr>
        <p:spPr/>
        <p:txBody>
          <a:bodyPr vert="horz" lIns="0" tIns="0" rIns="0" bIns="0" rtlCol="0" anchor="t">
            <a:noAutofit/>
          </a:bodyPr>
          <a:lstStyle/>
          <a:p>
            <a:pPr marL="233680" lvl="2" indent="-233680"/>
            <a:r>
              <a:rPr lang="es-ES" b="1">
                <a:latin typeface="Noto Sans"/>
                <a:ea typeface="Noto Sans"/>
                <a:cs typeface="Noto Sans"/>
              </a:rPr>
              <a:t>Automatización y robótica avanzada</a:t>
            </a:r>
            <a:r>
              <a:rPr lang="es-ES">
                <a:latin typeface="Noto Sans"/>
                <a:ea typeface="Noto Sans"/>
                <a:cs typeface="Noto Sans"/>
              </a:rPr>
              <a:t>:</a:t>
            </a:r>
            <a:r>
              <a:rPr lang="es-ES" b="1">
                <a:latin typeface="Noto Sans"/>
                <a:ea typeface="Noto Sans"/>
                <a:cs typeface="Noto Sans"/>
              </a:rPr>
              <a:t> </a:t>
            </a:r>
            <a:r>
              <a:rPr lang="es-ES">
                <a:latin typeface="Noto Sans"/>
                <a:ea typeface="Noto Sans"/>
                <a:cs typeface="Noto Sans"/>
              </a:rPr>
              <a:t>Reducen la exposición a entornos peligrosos, evitan los trastornos musculoesqueléticos y eliminan las tareas repetitivas y monótonas.</a:t>
            </a:r>
            <a:endParaRPr lang="en-US"/>
          </a:p>
          <a:p>
            <a:pPr marL="233680" lvl="2" indent="-233680"/>
            <a:r>
              <a:rPr lang="es-ES" b="1">
                <a:latin typeface="Noto Sans"/>
                <a:ea typeface="Noto Sans"/>
                <a:cs typeface="Noto Sans"/>
              </a:rPr>
              <a:t>Herramientas inteligentes de </a:t>
            </a:r>
            <a:r>
              <a:rPr lang="es-ES" b="1">
                <a:solidFill>
                  <a:srgbClr val="230050"/>
                </a:solidFill>
                <a:latin typeface="Noto Sans"/>
                <a:ea typeface="Noto Sans"/>
                <a:cs typeface="Noto Sans"/>
              </a:rPr>
              <a:t>SST y los sistemas de vigilancia</a:t>
            </a:r>
            <a:r>
              <a:rPr lang="es-ES" b="1">
                <a:latin typeface="Noto Sans"/>
                <a:ea typeface="Noto Sans"/>
                <a:cs typeface="Noto Sans"/>
              </a:rPr>
              <a:t>:</a:t>
            </a:r>
            <a:r>
              <a:rPr lang="es-ES">
                <a:latin typeface="Noto Sans"/>
                <a:ea typeface="Noto Sans"/>
                <a:cs typeface="Noto Sans"/>
              </a:rPr>
              <a:t> Detectan riesgos en tiempo real, y los análisis predictivos apoyan la gestión proactiva de la SST.</a:t>
            </a:r>
          </a:p>
          <a:p>
            <a:pPr marL="233680" lvl="2" indent="-233680"/>
            <a:r>
              <a:rPr lang="es-ES" b="1">
                <a:latin typeface="Noto Sans"/>
                <a:ea typeface="Noto Sans"/>
                <a:cs typeface="Noto Sans"/>
              </a:rPr>
              <a:t>Realidad </a:t>
            </a:r>
            <a:r>
              <a:rPr lang="es-ES" b="1">
                <a:solidFill>
                  <a:srgbClr val="230050"/>
                </a:solidFill>
                <a:latin typeface="Noto Sans"/>
                <a:ea typeface="Noto Sans"/>
                <a:cs typeface="Noto Sans"/>
              </a:rPr>
              <a:t>extendida y virtual: </a:t>
            </a:r>
            <a:r>
              <a:rPr lang="es-ES">
                <a:latin typeface="Noto Sans"/>
                <a:ea typeface="Noto Sans"/>
                <a:cs typeface="Noto Sans"/>
              </a:rPr>
              <a:t>Apoyan la formación y las inspecciones, mejorando la identificación de peligros y la preparación para emergencias.</a:t>
            </a:r>
            <a:endParaRPr lang="es-ES"/>
          </a:p>
          <a:p>
            <a:pPr marL="233680" lvl="2" indent="-233680"/>
            <a:r>
              <a:rPr lang="es-ES" b="1">
                <a:latin typeface="Noto Sans"/>
                <a:ea typeface="Noto Sans"/>
                <a:cs typeface="Noto Sans"/>
              </a:rPr>
              <a:t>Gestión algorítmica del trabajo:</a:t>
            </a:r>
            <a:r>
              <a:rPr lang="es-ES">
                <a:latin typeface="Noto Sans"/>
                <a:ea typeface="Noto Sans"/>
                <a:cs typeface="Noto Sans"/>
              </a:rPr>
              <a:t> Optimizan la planificación, la asignación de tareas, la distribución de la carga de trabajo y la gestión de la fuerza de trabajo.  </a:t>
            </a:r>
          </a:p>
          <a:p>
            <a:pPr marL="233680" lvl="2" indent="-233680"/>
            <a:r>
              <a:rPr lang="es-ES" b="1">
                <a:latin typeface="Noto Sans"/>
                <a:ea typeface="Noto Sans"/>
                <a:cs typeface="Noto Sans"/>
              </a:rPr>
              <a:t>Transformación de las modalidades de trabajo:</a:t>
            </a:r>
            <a:r>
              <a:rPr lang="es-ES">
                <a:latin typeface="Noto Sans"/>
                <a:ea typeface="Noto Sans"/>
                <a:cs typeface="Noto Sans"/>
              </a:rPr>
              <a:t> Incrementan las oportunidades de trabajo, aumentan la flexibilidad y mejoran el equilibrio entre vida laboral y personal. </a:t>
            </a:r>
          </a:p>
          <a:p>
            <a:pPr marL="0" lvl="2" indent="0">
              <a:buNone/>
            </a:pPr>
            <a:r>
              <a:rPr lang="es-ES">
                <a:latin typeface="Noto Sans"/>
                <a:ea typeface="Noto Sans"/>
                <a:cs typeface="Noto Sans"/>
              </a:rPr>
              <a:t>Es necesario seguir investigando para comprender las repercusiones a largo plazo de las tecnologías digitales sobre la SST y garantizar una aplicación informada.</a:t>
            </a:r>
            <a:endParaRPr lang="es-ES"/>
          </a:p>
          <a:p>
            <a:pPr marL="537845" lvl="4" indent="-285750">
              <a:buFont typeface="Wingdings" panose="05000000000000000000" pitchFamily="2" charset="2"/>
              <a:buChar char="ü"/>
            </a:pPr>
            <a:r>
              <a:rPr lang="es-ES">
                <a:solidFill>
                  <a:srgbClr val="230050"/>
                </a:solidFill>
                <a:latin typeface="Noto Sans"/>
                <a:ea typeface="Noto Sans"/>
                <a:cs typeface="Noto Sans"/>
              </a:rPr>
              <a:t>Se necesitan más datos tanto sobre los beneficios potenciales como sobre los efectos negativos de la SST en todos los sectores, por ejemplo, la disminución o el aumento de las lesiones y enfermedades relacionadas con el trabajo.</a:t>
            </a:r>
          </a:p>
          <a:p>
            <a:pPr marL="503555" lvl="4" indent="-251460">
              <a:buFont typeface="Wingdings" panose="05000000000000000000" pitchFamily="2" charset="2"/>
              <a:buChar char="ü"/>
            </a:pPr>
            <a:r>
              <a:rPr lang="es-ES">
                <a:solidFill>
                  <a:srgbClr val="230050"/>
                </a:solidFill>
                <a:latin typeface="Noto Sans"/>
                <a:ea typeface="Noto Sans"/>
                <a:cs typeface="Noto Sans"/>
              </a:rPr>
              <a:t>Es necesaria una mayor colaboración entre los Gobiernos, el mundo académico y los interlocutores sociales para colmar las lagunas de las investigaciones y apoyar estrategias basadas en pruebas que garanticen lugares de trabajo digitalizados seguros y saludables.</a:t>
            </a:r>
            <a:endParaRPr lang="es-ES"/>
          </a:p>
          <a:p>
            <a:pPr marL="503555" lvl="4" indent="-251460">
              <a:buFont typeface="Wingdings" panose="05000000000000000000" pitchFamily="2" charset="2"/>
              <a:buChar char="ü"/>
            </a:pPr>
            <a:endParaRPr lang="es-ES">
              <a:solidFill>
                <a:srgbClr val="230050"/>
              </a:solidFill>
              <a:latin typeface="Noto Sans"/>
            </a:endParaRPr>
          </a:p>
        </p:txBody>
      </p:sp>
    </p:spTree>
    <p:extLst>
      <p:ext uri="{BB962C8B-B14F-4D97-AF65-F5344CB8AC3E}">
        <p14:creationId xmlns:p14="http://schemas.microsoft.com/office/powerpoint/2010/main" val="976382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C2BD0-CB0B-7BF0-E649-23338D6A3CDC}"/>
              </a:ext>
            </a:extLst>
          </p:cNvPr>
          <p:cNvSpPr>
            <a:spLocks noGrp="1"/>
          </p:cNvSpPr>
          <p:nvPr>
            <p:ph idx="1"/>
          </p:nvPr>
        </p:nvSpPr>
        <p:spPr>
          <a:xfrm>
            <a:off x="236023" y="192119"/>
            <a:ext cx="11768441" cy="6441797"/>
          </a:xfrm>
        </p:spPr>
        <p:txBody>
          <a:bodyPr vert="horz" lIns="0" tIns="0" rIns="0" bIns="0" rtlCol="0" anchor="t">
            <a:noAutofit/>
          </a:bodyPr>
          <a:lstStyle/>
          <a:p>
            <a:r>
              <a:rPr lang="en-GB" dirty="0" err="1">
                <a:latin typeface="Noto Sans"/>
                <a:ea typeface="Noto Sans"/>
                <a:cs typeface="Noto Sans"/>
              </a:rPr>
              <a:t>Bibliografía</a:t>
            </a:r>
            <a:endParaRPr lang="en-GB" dirty="0" err="1">
              <a:latin typeface="Noto Sans"/>
            </a:endParaRPr>
          </a:p>
          <a:p>
            <a:r>
              <a:rPr lang="en-GB" sz="900" b="0" baseline="30000" dirty="0">
                <a:latin typeface="Noto Sans"/>
                <a:ea typeface="Noto Sans"/>
                <a:cs typeface="Noto Sans"/>
              </a:rPr>
              <a:t>Australian Water Association. 2023. “Melbourne Water Grabs Gong for VR Tech Use in Hazard Identification.” Australian Water Association, November 9, 2023. </a:t>
            </a:r>
            <a:r>
              <a:rPr lang="en-GB" sz="900" b="0" baseline="30000" dirty="0">
                <a:latin typeface="Noto Sans"/>
                <a:ea typeface="Noto Sans"/>
                <a:cs typeface="Noto Sans"/>
                <a:hlinkClick r:id="rId2"/>
              </a:rPr>
              <a:t>https://www.awa.asn.au/resources/latest-news/technology/innovation/melbourne-water-grabs-gong-for-vr-tech-use-in-hazard-identification</a:t>
            </a:r>
            <a:endParaRPr lang="en-GB" sz="900">
              <a:latin typeface="Noto Sans" panose="020B0502040504020204" pitchFamily="34" charset="0"/>
            </a:endParaRPr>
          </a:p>
          <a:p>
            <a:r>
              <a:rPr lang="en-GB" sz="900" b="0" baseline="30000" dirty="0" err="1">
                <a:latin typeface="Noto Sans"/>
                <a:ea typeface="Noto Sans"/>
                <a:cs typeface="Noto Sans"/>
              </a:rPr>
              <a:t>Babashahi</a:t>
            </a:r>
            <a:r>
              <a:rPr lang="en-GB" sz="900" b="0" baseline="30000" dirty="0">
                <a:latin typeface="Noto Sans"/>
                <a:ea typeface="Noto Sans"/>
                <a:cs typeface="Noto Sans"/>
              </a:rPr>
              <a:t>, Leili, Carlos Eduardo Barbosa, Yuri Lima, Alan Lyra, Herbert Salazar, Matheus </a:t>
            </a:r>
            <a:r>
              <a:rPr lang="en-GB" sz="900" b="0" baseline="30000" dirty="0" err="1">
                <a:latin typeface="Noto Sans"/>
                <a:ea typeface="Noto Sans"/>
                <a:cs typeface="Noto Sans"/>
              </a:rPr>
              <a:t>Argôlo</a:t>
            </a:r>
            <a:r>
              <a:rPr lang="en-GB" sz="900" b="0" baseline="30000" dirty="0">
                <a:latin typeface="Noto Sans"/>
                <a:ea typeface="Noto Sans"/>
                <a:cs typeface="Noto Sans"/>
              </a:rPr>
              <a:t>, Marcos Antonio de Almeida, and Jano Moreira de Souza. 2024. “AI in the Workplace: A Systematic Review of Skill Transformation in the Industry”. Administrative Sciences 14 (6): 127. </a:t>
            </a:r>
            <a:r>
              <a:rPr lang="en-GB" sz="900" b="0" baseline="30000" dirty="0">
                <a:latin typeface="Noto Sans"/>
                <a:ea typeface="Noto Sans"/>
                <a:cs typeface="Noto Sans"/>
                <a:hlinkClick r:id="rId3"/>
              </a:rPr>
              <a:t>https://doi.org/10.3390/admsci14060127</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Borikar, Ganesh P., Chaitanya Gharat, and Sachin R. Deshmukh. 2022. “Application of Drone Systems for Spraying Pesticides in Advanced Agriculture: A Review”. IOP Conf. Ser.: Mater. Sci. Eng. 1259 012015. </a:t>
            </a:r>
            <a:r>
              <a:rPr lang="en-GB" sz="900" b="0" baseline="30000" dirty="0">
                <a:latin typeface="Noto Sans"/>
                <a:ea typeface="Noto Sans"/>
                <a:cs typeface="Noto Sans"/>
                <a:hlinkClick r:id="rId4"/>
              </a:rPr>
              <a:t>https://doi.org/10.1088/1757-899X/1259/1/012015</a:t>
            </a:r>
            <a:r>
              <a:rPr lang="en-GB" sz="900" b="0" baseline="30000" dirty="0">
                <a:latin typeface="Noto Sans"/>
                <a:ea typeface="Noto Sans"/>
                <a:cs typeface="Noto Sans"/>
              </a:rPr>
              <a:t>.</a:t>
            </a:r>
            <a:endParaRPr lang="en-GB" sz="900">
              <a:latin typeface="Noto Sans" panose="020B0502040504020204" pitchFamily="34" charset="0"/>
            </a:endParaRPr>
          </a:p>
          <a:p>
            <a:r>
              <a:rPr lang="es" sz="900" b="0" baseline="30000" dirty="0">
                <a:latin typeface="Noto Sans"/>
                <a:ea typeface="Noto Sans"/>
                <a:cs typeface="Noto Sans"/>
              </a:rPr>
              <a:t>Centers </a:t>
            </a:r>
            <a:r>
              <a:rPr lang="es" sz="900" b="0" baseline="30000" dirty="0" err="1">
                <a:latin typeface="Noto Sans"/>
                <a:ea typeface="Noto Sans"/>
                <a:cs typeface="Noto Sans"/>
              </a:rPr>
              <a:t>for</a:t>
            </a:r>
            <a:r>
              <a:rPr lang="es" sz="900" b="0" baseline="30000" dirty="0">
                <a:latin typeface="Noto Sans"/>
                <a:ea typeface="Noto Sans"/>
                <a:cs typeface="Noto Sans"/>
              </a:rPr>
              <a:t> </a:t>
            </a:r>
            <a:r>
              <a:rPr lang="es" sz="900" b="0" baseline="30000" dirty="0" err="1">
                <a:latin typeface="Noto Sans"/>
                <a:ea typeface="Noto Sans"/>
                <a:cs typeface="Noto Sans"/>
              </a:rPr>
              <a:t>Disease</a:t>
            </a:r>
            <a:r>
              <a:rPr lang="es" sz="900" b="0" baseline="30000" dirty="0">
                <a:latin typeface="Noto Sans"/>
                <a:ea typeface="Noto Sans"/>
                <a:cs typeface="Noto Sans"/>
              </a:rPr>
              <a:t> Control and </a:t>
            </a:r>
            <a:r>
              <a:rPr lang="es" sz="900" b="0" baseline="30000" dirty="0" err="1">
                <a:latin typeface="Noto Sans"/>
                <a:ea typeface="Noto Sans"/>
                <a:cs typeface="Noto Sans"/>
              </a:rPr>
              <a:t>Prevention</a:t>
            </a:r>
            <a:r>
              <a:rPr lang="es" sz="900" b="0" baseline="30000" dirty="0">
                <a:latin typeface="Noto Sans"/>
                <a:ea typeface="Noto Sans"/>
                <a:cs typeface="Noto Sans"/>
              </a:rPr>
              <a:t>. 2024. “NIOSH-</a:t>
            </a:r>
            <a:r>
              <a:rPr lang="es" sz="900" b="0" baseline="30000" dirty="0" err="1">
                <a:latin typeface="Noto Sans"/>
                <a:ea typeface="Noto Sans"/>
                <a:cs typeface="Noto Sans"/>
              </a:rPr>
              <a:t>Developed</a:t>
            </a:r>
            <a:r>
              <a:rPr lang="es" sz="900" b="0" baseline="30000" dirty="0">
                <a:latin typeface="Noto Sans"/>
                <a:ea typeface="Noto Sans"/>
                <a:cs typeface="Noto Sans"/>
              </a:rPr>
              <a:t> Tools </a:t>
            </a:r>
            <a:r>
              <a:rPr lang="es" sz="900" b="0" baseline="30000" dirty="0" err="1">
                <a:latin typeface="Noto Sans"/>
                <a:ea typeface="Noto Sans"/>
                <a:cs typeface="Noto Sans"/>
              </a:rPr>
              <a:t>for</a:t>
            </a:r>
            <a:r>
              <a:rPr lang="es" sz="900" b="0" baseline="30000" dirty="0">
                <a:latin typeface="Noto Sans"/>
                <a:ea typeface="Noto Sans"/>
                <a:cs typeface="Noto Sans"/>
              </a:rPr>
              <a:t> </a:t>
            </a:r>
            <a:r>
              <a:rPr lang="es" sz="900" b="0" baseline="30000" dirty="0" err="1">
                <a:latin typeface="Noto Sans"/>
                <a:ea typeface="Noto Sans"/>
                <a:cs typeface="Noto Sans"/>
              </a:rPr>
              <a:t>Monitoring</a:t>
            </a:r>
            <a:r>
              <a:rPr lang="es" sz="900" b="0" baseline="30000" dirty="0">
                <a:latin typeface="Noto Sans"/>
                <a:ea typeface="Noto Sans"/>
                <a:cs typeface="Noto Sans"/>
              </a:rPr>
              <a:t> Respirable </a:t>
            </a:r>
            <a:r>
              <a:rPr lang="es" sz="900" b="0" baseline="30000" dirty="0" err="1">
                <a:latin typeface="Noto Sans"/>
                <a:ea typeface="Noto Sans"/>
                <a:cs typeface="Noto Sans"/>
              </a:rPr>
              <a:t>Crystalline</a:t>
            </a:r>
            <a:r>
              <a:rPr lang="es" sz="900" b="0" baseline="30000" dirty="0">
                <a:latin typeface="Noto Sans"/>
                <a:ea typeface="Noto Sans"/>
                <a:cs typeface="Noto Sans"/>
              </a:rPr>
              <a:t> </a:t>
            </a:r>
            <a:r>
              <a:rPr lang="es" sz="900" b="0" baseline="30000" dirty="0" err="1">
                <a:latin typeface="Noto Sans"/>
                <a:ea typeface="Noto Sans"/>
                <a:cs typeface="Noto Sans"/>
              </a:rPr>
              <a:t>Silica</a:t>
            </a:r>
            <a:r>
              <a:rPr lang="es" sz="900" b="0" baseline="30000" dirty="0">
                <a:latin typeface="Noto Sans"/>
                <a:ea typeface="Noto Sans"/>
                <a:cs typeface="Noto Sans"/>
              </a:rPr>
              <a:t> in </a:t>
            </a:r>
            <a:r>
              <a:rPr lang="es" sz="900" b="0" baseline="30000" dirty="0" err="1">
                <a:latin typeface="Noto Sans"/>
                <a:ea typeface="Noto Sans"/>
                <a:cs typeface="Noto Sans"/>
              </a:rPr>
              <a:t>the</a:t>
            </a:r>
            <a:r>
              <a:rPr lang="es" sz="900" b="0" baseline="30000" dirty="0">
                <a:latin typeface="Noto Sans"/>
                <a:ea typeface="Noto Sans"/>
                <a:cs typeface="Noto Sans"/>
              </a:rPr>
              <a:t> </a:t>
            </a:r>
            <a:r>
              <a:rPr lang="es" sz="900" b="0" baseline="30000" dirty="0" err="1">
                <a:latin typeface="Noto Sans"/>
                <a:ea typeface="Noto Sans"/>
                <a:cs typeface="Noto Sans"/>
              </a:rPr>
              <a:t>Mining</a:t>
            </a:r>
            <a:r>
              <a:rPr lang="es" sz="900" b="0" baseline="30000" dirty="0">
                <a:latin typeface="Noto Sans"/>
                <a:ea typeface="Noto Sans"/>
                <a:cs typeface="Noto Sans"/>
              </a:rPr>
              <a:t> </a:t>
            </a:r>
            <a:r>
              <a:rPr lang="es" sz="900" b="0" baseline="30000" dirty="0" err="1">
                <a:latin typeface="Noto Sans"/>
                <a:ea typeface="Noto Sans"/>
                <a:cs typeface="Noto Sans"/>
              </a:rPr>
              <a:t>Environment</a:t>
            </a:r>
            <a:r>
              <a:rPr lang="es" sz="900" b="0" baseline="30000" dirty="0">
                <a:latin typeface="Noto Sans"/>
                <a:ea typeface="Noto Sans"/>
                <a:cs typeface="Noto Sans"/>
              </a:rPr>
              <a:t> | Blogs | CDC.” </a:t>
            </a:r>
            <a:r>
              <a:rPr lang="es" sz="900" b="0" i="1" baseline="30000" dirty="0">
                <a:latin typeface="Noto Sans"/>
                <a:ea typeface="Noto Sans"/>
                <a:cs typeface="Noto Sans"/>
              </a:rPr>
              <a:t>Cdc.gov</a:t>
            </a:r>
            <a:r>
              <a:rPr lang="es" sz="900" b="0" baseline="30000" dirty="0">
                <a:latin typeface="Noto Sans"/>
                <a:ea typeface="Noto Sans"/>
                <a:cs typeface="Noto Sans"/>
              </a:rPr>
              <a:t>. </a:t>
            </a:r>
            <a:r>
              <a:rPr lang="es" sz="900" b="0" baseline="30000" dirty="0" err="1">
                <a:latin typeface="Noto Sans"/>
                <a:ea typeface="Noto Sans"/>
                <a:cs typeface="Noto Sans"/>
              </a:rPr>
              <a:t>November</a:t>
            </a:r>
            <a:r>
              <a:rPr lang="es" sz="900" b="0" baseline="30000" dirty="0">
                <a:latin typeface="Noto Sans"/>
                <a:ea typeface="Noto Sans"/>
                <a:cs typeface="Noto Sans"/>
              </a:rPr>
              <a:t> 4. </a:t>
            </a:r>
            <a:r>
              <a:rPr lang="es" sz="900" b="0" baseline="30000" dirty="0">
                <a:latin typeface="Noto Sans"/>
                <a:ea typeface="Noto Sans"/>
                <a:cs typeface="Noto Sans"/>
                <a:hlinkClick r:id="rId5"/>
              </a:rPr>
              <a:t>https://blogs.cdc.gov/niosh-science-blog/2024/11/04/monitoring-rcs-mining/</a:t>
            </a:r>
            <a:r>
              <a:rPr lang="es"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Datta, Namita, Chen Rong, Sunamika Singh, Clara Stinshoff, Nadina Iacob, Natnael </a:t>
            </a:r>
            <a:r>
              <a:rPr lang="en-GB" sz="900" b="0" baseline="30000" dirty="0" err="1">
                <a:latin typeface="Noto Sans"/>
                <a:ea typeface="Noto Sans"/>
                <a:cs typeface="Noto Sans"/>
              </a:rPr>
              <a:t>Simachew</a:t>
            </a:r>
            <a:r>
              <a:rPr lang="en-GB" sz="900" b="0" baseline="30000" dirty="0">
                <a:latin typeface="Noto Sans"/>
                <a:ea typeface="Noto Sans"/>
                <a:cs typeface="Noto Sans"/>
              </a:rPr>
              <a:t> Nigatu, Mpumelelo Nxumalo, and Luka </a:t>
            </a:r>
            <a:r>
              <a:rPr lang="en-GB" sz="900" b="0" baseline="30000" dirty="0" err="1">
                <a:latin typeface="Noto Sans"/>
                <a:ea typeface="Noto Sans"/>
                <a:cs typeface="Noto Sans"/>
              </a:rPr>
              <a:t>Kimaviciute</a:t>
            </a:r>
            <a:r>
              <a:rPr lang="en-GB" sz="900" b="0" baseline="30000" dirty="0">
                <a:latin typeface="Noto Sans"/>
                <a:ea typeface="Noto Sans"/>
                <a:cs typeface="Noto Sans"/>
              </a:rPr>
              <a:t>. 2023. Working Without Borders: The Promise and Peril of Online Gig Work. Washington, DC: World Bank. </a:t>
            </a:r>
            <a:r>
              <a:rPr lang="en-GB" sz="900" b="0" baseline="30000" dirty="0">
                <a:latin typeface="Noto Sans"/>
                <a:ea typeface="Noto Sans"/>
                <a:cs typeface="Noto Sans"/>
                <a:hlinkClick r:id="rId6"/>
              </a:rPr>
              <a:t>https://openknowledge.worldbank.org/entities/publication/ebc4a7e2-85c6-467b-8713-e2d77e954c6c</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Dogan, Onur, and Asli </a:t>
            </a:r>
            <a:r>
              <a:rPr lang="en-GB" sz="900" b="0" baseline="30000" dirty="0" err="1">
                <a:latin typeface="Noto Sans"/>
                <a:ea typeface="Noto Sans"/>
                <a:cs typeface="Noto Sans"/>
              </a:rPr>
              <a:t>Akcamete</a:t>
            </a:r>
            <a:r>
              <a:rPr lang="en-GB" sz="900" b="0" baseline="30000" dirty="0">
                <a:latin typeface="Noto Sans"/>
                <a:ea typeface="Noto Sans"/>
                <a:cs typeface="Noto Sans"/>
              </a:rPr>
              <a:t>. 2019. “Detecting Falls-from-Height with Wearable Sensors and Reducing Consequences of Occupational Fall Accidents Leveraging IoT”. In Advances in Informatics and Computing in Civil and Construction Engineering, edited by Ivan Mutis and Timo Hartmann, 207–14. Cham: Springer International Publishing. </a:t>
            </a:r>
            <a:r>
              <a:rPr lang="en-GB" sz="900" b="0" baseline="30000" dirty="0">
                <a:latin typeface="Noto Sans"/>
                <a:ea typeface="Noto Sans"/>
                <a:cs typeface="Noto Sans"/>
                <a:hlinkClick r:id="rId7"/>
              </a:rPr>
              <a:t>https://doi.org/10.1007/978-3-030-00220-6_25</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Haddadin, Simon, Dirk Wilhelm, Daniel Wahrmann, Fabio Tenebruso, Hamid Sadeghian, </a:t>
            </a:r>
            <a:r>
              <a:rPr lang="en-GB" sz="900" b="0" baseline="30000" dirty="0" err="1">
                <a:latin typeface="Noto Sans"/>
                <a:ea typeface="Noto Sans"/>
                <a:cs typeface="Noto Sans"/>
              </a:rPr>
              <a:t>Abdeldjallil</a:t>
            </a:r>
            <a:r>
              <a:rPr lang="en-GB" sz="900" b="0" baseline="30000" dirty="0">
                <a:latin typeface="Noto Sans"/>
                <a:ea typeface="Noto Sans"/>
                <a:cs typeface="Noto Sans"/>
              </a:rPr>
              <a:t> </a:t>
            </a:r>
            <a:r>
              <a:rPr lang="en-GB" sz="900" b="0" baseline="30000" dirty="0" err="1">
                <a:latin typeface="Noto Sans"/>
                <a:ea typeface="Noto Sans"/>
                <a:cs typeface="Noto Sans"/>
              </a:rPr>
              <a:t>Naceri</a:t>
            </a:r>
            <a:r>
              <a:rPr lang="en-GB" sz="900" b="0" baseline="30000" dirty="0">
                <a:latin typeface="Noto Sans"/>
                <a:ea typeface="Noto Sans"/>
                <a:cs typeface="Noto Sans"/>
              </a:rPr>
              <a:t>, and Sami Haddadin. 2024. “Autonomous Swab Robot for Naso- and Oropharyngeal COVID-19 Screening”. Scientific Reports 14 (January):142. </a:t>
            </a:r>
            <a:r>
              <a:rPr lang="en-GB" sz="900" b="0" baseline="30000" dirty="0">
                <a:latin typeface="Noto Sans"/>
                <a:ea typeface="Noto Sans"/>
                <a:cs typeface="Noto Sans"/>
                <a:hlinkClick r:id="rId8"/>
              </a:rPr>
              <a:t>https://doi.org/10.1038/s41598-023-50291-1</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Hoey, Iain. 2024. “FLAIM Systems highlights immersive learning technology to boost recruitment in fire departments”. International Fire &amp; Safety Journal. </a:t>
            </a:r>
            <a:r>
              <a:rPr lang="en-GB" sz="900" b="0" baseline="30000" dirty="0">
                <a:latin typeface="Noto Sans"/>
                <a:ea typeface="Noto Sans"/>
                <a:cs typeface="Noto Sans"/>
                <a:hlinkClick r:id="rId9"/>
              </a:rPr>
              <a:t>https://internationalfireandsafetyjournal.com/australian-fire-departments-adopt-immersive-learning-toaddress-recruitment-challenges/</a:t>
            </a:r>
            <a:r>
              <a:rPr lang="en-GB" sz="900" b="0" baseline="30000" dirty="0">
                <a:latin typeface="Noto Sans"/>
                <a:ea typeface="Noto Sans"/>
                <a:cs typeface="Noto Sans"/>
              </a:rPr>
              <a:t>. </a:t>
            </a:r>
            <a:endParaRPr lang="en-GB" sz="900">
              <a:latin typeface="Noto Sans" panose="020B0502040504020204" pitchFamily="34" charset="0"/>
            </a:endParaRPr>
          </a:p>
          <a:p>
            <a:r>
              <a:rPr lang="en-GB" sz="900" b="0" baseline="30000" dirty="0">
                <a:latin typeface="Noto Sans"/>
                <a:ea typeface="Noto Sans"/>
                <a:cs typeface="Noto Sans"/>
              </a:rPr>
              <a:t>ILO 2021b. Exposure to Hazardous Chemicals at Work and Resulting Health Impacts: A Global Review. </a:t>
            </a:r>
            <a:r>
              <a:rPr lang="en-GB" sz="900" b="0" baseline="30000" dirty="0">
                <a:latin typeface="Noto Sans"/>
                <a:ea typeface="Noto Sans"/>
                <a:cs typeface="Noto Sans"/>
                <a:hlinkClick r:id="rId10"/>
              </a:rPr>
              <a:t>https://www.ilo.org/</a:t>
            </a:r>
            <a:r>
              <a:rPr lang="en-GB" sz="900" b="0" baseline="30000" dirty="0">
                <a:latin typeface="Noto Sans"/>
                <a:ea typeface="Noto Sans"/>
                <a:cs typeface="Noto Sans"/>
              </a:rPr>
              <a:t> publications/exposure-hazardous-chemicals-work-and-resulting-health-impacts-global (International Labour Organization, 2021).</a:t>
            </a:r>
            <a:endParaRPr lang="en-GB" sz="900">
              <a:latin typeface="Noto Sans" panose="020B0502040504020204" pitchFamily="34" charset="0"/>
            </a:endParaRPr>
          </a:p>
          <a:p>
            <a:r>
              <a:rPr lang="en-GB" sz="900" b="0" baseline="30000" dirty="0">
                <a:latin typeface="Noto Sans"/>
                <a:ea typeface="Noto Sans"/>
                <a:cs typeface="Noto Sans"/>
              </a:rPr>
              <a:t>ILO 2021c. Teleworking Arrangements during the COVID-19 Crisis and Beyond. </a:t>
            </a:r>
            <a:r>
              <a:rPr lang="en-GB" sz="900" b="0" baseline="30000" dirty="0">
                <a:latin typeface="Noto Sans"/>
                <a:ea typeface="Noto Sans"/>
                <a:cs typeface="Noto Sans"/>
                <a:hlinkClick r:id="rId11"/>
              </a:rPr>
              <a:t>https://www.ilo.org/publications/teleworkingarrangements-during-covid-19-crisis-and-beyond</a:t>
            </a:r>
            <a:r>
              <a:rPr lang="en-GB" sz="900" b="0" baseline="30000" dirty="0">
                <a:latin typeface="Noto Sans"/>
                <a:ea typeface="Noto Sans"/>
                <a:cs typeface="Noto Sans"/>
              </a:rPr>
              <a:t> (International Labour Organization, 2021).</a:t>
            </a:r>
            <a:endParaRPr lang="en-GB" sz="900">
              <a:latin typeface="Noto Sans" panose="020B0502040504020204" pitchFamily="34" charset="0"/>
            </a:endParaRPr>
          </a:p>
          <a:p>
            <a:r>
              <a:rPr lang="en-GB" sz="900" b="0" baseline="30000" dirty="0">
                <a:latin typeface="Noto Sans"/>
                <a:ea typeface="Noto Sans"/>
                <a:cs typeface="Noto Sans"/>
              </a:rPr>
              <a:t>ILO. 2021e. World Employment and Social Outlook. The Role of Digital Labour Platforms in Transforming the World of Work. </a:t>
            </a:r>
            <a:r>
              <a:rPr lang="en-GB" sz="900" b="0" baseline="30000" dirty="0">
                <a:latin typeface="Noto Sans"/>
                <a:ea typeface="Noto Sans"/>
                <a:cs typeface="Noto Sans"/>
                <a:hlinkClick r:id="rId12"/>
              </a:rPr>
              <a:t>https://www.ilo.org/publications/flagship-reports/role-digital-labour-platforms-transforming-world-work</a:t>
            </a:r>
            <a:r>
              <a:rPr lang="en-GB" sz="900" b="0" baseline="30000" dirty="0">
                <a:latin typeface="Noto Sans"/>
                <a:ea typeface="Noto Sans"/>
                <a:cs typeface="Noto Sans"/>
              </a:rPr>
              <a:t> (International Labour Organization, 2021).</a:t>
            </a:r>
            <a:endParaRPr lang="en-GB" sz="900">
              <a:latin typeface="Noto Sans" panose="020B0502040504020204" pitchFamily="34" charset="0"/>
            </a:endParaRPr>
          </a:p>
          <a:p>
            <a:r>
              <a:rPr lang="en-GB" sz="900" b="0" baseline="30000" dirty="0">
                <a:latin typeface="Noto Sans"/>
                <a:ea typeface="Noto Sans"/>
                <a:cs typeface="Noto Sans"/>
              </a:rPr>
              <a:t>ILO. 2024c. Realizing Decent Work in the Platform Economy. </a:t>
            </a:r>
            <a:r>
              <a:rPr lang="en-GB" sz="900" b="0" baseline="30000" dirty="0">
                <a:latin typeface="Noto Sans"/>
                <a:ea typeface="Noto Sans"/>
                <a:cs typeface="Noto Sans"/>
                <a:hlinkClick r:id="rId13"/>
              </a:rPr>
              <a:t>https://www.ilo.org/sites/default/files/2024-07/ILC113-V%281%29-%5BWORKQ-231121-002%5D-Web-EN.pdf</a:t>
            </a:r>
            <a:r>
              <a:rPr lang="en-GB" sz="900" b="0" baseline="30000" dirty="0">
                <a:latin typeface="Noto Sans"/>
                <a:ea typeface="Noto Sans"/>
                <a:cs typeface="Noto Sans"/>
              </a:rPr>
              <a:t> (International Labour Organization 2024).</a:t>
            </a:r>
            <a:endParaRPr lang="en-GB" sz="900">
              <a:latin typeface="Noto Sans" panose="020B0502040504020204" pitchFamily="34" charset="0"/>
            </a:endParaRPr>
          </a:p>
          <a:p>
            <a:r>
              <a:rPr lang="en-GB" sz="900" b="0" baseline="30000" dirty="0">
                <a:latin typeface="Noto Sans"/>
                <a:ea typeface="Noto Sans"/>
                <a:cs typeface="Noto Sans"/>
              </a:rPr>
              <a:t>ILO/European Commission. 2024. Algorithmic Management Practices in Regular Workplaces: Case Studies in Logistics and Healthcare. </a:t>
            </a:r>
            <a:r>
              <a:rPr lang="en-GB" sz="900" b="0" baseline="30000" dirty="0">
                <a:latin typeface="Noto Sans"/>
                <a:ea typeface="Noto Sans"/>
                <a:cs typeface="Noto Sans"/>
                <a:hlinkClick r:id="rId14"/>
              </a:rPr>
              <a:t>https://www.ilo.org/publications/algorithmic-management-practices-regular-workplaces-case-studies-logistics</a:t>
            </a:r>
            <a:r>
              <a:rPr lang="en-GB" sz="900" b="0" baseline="30000" dirty="0">
                <a:latin typeface="Noto Sans"/>
                <a:ea typeface="Noto Sans"/>
                <a:cs typeface="Noto Sans"/>
              </a:rPr>
              <a:t> (International Labour Organization and European Commission, 2024).</a:t>
            </a:r>
            <a:endParaRPr lang="en-GB" sz="900">
              <a:latin typeface="Noto Sans" panose="020B0502040504020204" pitchFamily="34" charset="0"/>
            </a:endParaRPr>
          </a:p>
          <a:p>
            <a:r>
              <a:rPr lang="en-GB" sz="900" b="0" baseline="30000" dirty="0">
                <a:latin typeface="Noto Sans"/>
                <a:ea typeface="Noto Sans"/>
                <a:cs typeface="Noto Sans"/>
              </a:rPr>
              <a:t>Jensen, Beth. 2024. “Exploring the Complex Ethical Challenges of Data Annotation”. </a:t>
            </a:r>
            <a:r>
              <a:rPr lang="en-GB" sz="900" b="0" baseline="30000" dirty="0">
                <a:latin typeface="Noto Sans"/>
                <a:ea typeface="Noto Sans"/>
                <a:cs typeface="Noto Sans"/>
                <a:hlinkClick r:id="rId15"/>
              </a:rPr>
              <a:t>https://hai.stanford.edu/news/exploringcomplex-ethical-challenges-data-annotation</a:t>
            </a:r>
            <a:r>
              <a:rPr lang="en-GB" sz="900" b="0" baseline="30000" dirty="0">
                <a:latin typeface="Noto Sans"/>
                <a:ea typeface="Noto Sans"/>
                <a:cs typeface="Noto Sans"/>
              </a:rPr>
              <a:t>. 10 July 2024.</a:t>
            </a:r>
            <a:endParaRPr lang="en-GB" sz="900">
              <a:latin typeface="Noto Sans" panose="020B0502040504020204" pitchFamily="34" charset="0"/>
            </a:endParaRPr>
          </a:p>
          <a:p>
            <a:r>
              <a:rPr lang="en-GB" sz="900" b="0" baseline="30000" dirty="0">
                <a:latin typeface="Noto Sans"/>
                <a:ea typeface="Noto Sans"/>
                <a:cs typeface="Noto Sans"/>
              </a:rPr>
              <a:t>Judge, Ladan. 2023. “What Is Forced Labor in the Technology Industry Supply Chain?” </a:t>
            </a:r>
            <a:r>
              <a:rPr lang="en-GB" sz="900" b="0" baseline="30000" dirty="0">
                <a:latin typeface="Noto Sans"/>
                <a:ea typeface="Noto Sans"/>
                <a:cs typeface="Noto Sans"/>
                <a:hlinkClick r:id="rId16"/>
              </a:rPr>
              <a:t>https://www.z2data.com/insights/what-isforced-labor-in-the-technology-industry-supply-chain</a:t>
            </a:r>
            <a:r>
              <a:rPr lang="en-GB" sz="900" b="0" baseline="30000" dirty="0">
                <a:latin typeface="Noto Sans"/>
                <a:ea typeface="Noto Sans"/>
                <a:cs typeface="Noto Sans"/>
              </a:rPr>
              <a:t> (Z2Data, 2023).</a:t>
            </a:r>
            <a:endParaRPr lang="en-GB" sz="900">
              <a:latin typeface="Noto Sans" panose="020B0502040504020204" pitchFamily="34" charset="0"/>
            </a:endParaRPr>
          </a:p>
          <a:p>
            <a:r>
              <a:rPr lang="en-GB" sz="900" b="0" baseline="30000" dirty="0">
                <a:latin typeface="Noto Sans"/>
                <a:ea typeface="Noto Sans"/>
                <a:cs typeface="Noto Sans"/>
              </a:rPr>
              <a:t>Landrigan, Philip, Stephan Bose-O’Reilly, Johanna Elbel, Gunnar Nordberg, Roberto Lucchini, Casey </a:t>
            </a:r>
            <a:r>
              <a:rPr lang="en-GB" sz="900" b="0" baseline="30000" dirty="0" err="1">
                <a:latin typeface="Noto Sans"/>
                <a:ea typeface="Noto Sans"/>
                <a:cs typeface="Noto Sans"/>
              </a:rPr>
              <a:t>Bartrem</a:t>
            </a:r>
            <a:r>
              <a:rPr lang="en-GB" sz="900" b="0" baseline="30000" dirty="0">
                <a:latin typeface="Noto Sans"/>
                <a:ea typeface="Noto Sans"/>
                <a:cs typeface="Noto Sans"/>
              </a:rPr>
              <a:t>, Philippe Grandjean, Donna Mergler, Dingani Moyo, Benoit </a:t>
            </a:r>
            <a:r>
              <a:rPr lang="en-GB" sz="900" b="0" baseline="30000" dirty="0" err="1">
                <a:latin typeface="Noto Sans"/>
                <a:ea typeface="Noto Sans"/>
                <a:cs typeface="Noto Sans"/>
              </a:rPr>
              <a:t>Nemery</a:t>
            </a:r>
            <a:r>
              <a:rPr lang="en-GB" sz="900" b="0" baseline="30000" dirty="0">
                <a:latin typeface="Noto Sans"/>
                <a:ea typeface="Noto Sans"/>
                <a:cs typeface="Noto Sans"/>
              </a:rPr>
              <a:t>, Margrit von Braun, and Dennis Nowak on behalf of the Collegium </a:t>
            </a:r>
            <a:r>
              <a:rPr lang="en-GB" sz="900" b="0" baseline="30000" dirty="0" err="1">
                <a:latin typeface="Noto Sans"/>
                <a:ea typeface="Noto Sans"/>
                <a:cs typeface="Noto Sans"/>
              </a:rPr>
              <a:t>Ramazzini</a:t>
            </a:r>
            <a:r>
              <a:rPr lang="en-GB" sz="900" b="0" baseline="30000" dirty="0">
                <a:latin typeface="Noto Sans"/>
                <a:ea typeface="Noto Sans"/>
                <a:cs typeface="Noto Sans"/>
              </a:rPr>
              <a:t>. 2022. “Reducing Disease and Death from Artisanal and Small-Scale Mining (ASM) - the Urgent Need for Responsible Mining in the Context of Growing Global Demand for Minerals and Metals for Climate Change Mitigation”. Environmental Health 21 (1): 78. </a:t>
            </a:r>
            <a:r>
              <a:rPr lang="en-GB" sz="900" b="0" baseline="30000" dirty="0">
                <a:latin typeface="Noto Sans"/>
                <a:ea typeface="Noto Sans"/>
                <a:cs typeface="Noto Sans"/>
                <a:hlinkClick r:id="rId17"/>
              </a:rPr>
              <a:t>https://doi.org/10.1186/s12940-022-00877-5</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Muldoon, James, Mark Graham, and Callum Cant. 2024. Feeding the Machine. The Hidden Human Labour Powering AI. Bloomsbury Publishing.</a:t>
            </a:r>
            <a:endParaRPr lang="en-GB" sz="900">
              <a:latin typeface="Noto Sans" panose="020B0502040504020204" pitchFamily="34" charset="0"/>
            </a:endParaRPr>
          </a:p>
          <a:p>
            <a:r>
              <a:rPr lang="en-GB" sz="900" b="0" baseline="30000" dirty="0">
                <a:latin typeface="Noto Sans"/>
                <a:ea typeface="Noto Sans"/>
                <a:cs typeface="Noto Sans"/>
              </a:rPr>
              <a:t>Owen-Hill, Alex. 2022. “Five Highly Dangerous Jobs That Robots Can Do Safely”. In Smart Manufacturing, 415–18. John Wiley &amp; Sons, Ltd. </a:t>
            </a:r>
            <a:r>
              <a:rPr lang="en-GB" sz="900" b="0" baseline="30000" dirty="0">
                <a:latin typeface="Noto Sans"/>
                <a:ea typeface="Noto Sans"/>
                <a:cs typeface="Noto Sans"/>
                <a:hlinkClick r:id="rId18"/>
              </a:rPr>
              <a:t>https://doi.org/10.1002/9781119846642.other8</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Persson, Marcus, David </a:t>
            </a:r>
            <a:r>
              <a:rPr lang="en-GB" sz="900" b="0" baseline="30000" dirty="0" err="1">
                <a:latin typeface="Noto Sans"/>
                <a:ea typeface="Noto Sans"/>
                <a:cs typeface="Noto Sans"/>
              </a:rPr>
              <a:t>Redmalm</a:t>
            </a:r>
            <a:r>
              <a:rPr lang="en-GB" sz="900" b="0" baseline="30000" dirty="0">
                <a:latin typeface="Noto Sans"/>
                <a:ea typeface="Noto Sans"/>
                <a:cs typeface="Noto Sans"/>
              </a:rPr>
              <a:t>, and Clara Iversen. 2021. “Caregivers’ Use of Robots and Their Effect on Work Environment – a Scoping Review”. Journal of Technology in Human Services 40 (3): 251–77. </a:t>
            </a:r>
            <a:r>
              <a:rPr lang="en-GB" sz="900" b="0" baseline="30000" dirty="0">
                <a:latin typeface="Noto Sans"/>
                <a:ea typeface="Noto Sans"/>
                <a:cs typeface="Noto Sans"/>
                <a:hlinkClick r:id="rId19"/>
              </a:rPr>
              <a:t>https://doi.org/10.1080/15228835.2021.2000554</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PWC. 2020. “PwC’s Study into the Effectiveness of VR for Soft Skills Training”. </a:t>
            </a:r>
            <a:r>
              <a:rPr lang="en-GB" sz="900" b="0" baseline="30000" dirty="0">
                <a:latin typeface="Noto Sans"/>
                <a:ea typeface="Noto Sans"/>
                <a:cs typeface="Noto Sans"/>
                <a:hlinkClick r:id="rId20"/>
              </a:rPr>
              <a:t>https://www.pwc.co.uk/issues/technology/immersive-technologies/study-into-vr-training-effectiveness.html</a:t>
            </a:r>
            <a:r>
              <a:rPr lang="en-GB" sz="900" b="0" baseline="30000" dirty="0">
                <a:latin typeface="Noto Sans"/>
                <a:ea typeface="Noto Sans"/>
                <a:cs typeface="Noto Sans"/>
              </a:rPr>
              <a:t> (PwC, 2020).</a:t>
            </a:r>
            <a:endParaRPr lang="en-GB" sz="900">
              <a:latin typeface="Noto Sans" panose="020B0502040504020204" pitchFamily="34" charset="0"/>
            </a:endParaRPr>
          </a:p>
          <a:p>
            <a:r>
              <a:rPr lang="en-GB" sz="900" b="0" baseline="30000" dirty="0">
                <a:latin typeface="Noto Sans"/>
                <a:ea typeface="Noto Sans"/>
                <a:cs typeface="Noto Sans"/>
              </a:rPr>
              <a:t>Ragno, Luca, Alberto </a:t>
            </a:r>
            <a:r>
              <a:rPr lang="en-GB" sz="900" b="0" baseline="30000" dirty="0" err="1">
                <a:latin typeface="Noto Sans"/>
                <a:ea typeface="Noto Sans"/>
                <a:cs typeface="Noto Sans"/>
              </a:rPr>
              <a:t>Borboni</a:t>
            </a:r>
            <a:r>
              <a:rPr lang="en-GB" sz="900" b="0" baseline="30000" dirty="0">
                <a:latin typeface="Noto Sans"/>
                <a:ea typeface="Noto Sans"/>
                <a:cs typeface="Noto Sans"/>
              </a:rPr>
              <a:t>, Federica </a:t>
            </a:r>
            <a:r>
              <a:rPr lang="en-GB" sz="900" b="0" baseline="30000" dirty="0" err="1">
                <a:latin typeface="Noto Sans"/>
                <a:ea typeface="Noto Sans"/>
                <a:cs typeface="Noto Sans"/>
              </a:rPr>
              <a:t>Vannetti</a:t>
            </a:r>
            <a:r>
              <a:rPr lang="en-GB" sz="900" b="0" baseline="30000" dirty="0">
                <a:latin typeface="Noto Sans"/>
                <a:ea typeface="Noto Sans"/>
                <a:cs typeface="Noto Sans"/>
              </a:rPr>
              <a:t>, Cinzia Amici, and Nicoletta Cusano. 2023. “Application of Social Robots in Healthcare: Review on Characteristics, Requirements, Technical Solutions”. Sensors 23 (15): 6820. </a:t>
            </a:r>
            <a:r>
              <a:rPr lang="en-GB" sz="900" b="0" baseline="30000" dirty="0">
                <a:latin typeface="Noto Sans"/>
                <a:ea typeface="Noto Sans"/>
                <a:cs typeface="Noto Sans"/>
                <a:hlinkClick r:id="rId21"/>
              </a:rPr>
              <a:t>https://doi.org/10.3390/s23156820</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Rani, Uma, and Rishabh Kumar Dhir. 2024. “AI-Enabled Business Model and Human-in-the-Loop (Deceptive AI): Implications for Labor.” In Handbook of Artificial Intelligence at Work, edited by Martha Garcia-Murillo, Ian MacInnes, and Andrea Renda, 47–75. Cheltenham, UK; Northampton, MA: Edward Elgar Publishing. </a:t>
            </a:r>
            <a:r>
              <a:rPr lang="en-GB" sz="900" b="0" baseline="30000" dirty="0">
                <a:latin typeface="Noto Sans"/>
                <a:ea typeface="Noto Sans"/>
                <a:cs typeface="Noto Sans"/>
                <a:hlinkClick r:id="rId22"/>
              </a:rPr>
              <a:t>https://doi.org/10.4337/9781800889972.00011</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Rani, Uma, Morgan, Williams, and Nora Gobel. Forthcoming. The Human Cogs in the AI Machine: Experiences of Data Annotation and Content Moderation Workers in the BPO Sector in India and Kenya. ILO Working Paper.</a:t>
            </a:r>
            <a:endParaRPr lang="en-GB" sz="900">
              <a:latin typeface="Noto Sans" panose="020B0502040504020204" pitchFamily="34" charset="0"/>
            </a:endParaRPr>
          </a:p>
          <a:p>
            <a:r>
              <a:rPr lang="en-GB" sz="900" b="0" baseline="30000" dirty="0">
                <a:latin typeface="Noto Sans"/>
                <a:ea typeface="Noto Sans"/>
                <a:cs typeface="Noto Sans"/>
              </a:rPr>
              <a:t>Rawat, R., and R. Yadav. 2021. “Big Data: Big Data Analysis, Issues and Challenges and Technologies”. IOP Conference Series: Materials Science and Engineering 1022: 012014. </a:t>
            </a:r>
            <a:r>
              <a:rPr lang="en-GB" sz="900" b="0" baseline="30000" dirty="0">
                <a:latin typeface="Noto Sans"/>
                <a:ea typeface="Noto Sans"/>
                <a:cs typeface="Noto Sans"/>
                <a:hlinkClick r:id="rId23"/>
              </a:rPr>
              <a:t>https://doi.org/10.1088/1757-899X/1022/1/012014</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Seoul Metropolitan Government. 2021. Seoul Adopts AI &amp; IoT Safety Management to Prevent Construction and Building Accidents. September 24, 2021. </a:t>
            </a:r>
            <a:r>
              <a:rPr lang="en-GB" sz="900" b="0" baseline="30000" dirty="0">
                <a:latin typeface="Noto Sans"/>
                <a:ea typeface="Noto Sans"/>
                <a:cs typeface="Noto Sans"/>
                <a:hlinkClick r:id="rId24"/>
              </a:rPr>
              <a:t>https://english.seoul.go.kr/seoul-adopts-ai-iot-safety-management-to-prevent-construction-and-building-accidents/</a:t>
            </a:r>
            <a:r>
              <a:rPr lang="en-GB" sz="900" b="0" baseline="30000" dirty="0">
                <a:latin typeface="Noto Sans"/>
                <a:ea typeface="Noto Sans"/>
                <a:cs typeface="Noto Sans"/>
              </a:rPr>
              <a:t> </a:t>
            </a:r>
            <a:endParaRPr lang="en-GB" sz="900">
              <a:latin typeface="Noto Sans" panose="020B0502040504020204" pitchFamily="34" charset="0"/>
            </a:endParaRPr>
          </a:p>
          <a:p>
            <a:r>
              <a:rPr lang="en-GB" sz="900" b="0" baseline="30000" dirty="0">
                <a:latin typeface="Noto Sans"/>
                <a:ea typeface="Noto Sans"/>
                <a:cs typeface="Noto Sans"/>
              </a:rPr>
              <a:t>State of Qatar, Ministry of Labour. 2022. “Ministry of Labour Launches Training Program for Inspectors Using VR Technology”. 2022. </a:t>
            </a:r>
            <a:r>
              <a:rPr lang="en-GB" sz="900" b="0" baseline="30000" dirty="0">
                <a:latin typeface="Noto Sans"/>
                <a:ea typeface="Noto Sans"/>
                <a:cs typeface="Noto Sans"/>
                <a:hlinkClick r:id="rId25"/>
              </a:rPr>
              <a:t>https://www.mol.gov.qa/En/mediacenter/Pages/NewsDetails.aspx?itemid=65</a:t>
            </a:r>
            <a:r>
              <a:rPr lang="en-GB" sz="900" b="0" baseline="30000" dirty="0">
                <a:latin typeface="Noto Sans"/>
                <a:ea typeface="Noto Sans"/>
                <a:cs typeface="Noto Sans"/>
              </a:rPr>
              <a:t>.</a:t>
            </a:r>
            <a:endParaRPr lang="en-GB" sz="900">
              <a:latin typeface="Noto Sans" panose="020B0502040504020204" pitchFamily="34" charset="0"/>
            </a:endParaRPr>
          </a:p>
          <a:p>
            <a:r>
              <a:rPr lang="en-GB" sz="900" b="0" baseline="30000" dirty="0">
                <a:latin typeface="Noto Sans"/>
                <a:ea typeface="Noto Sans"/>
                <a:cs typeface="Noto Sans"/>
              </a:rPr>
              <a:t>WHO. 2024. “WHO Launches an Innovative Virtual Reality Training Tool on Ship Sanitation Inspection”. </a:t>
            </a:r>
            <a:r>
              <a:rPr lang="en-GB" sz="900" b="0" baseline="30000" dirty="0">
                <a:latin typeface="Noto Sans"/>
                <a:ea typeface="Noto Sans"/>
                <a:cs typeface="Noto Sans"/>
                <a:hlinkClick r:id="rId26"/>
              </a:rPr>
              <a:t>https://www.who.int/europe/news/item/03-01-2024-who-launches-an-innovative-virtual-reality-training-tool-on-ship-sanitation-inspection</a:t>
            </a:r>
            <a:r>
              <a:rPr lang="en-GB" sz="900" b="0" baseline="30000" dirty="0">
                <a:latin typeface="Noto Sans"/>
                <a:ea typeface="Noto Sans"/>
                <a:cs typeface="Noto Sans"/>
              </a:rPr>
              <a:t> (World Health Organization, 2024).</a:t>
            </a:r>
            <a:endParaRPr lang="en-GB" sz="900">
              <a:latin typeface="Noto Sans" panose="020B0502040504020204" pitchFamily="34" charset="0"/>
            </a:endParaRPr>
          </a:p>
          <a:p>
            <a:r>
              <a:rPr lang="en-GB" sz="900" b="0" baseline="30000" dirty="0">
                <a:latin typeface="Noto Sans"/>
                <a:ea typeface="Noto Sans"/>
                <a:cs typeface="Noto Sans"/>
              </a:rPr>
              <a:t>Wilson Center. 2021. “The DRC Mining Industry: Child Labor and Formalization of Small-Scale Mining”. </a:t>
            </a:r>
            <a:r>
              <a:rPr lang="en-GB" sz="900" b="0" baseline="30000" dirty="0">
                <a:latin typeface="Noto Sans"/>
                <a:ea typeface="Noto Sans"/>
                <a:cs typeface="Noto Sans"/>
                <a:hlinkClick r:id="rId27"/>
              </a:rPr>
              <a:t>https://www.wilsoncenter.org/blog-post/drc-mining-industry-child-labor-and-formalization-small-scale-mining</a:t>
            </a:r>
            <a:r>
              <a:rPr lang="en-GB" sz="900" b="0" baseline="30000" dirty="0">
                <a:latin typeface="Noto Sans"/>
                <a:ea typeface="Noto Sans"/>
                <a:cs typeface="Noto Sans"/>
              </a:rPr>
              <a:t> (Wilson Center, 2021).</a:t>
            </a:r>
            <a:endParaRPr lang="en-GB" sz="900">
              <a:latin typeface="Noto Sans"/>
            </a:endParaRPr>
          </a:p>
          <a:p>
            <a:endParaRPr lang="en-GB" sz="800">
              <a:latin typeface="Noto Sans"/>
              <a:ea typeface="Noto Sans"/>
              <a:cs typeface="Noto Sans"/>
            </a:endParaRPr>
          </a:p>
        </p:txBody>
      </p:sp>
    </p:spTree>
    <p:extLst>
      <p:ext uri="{BB962C8B-B14F-4D97-AF65-F5344CB8AC3E}">
        <p14:creationId xmlns:p14="http://schemas.microsoft.com/office/powerpoint/2010/main" val="141724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E22CB-9394-BFF3-9E45-C56D103A2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430E8-8DF7-19BB-D9AD-9DFBB6D85083}"/>
              </a:ext>
            </a:extLst>
          </p:cNvPr>
          <p:cNvSpPr>
            <a:spLocks noGrp="1"/>
          </p:cNvSpPr>
          <p:nvPr>
            <p:ph type="title"/>
          </p:nvPr>
        </p:nvSpPr>
        <p:spPr>
          <a:xfrm>
            <a:off x="368721" y="397087"/>
            <a:ext cx="10776291" cy="708841"/>
          </a:xfrm>
        </p:spPr>
        <p:txBody>
          <a:bodyPr/>
          <a:lstStyle/>
          <a:p>
            <a:pPr>
              <a:spcBef>
                <a:spcPts val="600"/>
              </a:spcBef>
              <a:spcAft>
                <a:spcPts val="600"/>
              </a:spcAft>
            </a:pPr>
            <a:r>
              <a:rPr lang="es-ES_tradnl">
                <a:latin typeface="Overpass"/>
              </a:rPr>
              <a:t>Automatización y robótica avanzada</a:t>
            </a:r>
            <a:br>
              <a:rPr lang="es-ES_tradnl"/>
            </a:br>
            <a:r>
              <a:rPr lang="es-ES_tradnl" b="0">
                <a:latin typeface="Overpass"/>
              </a:rPr>
              <a:t>Mejorando la SST en distintos sectores </a:t>
            </a:r>
            <a:endParaRPr lang="es-ES_tradnl">
              <a:latin typeface="Overpass"/>
            </a:endParaRPr>
          </a:p>
        </p:txBody>
      </p:sp>
      <p:sp>
        <p:nvSpPr>
          <p:cNvPr id="9" name="Content Placeholder 2">
            <a:extLst>
              <a:ext uri="{FF2B5EF4-FFF2-40B4-BE49-F238E27FC236}">
                <a16:creationId xmlns:a16="http://schemas.microsoft.com/office/drawing/2014/main" id="{01CBB0AB-487F-DDE0-C767-78CE00711411}"/>
              </a:ext>
            </a:extLst>
          </p:cNvPr>
          <p:cNvSpPr>
            <a:spLocks noGrp="1"/>
          </p:cNvSpPr>
          <p:nvPr>
            <p:ph sz="half" idx="1"/>
          </p:nvPr>
        </p:nvSpPr>
        <p:spPr>
          <a:xfrm>
            <a:off x="371718" y="1461254"/>
            <a:ext cx="4430493" cy="4542804"/>
          </a:xfrm>
        </p:spPr>
        <p:txBody>
          <a:bodyPr vert="horz" lIns="0" tIns="0" rIns="0" bIns="0" rtlCol="0" anchor="t">
            <a:noAutofit/>
          </a:bodyPr>
          <a:lstStyle/>
          <a:p>
            <a:r>
              <a:rPr lang="es-ES_tradnl" sz="2100">
                <a:latin typeface="Overpass"/>
                <a:ea typeface="Noto Sans"/>
                <a:cs typeface="Noto Sans"/>
              </a:rPr>
              <a:t>Asumiendo tareas de alto riesgo en la </a:t>
            </a:r>
            <a:r>
              <a:rPr lang="es-ES_tradnl" sz="2100" err="1">
                <a:latin typeface="Overpass"/>
                <a:ea typeface="Noto Sans"/>
                <a:cs typeface="Noto Sans"/>
              </a:rPr>
              <a:t>minería</a:t>
            </a:r>
            <a:r>
              <a:rPr lang="es-ES_tradnl" sz="2100">
                <a:latin typeface="Overpass"/>
                <a:ea typeface="Noto Sans"/>
                <a:cs typeface="Noto Sans"/>
              </a:rPr>
              <a:t>, </a:t>
            </a:r>
            <a:r>
              <a:rPr lang="es-ES_tradnl" sz="2100" err="1">
                <a:latin typeface="Overpass"/>
                <a:ea typeface="Noto Sans"/>
                <a:cs typeface="Noto Sans"/>
              </a:rPr>
              <a:t>construcción</a:t>
            </a:r>
            <a:r>
              <a:rPr lang="es-ES_tradnl" sz="2100">
                <a:latin typeface="Overpass"/>
                <a:ea typeface="Noto Sans"/>
                <a:cs typeface="Noto Sans"/>
              </a:rPr>
              <a:t> y manufactura</a:t>
            </a:r>
            <a:endParaRPr lang="es-ES_tradnl" sz="2100"/>
          </a:p>
          <a:p>
            <a:pPr marL="233680" lvl="2" indent="-233680"/>
            <a:r>
              <a:rPr lang="es-ES_tradnl" sz="1700">
                <a:latin typeface="Noto Sans"/>
                <a:ea typeface="Noto Sans"/>
                <a:cs typeface="Noto Sans"/>
              </a:rPr>
              <a:t>Realizan operaciones peligrosas de manera remota, reduciendo la </a:t>
            </a:r>
            <a:r>
              <a:rPr lang="es-ES_tradnl" sz="1700" err="1">
                <a:latin typeface="Noto Sans"/>
                <a:ea typeface="Noto Sans"/>
                <a:cs typeface="Noto Sans"/>
              </a:rPr>
              <a:t>exposición</a:t>
            </a:r>
            <a:r>
              <a:rPr lang="es-ES_tradnl" sz="1700">
                <a:latin typeface="Noto Sans"/>
                <a:ea typeface="Noto Sans"/>
                <a:cs typeface="Noto Sans"/>
              </a:rPr>
              <a:t> a humos </a:t>
            </a:r>
            <a:r>
              <a:rPr lang="es-ES_tradnl" sz="1700" err="1">
                <a:latin typeface="Noto Sans"/>
                <a:ea typeface="Noto Sans"/>
                <a:cs typeface="Noto Sans"/>
              </a:rPr>
              <a:t>cancerígenos</a:t>
            </a:r>
            <a:r>
              <a:rPr lang="es-ES_tradnl" sz="1700">
                <a:latin typeface="Noto Sans"/>
                <a:ea typeface="Noto Sans"/>
                <a:cs typeface="Noto Sans"/>
              </a:rPr>
              <a:t>, vertidos </a:t>
            </a:r>
            <a:r>
              <a:rPr lang="es-ES_tradnl" sz="1700" err="1">
                <a:latin typeface="Noto Sans"/>
                <a:ea typeface="Noto Sans"/>
                <a:cs typeface="Noto Sans"/>
              </a:rPr>
              <a:t>químicos</a:t>
            </a:r>
            <a:r>
              <a:rPr lang="es-ES_tradnl" sz="1700">
                <a:latin typeface="Noto Sans"/>
                <a:ea typeface="Noto Sans"/>
                <a:cs typeface="Noto Sans"/>
              </a:rPr>
              <a:t> y temperaturas extremas. </a:t>
            </a:r>
          </a:p>
          <a:p>
            <a:pPr indent="-233680">
              <a:spcBef>
                <a:spcPts val="1200"/>
              </a:spcBef>
            </a:pPr>
            <a:r>
              <a:rPr lang="es-ES_tradnl" sz="2100">
                <a:latin typeface="Overpass"/>
                <a:ea typeface="Noto Sans"/>
                <a:cs typeface="Noto Sans"/>
              </a:rPr>
              <a:t>Drones en la agricultura</a:t>
            </a:r>
            <a:r>
              <a:rPr lang="es-ES_tradnl" sz="2400">
                <a:latin typeface="Overpass"/>
                <a:ea typeface="Noto Sans"/>
                <a:cs typeface="Noto Sans"/>
              </a:rPr>
              <a:t>​</a:t>
            </a:r>
          </a:p>
          <a:p>
            <a:pPr marL="233680" lvl="2" indent="-233680"/>
            <a:r>
              <a:rPr lang="es-ES_tradnl" sz="1700">
                <a:solidFill>
                  <a:srgbClr val="220050"/>
                </a:solidFill>
                <a:latin typeface="Noto Sans"/>
                <a:ea typeface="Noto Sans"/>
                <a:cs typeface="Noto Sans"/>
              </a:rPr>
              <a:t>Pulverización de plaguicidas con </a:t>
            </a:r>
            <a:r>
              <a:rPr lang="es-ES_tradnl" sz="1700" err="1">
                <a:solidFill>
                  <a:srgbClr val="220050"/>
                </a:solidFill>
                <a:latin typeface="Noto Sans"/>
                <a:ea typeface="Noto Sans"/>
                <a:cs typeface="Noto Sans"/>
              </a:rPr>
              <a:t>precisión</a:t>
            </a:r>
            <a:r>
              <a:rPr lang="es-ES_tradnl" sz="1700">
                <a:solidFill>
                  <a:srgbClr val="220050"/>
                </a:solidFill>
                <a:latin typeface="Noto Sans"/>
                <a:ea typeface="Noto Sans"/>
                <a:cs typeface="Noto Sans"/>
              </a:rPr>
              <a:t> y eficacia, reduciendo la </a:t>
            </a:r>
            <a:r>
              <a:rPr lang="es-ES_tradnl" sz="1700" err="1">
                <a:solidFill>
                  <a:srgbClr val="220050"/>
                </a:solidFill>
                <a:latin typeface="Noto Sans"/>
                <a:ea typeface="Noto Sans"/>
                <a:cs typeface="Noto Sans"/>
              </a:rPr>
              <a:t>exposición</a:t>
            </a:r>
            <a:r>
              <a:rPr lang="es-ES_tradnl" sz="1700">
                <a:solidFill>
                  <a:srgbClr val="220050"/>
                </a:solidFill>
                <a:latin typeface="Noto Sans"/>
                <a:ea typeface="Noto Sans"/>
                <a:cs typeface="Noto Sans"/>
              </a:rPr>
              <a:t> humana a productos </a:t>
            </a:r>
            <a:r>
              <a:rPr lang="es-ES_tradnl" sz="1700" err="1">
                <a:solidFill>
                  <a:srgbClr val="220050"/>
                </a:solidFill>
                <a:latin typeface="Noto Sans"/>
                <a:ea typeface="Noto Sans"/>
                <a:cs typeface="Noto Sans"/>
              </a:rPr>
              <a:t>químicos</a:t>
            </a:r>
            <a:r>
              <a:rPr lang="es-ES_tradnl" sz="1700">
                <a:solidFill>
                  <a:srgbClr val="220050"/>
                </a:solidFill>
                <a:latin typeface="Noto Sans"/>
                <a:ea typeface="Noto Sans"/>
                <a:cs typeface="Noto Sans"/>
              </a:rPr>
              <a:t> nocivos relacionados con diferentes tipos de </a:t>
            </a:r>
            <a:r>
              <a:rPr lang="es-ES_tradnl" sz="1700" err="1">
                <a:solidFill>
                  <a:srgbClr val="220050"/>
                </a:solidFill>
                <a:latin typeface="Noto Sans"/>
                <a:ea typeface="Noto Sans"/>
                <a:cs typeface="Noto Sans"/>
              </a:rPr>
              <a:t>cáncer</a:t>
            </a:r>
            <a:r>
              <a:rPr lang="es-ES_tradnl" sz="1700">
                <a:solidFill>
                  <a:srgbClr val="220050"/>
                </a:solidFill>
                <a:latin typeface="Noto Sans"/>
                <a:ea typeface="Noto Sans"/>
                <a:cs typeface="Noto Sans"/>
              </a:rPr>
              <a:t>, intoxicaciones y </a:t>
            </a:r>
            <a:r>
              <a:rPr lang="es-ES_tradnl" sz="1700" err="1">
                <a:solidFill>
                  <a:srgbClr val="220050"/>
                </a:solidFill>
                <a:latin typeface="Noto Sans"/>
                <a:ea typeface="Noto Sans"/>
                <a:cs typeface="Noto Sans"/>
              </a:rPr>
              <a:t>daños</a:t>
            </a:r>
            <a:r>
              <a:rPr lang="es-ES_tradnl" sz="1700">
                <a:solidFill>
                  <a:srgbClr val="220050"/>
                </a:solidFill>
                <a:latin typeface="Noto Sans"/>
                <a:ea typeface="Noto Sans"/>
                <a:cs typeface="Noto Sans"/>
              </a:rPr>
              <a:t> </a:t>
            </a:r>
            <a:r>
              <a:rPr lang="es-ES_tradnl" sz="1700" err="1">
                <a:solidFill>
                  <a:srgbClr val="220050"/>
                </a:solidFill>
                <a:latin typeface="Noto Sans"/>
                <a:ea typeface="Noto Sans"/>
                <a:cs typeface="Noto Sans"/>
              </a:rPr>
              <a:t>neurológicos</a:t>
            </a:r>
            <a:r>
              <a:rPr lang="es-ES_tradnl" sz="1700">
                <a:solidFill>
                  <a:srgbClr val="220050"/>
                </a:solidFill>
                <a:latin typeface="Noto Sans"/>
                <a:ea typeface="Noto Sans"/>
                <a:cs typeface="Noto Sans"/>
              </a:rPr>
              <a:t> (</a:t>
            </a:r>
            <a:r>
              <a:rPr lang="es-ES_tradnl" sz="1700" err="1">
                <a:solidFill>
                  <a:srgbClr val="220050"/>
                </a:solidFill>
                <a:latin typeface="Noto Sans"/>
                <a:ea typeface="Noto Sans"/>
                <a:cs typeface="Noto Sans"/>
              </a:rPr>
              <a:t>Borikar</a:t>
            </a:r>
            <a:r>
              <a:rPr lang="es-ES_tradnl" sz="1700">
                <a:solidFill>
                  <a:srgbClr val="220050"/>
                </a:solidFill>
                <a:latin typeface="Noto Sans"/>
                <a:ea typeface="Noto Sans"/>
                <a:cs typeface="Noto Sans"/>
              </a:rPr>
              <a:t> et al. 2022, OIT 2021b). </a:t>
            </a:r>
            <a:endParaRPr lang="es-ES_tradnl" sz="1700">
              <a:latin typeface="Noto Sans"/>
              <a:ea typeface="Noto Sans"/>
              <a:cs typeface="Noto Sans"/>
            </a:endParaRPr>
          </a:p>
          <a:p>
            <a:pPr marL="233680" lvl="2" indent="-233680"/>
            <a:endParaRPr lang="es-ES_tradnl" sz="1700">
              <a:latin typeface="Noto Sans"/>
              <a:ea typeface="Noto Sans"/>
              <a:cs typeface="Noto Sans"/>
            </a:endParaRPr>
          </a:p>
          <a:p>
            <a:endParaRPr lang="es-ES_tradnl"/>
          </a:p>
        </p:txBody>
      </p:sp>
      <p:sp>
        <p:nvSpPr>
          <p:cNvPr id="10" name="Content Placeholder 3">
            <a:extLst>
              <a:ext uri="{FF2B5EF4-FFF2-40B4-BE49-F238E27FC236}">
                <a16:creationId xmlns:a16="http://schemas.microsoft.com/office/drawing/2014/main" id="{E35AADB6-BE72-895A-DF96-FB40D8218A87}"/>
              </a:ext>
            </a:extLst>
          </p:cNvPr>
          <p:cNvSpPr txBox="1">
            <a:spLocks/>
          </p:cNvSpPr>
          <p:nvPr/>
        </p:nvSpPr>
        <p:spPr>
          <a:xfrm>
            <a:off x="5374105" y="1461254"/>
            <a:ext cx="6476177" cy="4542802"/>
          </a:xfrm>
          <a:prstGeom prst="rect">
            <a:avLst/>
          </a:prstGeom>
        </p:spPr>
        <p:txBody>
          <a:bodyPr lIns="0" tIns="0" rIns="0" bIns="0" anchor="t"/>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_tradnl" sz="2100">
                <a:solidFill>
                  <a:schemeClr val="accent1"/>
                </a:solidFill>
                <a:latin typeface="Overpass"/>
                <a:ea typeface="Noto Sans"/>
                <a:cs typeface="Noto Sans"/>
              </a:rPr>
              <a:t>Robótica en la atención de salud</a:t>
            </a:r>
          </a:p>
          <a:p>
            <a:pPr marL="233680" lvl="2" indent="-233680"/>
            <a:r>
              <a:rPr lang="es-ES_tradnl" sz="1700">
                <a:latin typeface="Noto Sans"/>
                <a:ea typeface="Noto Sans"/>
                <a:cs typeface="Noto Sans"/>
              </a:rPr>
              <a:t>Los robots reducen la exposición a la radiación durante resonancias magnéticas y radiografías.</a:t>
            </a:r>
          </a:p>
          <a:p>
            <a:pPr marL="233680" lvl="2" indent="-233680"/>
            <a:r>
              <a:rPr lang="es-ES_tradnl" sz="1700">
                <a:latin typeface="Noto Sans"/>
                <a:ea typeface="Noto Sans"/>
                <a:cs typeface="Noto Sans"/>
              </a:rPr>
              <a:t>​Los robots quirúrgicos mejoran la precisión, reducen la carga de trabajo y mejoran la ergonomía en comparación con la cirugía laparoscópica y la abierta tradicional.</a:t>
            </a:r>
          </a:p>
          <a:p>
            <a:pPr marL="233680" lvl="2" indent="-233680"/>
            <a:r>
              <a:rPr lang="es-ES_tradnl" sz="1700">
                <a:latin typeface="Noto Sans"/>
                <a:ea typeface="Noto Sans"/>
                <a:cs typeface="Noto Sans"/>
              </a:rPr>
              <a:t>Los robots hisopos autónomos que realizan cribados aumentan la capacidad de realizar pruebas a la vez que reducen los riesgos de infección (</a:t>
            </a:r>
            <a:r>
              <a:rPr lang="es-ES_tradnl" sz="1700" err="1">
                <a:latin typeface="Noto Sans"/>
                <a:ea typeface="Noto Sans"/>
                <a:cs typeface="Noto Sans"/>
              </a:rPr>
              <a:t>Haddadin</a:t>
            </a:r>
            <a:r>
              <a:rPr lang="es-ES_tradnl" sz="1700">
                <a:latin typeface="Noto Sans"/>
                <a:ea typeface="Noto Sans"/>
                <a:cs typeface="Noto Sans"/>
              </a:rPr>
              <a:t> et al. 2024).  </a:t>
            </a:r>
          </a:p>
          <a:p>
            <a:pPr marL="233680" lvl="2" indent="-233680"/>
            <a:r>
              <a:rPr lang="es-ES_tradnl" sz="1700">
                <a:latin typeface="Noto Sans"/>
                <a:ea typeface="Noto Sans"/>
                <a:cs typeface="Noto Sans"/>
              </a:rPr>
              <a:t>Los robots interactivos alivian la carga de trabajo de los cuidadores al recoger las constantes vitales y los datos del paciente, lo que permite a los profesionales centrarse en tareas complejas y en atender a los pacientes (</a:t>
            </a:r>
            <a:r>
              <a:rPr lang="es-ES_tradnl" sz="1700" err="1">
                <a:latin typeface="Noto Sans"/>
                <a:ea typeface="Noto Sans"/>
                <a:cs typeface="Noto Sans"/>
              </a:rPr>
              <a:t>Ragno</a:t>
            </a:r>
            <a:r>
              <a:rPr lang="es-ES_tradnl" sz="1700">
                <a:latin typeface="Noto Sans"/>
                <a:ea typeface="Noto Sans"/>
                <a:cs typeface="Noto Sans"/>
              </a:rPr>
              <a:t> et al. 2023). ​</a:t>
            </a:r>
          </a:p>
          <a:p>
            <a:pPr>
              <a:spcBef>
                <a:spcPts val="1200"/>
              </a:spcBef>
            </a:pPr>
            <a:r>
              <a:rPr lang="es-ES_tradnl" sz="2100">
                <a:solidFill>
                  <a:schemeClr val="accent1"/>
                </a:solidFill>
                <a:latin typeface="Overpass"/>
                <a:ea typeface="Noto Sans"/>
                <a:cs typeface="Noto Sans"/>
              </a:rPr>
              <a:t>Sistemas de IA en la atención al cliente​</a:t>
            </a:r>
            <a:endParaRPr lang="es-ES_tradnl">
              <a:solidFill>
                <a:schemeClr val="accent1"/>
              </a:solidFill>
            </a:endParaRPr>
          </a:p>
          <a:p>
            <a:pPr marL="233680" lvl="2" indent="-233680"/>
            <a:r>
              <a:rPr lang="es-ES_tradnl" sz="1700">
                <a:latin typeface="Noto Sans"/>
                <a:ea typeface="Noto Sans"/>
                <a:cs typeface="Noto Sans"/>
              </a:rPr>
              <a:t>Los </a:t>
            </a:r>
            <a:r>
              <a:rPr lang="es-ES_tradnl" sz="1700" err="1">
                <a:latin typeface="Noto Sans"/>
                <a:ea typeface="Noto Sans"/>
                <a:cs typeface="Noto Sans"/>
              </a:rPr>
              <a:t>chatbots</a:t>
            </a:r>
            <a:r>
              <a:rPr lang="es-ES_tradnl" sz="1700">
                <a:latin typeface="Noto Sans"/>
                <a:ea typeface="Noto Sans"/>
                <a:cs typeface="Noto Sans"/>
              </a:rPr>
              <a:t> y asistentes virtuales basados en IA gestionan tareas complejas, reduciendo la carga de trabajo y el estrés (</a:t>
            </a:r>
            <a:r>
              <a:rPr lang="es-ES_tradnl" sz="1700" err="1">
                <a:latin typeface="Noto Sans"/>
                <a:ea typeface="Noto Sans"/>
                <a:cs typeface="Noto Sans"/>
              </a:rPr>
              <a:t>Babashahi</a:t>
            </a:r>
            <a:r>
              <a:rPr lang="es-ES_tradnl" sz="1700">
                <a:latin typeface="Noto Sans"/>
                <a:ea typeface="Noto Sans"/>
                <a:cs typeface="Noto Sans"/>
              </a:rPr>
              <a:t> et al. 2024).</a:t>
            </a:r>
          </a:p>
        </p:txBody>
      </p:sp>
    </p:spTree>
    <p:extLst>
      <p:ext uri="{BB962C8B-B14F-4D97-AF65-F5344CB8AC3E}">
        <p14:creationId xmlns:p14="http://schemas.microsoft.com/office/powerpoint/2010/main" val="202281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60A013-6FFC-4E60-F43B-F21C5C6FF269}"/>
              </a:ext>
            </a:extLst>
          </p:cNvPr>
          <p:cNvSpPr>
            <a:spLocks noGrp="1"/>
          </p:cNvSpPr>
          <p:nvPr>
            <p:ph idx="1"/>
          </p:nvPr>
        </p:nvSpPr>
        <p:spPr>
          <a:xfrm>
            <a:off x="346635" y="1320627"/>
            <a:ext cx="11522636" cy="4969160"/>
          </a:xfrm>
        </p:spPr>
        <p:txBody>
          <a:bodyPr vert="horz" lIns="0" tIns="0" rIns="0" bIns="0" rtlCol="0" anchor="t">
            <a:noAutofit/>
          </a:bodyPr>
          <a:lstStyle/>
          <a:p>
            <a:pPr marL="233680" lvl="2" indent="-233680">
              <a:lnSpc>
                <a:spcPct val="100000"/>
              </a:lnSpc>
              <a:spcBef>
                <a:spcPts val="600"/>
              </a:spcBef>
            </a:pPr>
            <a:r>
              <a:rPr lang="es-ES_tradnl" sz="2000" b="1">
                <a:latin typeface="Noto Sans"/>
                <a:ea typeface="Noto Sans"/>
                <a:cs typeface="Noto Sans"/>
              </a:rPr>
              <a:t>Levantar objetos muy pesados y de peso medio:</a:t>
            </a:r>
            <a:r>
              <a:rPr lang="es-ES_tradnl" sz="2000">
                <a:latin typeface="Noto Sans"/>
                <a:ea typeface="Noto Sans"/>
                <a:cs typeface="Noto Sans"/>
              </a:rPr>
              <a:t> Los robots pueden levantar objetos muy pesados, reduciendo en riesgo de las lesiones para los trabajadores.  ​</a:t>
            </a:r>
            <a:endParaRPr lang="es-ES_tradnl">
              <a:latin typeface="Noto Sans"/>
              <a:ea typeface="Noto Sans"/>
              <a:cs typeface="Noto Sans"/>
            </a:endParaRPr>
          </a:p>
          <a:p>
            <a:pPr marL="233680" lvl="2" indent="-233680">
              <a:lnSpc>
                <a:spcPct val="100000"/>
              </a:lnSpc>
              <a:spcBef>
                <a:spcPts val="600"/>
              </a:spcBef>
            </a:pPr>
            <a:r>
              <a:rPr lang="es-ES_tradnl" sz="2000" b="1">
                <a:latin typeface="Noto Sans"/>
                <a:ea typeface="Noto Sans"/>
                <a:cs typeface="Noto Sans"/>
              </a:rPr>
              <a:t>Remover metal fundido a 2 000º C:</a:t>
            </a:r>
            <a:r>
              <a:rPr lang="es-ES_tradnl" sz="2000">
                <a:latin typeface="Noto Sans"/>
                <a:ea typeface="Noto Sans"/>
                <a:cs typeface="Noto Sans"/>
              </a:rPr>
              <a:t> Los brazos robóticos realizan el «roscado del horno</a:t>
            </a:r>
            <a:r>
              <a:rPr lang="es-ES_tradnl" sz="2000">
                <a:solidFill>
                  <a:srgbClr val="230050"/>
                </a:solidFill>
                <a:latin typeface="Noto Sans"/>
                <a:ea typeface="Noto Sans"/>
                <a:cs typeface="Noto Sans"/>
              </a:rPr>
              <a:t>»,</a:t>
            </a:r>
            <a:r>
              <a:rPr lang="es-ES_tradnl" sz="2000">
                <a:latin typeface="Noto Sans"/>
                <a:ea typeface="Noto Sans"/>
                <a:cs typeface="Noto Sans"/>
              </a:rPr>
              <a:t> evitando que los trabajadores se expongan al calor extremo y a las chispas.</a:t>
            </a:r>
          </a:p>
          <a:p>
            <a:pPr marL="233680" lvl="2" indent="-233680">
              <a:lnSpc>
                <a:spcPct val="100000"/>
              </a:lnSpc>
              <a:spcBef>
                <a:spcPts val="600"/>
              </a:spcBef>
            </a:pPr>
            <a:r>
              <a:rPr lang="es-ES_tradnl" sz="2000" b="1">
                <a:latin typeface="Noto Sans"/>
                <a:ea typeface="Noto Sans"/>
                <a:cs typeface="Noto Sans"/>
              </a:rPr>
              <a:t>Recoger y envasar residuos radiactivos:</a:t>
            </a:r>
            <a:r>
              <a:rPr lang="es-ES_tradnl" sz="2000">
                <a:latin typeface="Noto Sans"/>
                <a:ea typeface="Noto Sans"/>
                <a:cs typeface="Noto Sans"/>
              </a:rPr>
              <a:t> Permiten una manipulación más segura de residuos peligrosos (p. </a:t>
            </a:r>
            <a:r>
              <a:rPr lang="es-ES_tradnl" sz="2000" err="1">
                <a:latin typeface="Noto Sans"/>
                <a:ea typeface="Noto Sans"/>
                <a:cs typeface="Noto Sans"/>
              </a:rPr>
              <a:t>ej</a:t>
            </a:r>
            <a:r>
              <a:rPr lang="es-ES_tradnl" sz="2000">
                <a:latin typeface="Noto Sans"/>
                <a:ea typeface="Noto Sans"/>
                <a:cs typeface="Noto Sans"/>
              </a:rPr>
              <a:t>, residuos radiactivos, etc.).</a:t>
            </a:r>
            <a:endParaRPr lang="es-ES_tradnl"/>
          </a:p>
          <a:p>
            <a:pPr marL="233680" lvl="2" indent="-233680">
              <a:lnSpc>
                <a:spcPct val="100000"/>
              </a:lnSpc>
              <a:spcBef>
                <a:spcPts val="600"/>
              </a:spcBef>
            </a:pPr>
            <a:r>
              <a:rPr lang="es-ES_tradnl" sz="2000" b="1">
                <a:latin typeface="Noto Sans"/>
                <a:ea typeface="Noto Sans"/>
                <a:cs typeface="Noto Sans"/>
              </a:rPr>
              <a:t>Trabajar en entornos peligrosos:</a:t>
            </a:r>
            <a:r>
              <a:rPr lang="es-ES_tradnl" sz="2000">
                <a:latin typeface="Noto Sans"/>
                <a:ea typeface="Noto Sans"/>
                <a:cs typeface="Noto Sans"/>
              </a:rPr>
              <a:t> Sustituyen a los trabajadores en entornos contaminados con polvo o sustancias químicas tóxicas.</a:t>
            </a:r>
          </a:p>
          <a:p>
            <a:pPr marL="233680" lvl="2" indent="-233680">
              <a:lnSpc>
                <a:spcPct val="100000"/>
              </a:lnSpc>
              <a:spcBef>
                <a:spcPts val="600"/>
              </a:spcBef>
            </a:pPr>
            <a:r>
              <a:rPr lang="es-ES_tradnl" sz="2000" b="1">
                <a:latin typeface="Noto Sans"/>
                <a:ea typeface="Noto Sans"/>
                <a:cs typeface="Noto Sans"/>
              </a:rPr>
              <a:t>Hacer movimientos físicos repetidos:</a:t>
            </a:r>
            <a:r>
              <a:rPr lang="es-ES_tradnl" sz="2000">
                <a:latin typeface="Noto Sans"/>
                <a:ea typeface="Noto Sans"/>
                <a:cs typeface="Noto Sans"/>
              </a:rPr>
              <a:t> Previenen las lesiones musculoesqueléticas al realizar tareas repetitivas que pueden entrañar riesgos. </a:t>
            </a:r>
            <a:endParaRPr lang="es-ES_tradnl" sz="2000"/>
          </a:p>
        </p:txBody>
      </p:sp>
      <p:sp>
        <p:nvSpPr>
          <p:cNvPr id="3" name="Title 1">
            <a:extLst>
              <a:ext uri="{FF2B5EF4-FFF2-40B4-BE49-F238E27FC236}">
                <a16:creationId xmlns:a16="http://schemas.microsoft.com/office/drawing/2014/main" id="{0B4F8D50-1473-3CEE-B408-17A6E43D4BDC}"/>
              </a:ext>
            </a:extLst>
          </p:cNvPr>
          <p:cNvSpPr txBox="1">
            <a:spLocks/>
          </p:cNvSpPr>
          <p:nvPr/>
        </p:nvSpPr>
        <p:spPr>
          <a:xfrm>
            <a:off x="346634" y="397087"/>
            <a:ext cx="11280194" cy="738357"/>
          </a:xfrm>
          <a:prstGeom prst="rect">
            <a:avLst/>
          </a:prstGeom>
        </p:spPr>
        <p:txBody>
          <a:bodyPr lIns="91440" tIns="45720" rIns="91440" bIns="45720" anchor="t"/>
          <a:lstStyle>
            <a:lvl1pPr algn="l" defTabSz="685800" rtl="0" eaLnBrk="1" latinLnBrk="0" hangingPunct="1">
              <a:lnSpc>
                <a:spcPct val="90000"/>
              </a:lnSpc>
              <a:spcBef>
                <a:spcPct val="0"/>
              </a:spcBef>
              <a:buNone/>
              <a:defRPr sz="2600" b="1" kern="1200">
                <a:solidFill>
                  <a:schemeClr val="bg1"/>
                </a:solidFill>
                <a:latin typeface="Overpass" panose="00000500000000000000" pitchFamily="2" charset="0"/>
                <a:ea typeface="+mj-ea"/>
                <a:cs typeface="+mj-cs"/>
              </a:defRPr>
            </a:lvl1pPr>
          </a:lstStyle>
          <a:p>
            <a:r>
              <a:rPr lang="es">
                <a:solidFill>
                  <a:schemeClr val="accent1"/>
                </a:solidFill>
                <a:latin typeface="Overpass"/>
                <a:cs typeface="Times New Roman"/>
              </a:rPr>
              <a:t>Cinco tareas peligrosas que los robots pueden realizar de forma segura</a:t>
            </a:r>
            <a:r>
              <a:rPr lang="es" b="0">
                <a:solidFill>
                  <a:schemeClr val="accent1"/>
                </a:solidFill>
                <a:latin typeface="Overpass"/>
                <a:cs typeface="Times New Roman"/>
              </a:rPr>
              <a:t> </a:t>
            </a:r>
            <a:r>
              <a:rPr lang="en-GB">
                <a:solidFill>
                  <a:schemeClr val="accent1"/>
                </a:solidFill>
                <a:latin typeface="Overpass"/>
              </a:rPr>
              <a:t> </a:t>
            </a:r>
            <a:r>
              <a:rPr lang="en-GB" b="0">
                <a:solidFill>
                  <a:schemeClr val="accent1"/>
                </a:solidFill>
                <a:latin typeface="Overpass"/>
              </a:rPr>
              <a:t>(Owen-Hill 2022)​</a:t>
            </a:r>
            <a:br>
              <a:rPr lang="en-GB"/>
            </a:br>
            <a:r>
              <a:rPr lang="en-GB">
                <a:solidFill>
                  <a:schemeClr val="accent1"/>
                </a:solidFill>
                <a:latin typeface="Overpass"/>
              </a:rPr>
              <a:t> </a:t>
            </a:r>
            <a:endParaRPr lang="en-GB" b="0">
              <a:solidFill>
                <a:schemeClr val="accent1"/>
              </a:solidFill>
              <a:latin typeface="Overpass"/>
            </a:endParaRPr>
          </a:p>
        </p:txBody>
      </p:sp>
      <p:pic>
        <p:nvPicPr>
          <p:cNvPr id="4" name="Picture 3" descr="A green and blue triangle&#10;&#10;AI-generated content may be incorrect.">
            <a:extLst>
              <a:ext uri="{FF2B5EF4-FFF2-40B4-BE49-F238E27FC236}">
                <a16:creationId xmlns:a16="http://schemas.microsoft.com/office/drawing/2014/main" id="{485F8FFE-F90D-68FD-ABE4-1FE1930DC122}"/>
              </a:ext>
            </a:extLst>
          </p:cNvPr>
          <p:cNvPicPr>
            <a:picLocks noChangeAspect="1"/>
          </p:cNvPicPr>
          <p:nvPr/>
        </p:nvPicPr>
        <p:blipFill>
          <a:blip r:embed="rId2"/>
          <a:stretch>
            <a:fillRect/>
          </a:stretch>
        </p:blipFill>
        <p:spPr>
          <a:xfrm>
            <a:off x="9195665" y="3906884"/>
            <a:ext cx="3791336" cy="3623927"/>
          </a:xfrm>
          <a:prstGeom prst="rect">
            <a:avLst/>
          </a:prstGeom>
        </p:spPr>
      </p:pic>
    </p:spTree>
    <p:extLst>
      <p:ext uri="{BB962C8B-B14F-4D97-AF65-F5344CB8AC3E}">
        <p14:creationId xmlns:p14="http://schemas.microsoft.com/office/powerpoint/2010/main" val="243867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A0BD-CB85-3811-8412-D0662AF81104}"/>
              </a:ext>
            </a:extLst>
          </p:cNvPr>
          <p:cNvSpPr>
            <a:spLocks noGrp="1"/>
          </p:cNvSpPr>
          <p:nvPr>
            <p:ph type="title"/>
          </p:nvPr>
        </p:nvSpPr>
        <p:spPr/>
        <p:txBody>
          <a:bodyPr/>
          <a:lstStyle/>
          <a:p>
            <a:r>
              <a:rPr lang="es-ES_tradnl" sz="2600" b="1" baseline="0">
                <a:solidFill>
                  <a:srgbClr val="1E2DBE"/>
                </a:solidFill>
                <a:latin typeface="Overpass"/>
              </a:rPr>
              <a:t>Automatización y robótica avanzada</a:t>
            </a:r>
            <a:endParaRPr lang="es-ES_tradnl"/>
          </a:p>
        </p:txBody>
      </p:sp>
      <p:sp>
        <p:nvSpPr>
          <p:cNvPr id="3" name="Content Placeholder 2">
            <a:extLst>
              <a:ext uri="{FF2B5EF4-FFF2-40B4-BE49-F238E27FC236}">
                <a16:creationId xmlns:a16="http://schemas.microsoft.com/office/drawing/2014/main" id="{5F6BD211-7E71-6278-D098-1DB451ED33F0}"/>
              </a:ext>
            </a:extLst>
          </p:cNvPr>
          <p:cNvSpPr>
            <a:spLocks noGrp="1"/>
          </p:cNvSpPr>
          <p:nvPr>
            <p:ph idx="1"/>
          </p:nvPr>
        </p:nvSpPr>
        <p:spPr/>
        <p:txBody>
          <a:bodyPr vert="horz" lIns="0" tIns="0" rIns="0" bIns="0" rtlCol="0" anchor="t">
            <a:noAutofit/>
          </a:bodyPr>
          <a:lstStyle/>
          <a:p>
            <a:pPr marL="233680" lvl="3" indent="-233680">
              <a:spcBef>
                <a:spcPts val="600"/>
              </a:spcBef>
            </a:pPr>
            <a:r>
              <a:rPr lang="es-ES_tradnl" sz="2000" b="1">
                <a:latin typeface="Noto Sans"/>
                <a:ea typeface="Noto Sans"/>
                <a:cs typeface="Noto Sans"/>
              </a:rPr>
              <a:t>Riesgos para la seguridad:</a:t>
            </a:r>
            <a:r>
              <a:rPr lang="es-ES_tradnl" sz="2000">
                <a:latin typeface="Noto Sans"/>
                <a:ea typeface="Noto Sans"/>
                <a:cs typeface="Noto Sans"/>
              </a:rPr>
              <a:t> Comportamientos imprevisibles de los robots derivados de fallos mecánicos o errores informáticos, junto con una dependencia excesiva de la automatización que contribuye a la pérdida de cualificaciones, pueden provocar accidentes.</a:t>
            </a:r>
            <a:endParaRPr lang="es-ES_tradnl">
              <a:latin typeface="Noto Sans"/>
              <a:ea typeface="Noto Sans"/>
              <a:cs typeface="Noto Sans"/>
            </a:endParaRPr>
          </a:p>
          <a:p>
            <a:pPr marL="233680" lvl="3" indent="-233680">
              <a:spcBef>
                <a:spcPts val="600"/>
              </a:spcBef>
            </a:pPr>
            <a:r>
              <a:rPr lang="es-ES_tradnl" sz="2000" b="1">
                <a:latin typeface="Noto Sans"/>
                <a:ea typeface="Noto Sans"/>
                <a:cs typeface="Noto Sans"/>
              </a:rPr>
              <a:t>Riesgos ergonómicos:</a:t>
            </a:r>
            <a:r>
              <a:rPr lang="es-ES_tradnl" sz="2000">
                <a:latin typeface="Noto Sans"/>
                <a:ea typeface="Noto Sans"/>
                <a:cs typeface="Noto Sans"/>
              </a:rPr>
              <a:t> Los ajustes o diseños deficientes de los exoesqueletos pueden obligar a realizar movimientos antinaturales o repetitivos, causando tensión, incomodidad o lesiones, además de introducir riesgos de ruido y vibraciones.</a:t>
            </a:r>
            <a:endParaRPr lang="es-ES_tradnl">
              <a:latin typeface="Noto Sans"/>
              <a:ea typeface="Noto Sans"/>
              <a:cs typeface="Noto Sans"/>
            </a:endParaRPr>
          </a:p>
          <a:p>
            <a:pPr marL="233680" lvl="3" indent="-233680">
              <a:spcBef>
                <a:spcPts val="600"/>
              </a:spcBef>
            </a:pPr>
            <a:r>
              <a:rPr lang="es-ES_tradnl" sz="2000" b="1">
                <a:latin typeface="Noto Sans"/>
                <a:ea typeface="Noto Sans"/>
                <a:cs typeface="Noto Sans"/>
              </a:rPr>
              <a:t>Riesgos psicosociales:</a:t>
            </a:r>
            <a:r>
              <a:rPr lang="es-ES_tradnl" sz="2000">
                <a:latin typeface="Noto Sans"/>
                <a:ea typeface="Noto Sans"/>
                <a:cs typeface="Noto Sans"/>
              </a:rPr>
              <a:t> La intensificación del trabajo para seguir el ritmo de las máquinas puede generar estrés y fatiga, mientras que la sobrecarga cognitiva puede deberse a la necesidad de ajustar tareas a sistemas robóticos complejos. La reducción en el control del puesto trabajo, la menor autonomía y el aislamiento social pueden afectar negativamente al bienestar.</a:t>
            </a:r>
          </a:p>
          <a:p>
            <a:pPr marL="233680" lvl="3" indent="-233680">
              <a:spcBef>
                <a:spcPts val="600"/>
              </a:spcBef>
            </a:pPr>
            <a:r>
              <a:rPr lang="es-ES_tradnl" sz="2000" b="1">
                <a:latin typeface="Noto Sans"/>
                <a:ea typeface="Noto Sans"/>
                <a:cs typeface="Noto Sans"/>
              </a:rPr>
              <a:t>Desigualdades y discriminación:</a:t>
            </a:r>
            <a:r>
              <a:rPr lang="es-ES_tradnl" sz="2000">
                <a:latin typeface="Noto Sans"/>
                <a:ea typeface="Noto Sans"/>
                <a:cs typeface="Noto Sans"/>
              </a:rPr>
              <a:t> Los diseños que pasan por alto las necesidades de determinados grupos pueden crear exclusión, mientras que los trabajadores menos cualificados pueden experimentar estrés y ansiedad ante el riesgo de perder su empleo, especialmente si tienen acceso limitado a la formación. </a:t>
            </a:r>
          </a:p>
        </p:txBody>
      </p:sp>
      <p:sp>
        <p:nvSpPr>
          <p:cNvPr id="4" name="Rectangle 3">
            <a:extLst>
              <a:ext uri="{FF2B5EF4-FFF2-40B4-BE49-F238E27FC236}">
                <a16:creationId xmlns:a16="http://schemas.microsoft.com/office/drawing/2014/main" id="{1FFBD791-E2C0-8C6E-FC70-21E682534DEC}"/>
              </a:ext>
            </a:extLst>
          </p:cNvPr>
          <p:cNvSpPr/>
          <p:nvPr/>
        </p:nvSpPr>
        <p:spPr>
          <a:xfrm>
            <a:off x="346634" y="786063"/>
            <a:ext cx="4906379"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s-ES_tradnl" sz="2600" b="1">
                <a:solidFill>
                  <a:schemeClr val="accent2"/>
                </a:solidFill>
                <a:latin typeface="Overpass"/>
              </a:rPr>
              <a:t>Principales riesgos potenciales</a:t>
            </a:r>
          </a:p>
        </p:txBody>
      </p:sp>
    </p:spTree>
    <p:extLst>
      <p:ext uri="{BB962C8B-B14F-4D97-AF65-F5344CB8AC3E}">
        <p14:creationId xmlns:p14="http://schemas.microsoft.com/office/powerpoint/2010/main" val="163708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B291-4AEA-A334-4D3D-D2A3FF24D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0C6E1-0A1D-80A5-A065-6EB31BFABFBE}"/>
              </a:ext>
            </a:extLst>
          </p:cNvPr>
          <p:cNvSpPr>
            <a:spLocks noGrp="1"/>
          </p:cNvSpPr>
          <p:nvPr>
            <p:ph type="title"/>
          </p:nvPr>
        </p:nvSpPr>
        <p:spPr/>
        <p:txBody>
          <a:bodyPr/>
          <a:lstStyle/>
          <a:p>
            <a:r>
              <a:rPr lang="es">
                <a:latin typeface="Overpass"/>
                <a:cs typeface="Times New Roman"/>
              </a:rPr>
              <a:t>Las herramientas inteligentes de SST y los sistemas de vigilancia</a:t>
            </a:r>
            <a:endParaRPr lang="en-GB" b="0"/>
          </a:p>
        </p:txBody>
      </p:sp>
      <p:sp>
        <p:nvSpPr>
          <p:cNvPr id="3" name="Content Placeholder 2">
            <a:extLst>
              <a:ext uri="{FF2B5EF4-FFF2-40B4-BE49-F238E27FC236}">
                <a16:creationId xmlns:a16="http://schemas.microsoft.com/office/drawing/2014/main" id="{67798495-89D4-818E-AF58-64516B09553E}"/>
              </a:ext>
            </a:extLst>
          </p:cNvPr>
          <p:cNvSpPr>
            <a:spLocks noGrp="1"/>
          </p:cNvSpPr>
          <p:nvPr>
            <p:ph idx="1"/>
          </p:nvPr>
        </p:nvSpPr>
        <p:spPr/>
        <p:txBody>
          <a:bodyPr vert="horz" lIns="0" tIns="0" rIns="0" bIns="0" rtlCol="0" anchor="t">
            <a:noAutofit/>
          </a:bodyPr>
          <a:lstStyle/>
          <a:p>
            <a:pPr marL="233680" lvl="2" indent="-233680"/>
            <a:r>
              <a:rPr lang="es-ES_tradnl">
                <a:latin typeface="Noto Sans"/>
                <a:ea typeface="Noto Sans"/>
                <a:cs typeface="Noto Sans"/>
              </a:rPr>
              <a:t>Las tecnologías de vigilancia digital permiten detectar peligros en tiempo real y activar alertas inmediatas para prevenir accidentes, mientras que los análisis predictivos permiten la identificación temprana de riesgos para la salud y la seguridad, apoyando una gestión proactiva de la SST.</a:t>
            </a:r>
          </a:p>
          <a:p>
            <a:pPr marL="233680" lvl="2" indent="-233680"/>
            <a:endParaRPr lang="es-ES_tradnl"/>
          </a:p>
        </p:txBody>
      </p:sp>
      <p:sp>
        <p:nvSpPr>
          <p:cNvPr id="5" name="Rectangle 4">
            <a:extLst>
              <a:ext uri="{FF2B5EF4-FFF2-40B4-BE49-F238E27FC236}">
                <a16:creationId xmlns:a16="http://schemas.microsoft.com/office/drawing/2014/main" id="{E96177A1-CA83-80D7-08A2-7613D9BB10C4}"/>
              </a:ext>
            </a:extLst>
          </p:cNvPr>
          <p:cNvSpPr/>
          <p:nvPr/>
        </p:nvSpPr>
        <p:spPr>
          <a:xfrm>
            <a:off x="526634" y="2518815"/>
            <a:ext cx="10958731" cy="291097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fontAlgn="base">
              <a:lnSpc>
                <a:spcPct val="90000"/>
              </a:lnSpc>
              <a:spcBef>
                <a:spcPts val="600"/>
              </a:spcBef>
              <a:spcAft>
                <a:spcPts val="600"/>
              </a:spcAft>
            </a:pPr>
            <a:r>
              <a:rPr lang="es-ES_tradnl" b="1">
                <a:solidFill>
                  <a:schemeClr val="accent1"/>
                </a:solidFill>
                <a:latin typeface="Noto Sans"/>
                <a:ea typeface="Noto Sans"/>
                <a:cs typeface="Noto Sans"/>
              </a:rPr>
              <a:t>Sensores ambientales</a:t>
            </a:r>
            <a:r>
              <a:rPr lang="es-ES_tradnl" sz="1800" b="1" i="0" u="none" strike="noStrike">
                <a:solidFill>
                  <a:schemeClr val="accent1"/>
                </a:solidFill>
                <a:effectLst/>
                <a:latin typeface="Noto Sans"/>
                <a:ea typeface="Noto Sans"/>
                <a:cs typeface="Noto Sans"/>
              </a:rPr>
              <a:t>:</a:t>
            </a:r>
            <a:r>
              <a:rPr lang="es-ES_tradnl">
                <a:solidFill>
                  <a:srgbClr val="000000"/>
                </a:solidFill>
                <a:latin typeface="Noto Sans"/>
                <a:ea typeface="Noto Sans"/>
                <a:cs typeface="Noto Sans"/>
              </a:rPr>
              <a:t> Controlan </a:t>
            </a:r>
            <a:r>
              <a:rPr lang="es-ES_tradnl">
                <a:solidFill>
                  <a:schemeClr val="tx1"/>
                </a:solidFill>
                <a:latin typeface="Noto Sans"/>
                <a:ea typeface="Noto Sans"/>
                <a:cs typeface="Noto Sans"/>
              </a:rPr>
              <a:t>la calidad del aire, los niveles de ruido, la temperatura y la humedad, detectando riesgos en el lugar de trabajo. </a:t>
            </a:r>
            <a:endParaRPr lang="es-ES_tradnl">
              <a:solidFill>
                <a:schemeClr val="tx1"/>
              </a:solidFill>
              <a:latin typeface="Arial" panose="020B0604020202020204"/>
              <a:ea typeface="Noto Sans"/>
              <a:cs typeface="Arial" panose="020B0604020202020204"/>
            </a:endParaRPr>
          </a:p>
          <a:p>
            <a:pPr fontAlgn="base">
              <a:lnSpc>
                <a:spcPct val="90000"/>
              </a:lnSpc>
              <a:spcBef>
                <a:spcPts val="600"/>
              </a:spcBef>
              <a:spcAft>
                <a:spcPts val="600"/>
              </a:spcAft>
            </a:pPr>
            <a:r>
              <a:rPr lang="es-ES_tradnl" b="1">
                <a:solidFill>
                  <a:schemeClr val="accent1"/>
                </a:solidFill>
                <a:latin typeface="Noto Sans"/>
                <a:ea typeface="Noto Sans"/>
                <a:cs typeface="Noto Sans"/>
              </a:rPr>
              <a:t>Sistemas basados en IA</a:t>
            </a:r>
            <a:r>
              <a:rPr lang="es-ES_tradnl" sz="1800" b="1" i="0" u="none" strike="noStrike">
                <a:solidFill>
                  <a:schemeClr val="accent1"/>
                </a:solidFill>
                <a:effectLst/>
                <a:latin typeface="Noto Sans"/>
                <a:ea typeface="Noto Sans"/>
                <a:cs typeface="Noto Sans"/>
              </a:rPr>
              <a:t>: </a:t>
            </a:r>
            <a:r>
              <a:rPr lang="es-ES_tradnl">
                <a:solidFill>
                  <a:schemeClr val="tx1"/>
                </a:solidFill>
                <a:latin typeface="Noto Sans"/>
                <a:ea typeface="Noto Sans"/>
                <a:cs typeface="Noto Sans"/>
              </a:rPr>
              <a:t>Detectan acciones inseguras y signos de mal funcionamiento de la maquinaria, facilitando la identificación temprana de factores de riesgo y permitiendo intervenciones proactivas.</a:t>
            </a:r>
            <a:endParaRPr lang="es-ES_tradnl" b="0" i="0">
              <a:solidFill>
                <a:schemeClr val="tx1"/>
              </a:solidFill>
              <a:effectLst/>
              <a:ea typeface="+mn-lt"/>
              <a:cs typeface="+mn-lt"/>
            </a:endParaRPr>
          </a:p>
          <a:p>
            <a:pPr fontAlgn="base">
              <a:lnSpc>
                <a:spcPct val="90000"/>
              </a:lnSpc>
              <a:spcBef>
                <a:spcPts val="600"/>
              </a:spcBef>
              <a:spcAft>
                <a:spcPts val="600"/>
              </a:spcAft>
            </a:pPr>
            <a:r>
              <a:rPr lang="es-ES_tradnl" sz="1800" b="1" i="0" u="none" strike="noStrike">
                <a:solidFill>
                  <a:schemeClr val="accent1"/>
                </a:solidFill>
                <a:effectLst/>
                <a:latin typeface="Noto Sans"/>
                <a:ea typeface="Noto Sans"/>
                <a:cs typeface="Noto Sans"/>
              </a:rPr>
              <a:t>Drones:</a:t>
            </a:r>
            <a:r>
              <a:rPr lang="es-ES_tradnl">
                <a:solidFill>
                  <a:srgbClr val="230050"/>
                </a:solidFill>
                <a:latin typeface="Noto Sans"/>
                <a:ea typeface="Noto Sans"/>
                <a:cs typeface="Noto Sans"/>
              </a:rPr>
              <a:t> Equipados con cámaras y sensores para realizar inspecciones remotas en zonas peligrosas (</a:t>
            </a:r>
            <a:r>
              <a:rPr lang="es-ES_tradnl">
                <a:solidFill>
                  <a:srgbClr val="230050"/>
                </a:solidFill>
                <a:ea typeface="+mn-lt"/>
                <a:cs typeface="+mn-lt"/>
              </a:rPr>
              <a:t>p. </a:t>
            </a:r>
            <a:r>
              <a:rPr lang="es-ES_tradnl" err="1">
                <a:solidFill>
                  <a:srgbClr val="230050"/>
                </a:solidFill>
                <a:ea typeface="+mn-lt"/>
                <a:cs typeface="+mn-lt"/>
              </a:rPr>
              <a:t>ej</a:t>
            </a:r>
            <a:r>
              <a:rPr lang="es-ES_tradnl">
                <a:solidFill>
                  <a:srgbClr val="230050"/>
                </a:solidFill>
                <a:latin typeface="Noto Sans"/>
                <a:ea typeface="Noto Sans"/>
                <a:cs typeface="Noto Sans"/>
              </a:rPr>
              <a:t>, zonas de catástrofes, zonas de alta estructuras, espacios confinados).</a:t>
            </a:r>
            <a:endParaRPr lang="es-ES_tradnl">
              <a:solidFill>
                <a:srgbClr val="000000"/>
              </a:solidFill>
              <a:latin typeface="Arial" panose="020B0604020202020204"/>
              <a:ea typeface="Noto Sans"/>
              <a:cs typeface="Arial" panose="020B0604020202020204"/>
            </a:endParaRPr>
          </a:p>
          <a:p>
            <a:pPr>
              <a:lnSpc>
                <a:spcPct val="90000"/>
              </a:lnSpc>
              <a:spcBef>
                <a:spcPts val="600"/>
              </a:spcBef>
              <a:spcAft>
                <a:spcPts val="600"/>
              </a:spcAft>
            </a:pPr>
            <a:r>
              <a:rPr lang="es-ES_tradnl" b="1">
                <a:solidFill>
                  <a:schemeClr val="accent1"/>
                </a:solidFill>
                <a:latin typeface="Noto Sans"/>
                <a:ea typeface="Noto Sans"/>
                <a:cs typeface="Noto Sans"/>
              </a:rPr>
              <a:t>Dispositivos</a:t>
            </a:r>
            <a:r>
              <a:rPr lang="es-ES_tradnl" sz="1800" b="1" i="0" u="none" strike="noStrike">
                <a:solidFill>
                  <a:schemeClr val="accent1"/>
                </a:solidFill>
                <a:effectLst/>
                <a:latin typeface="Noto Sans"/>
                <a:ea typeface="Noto Sans"/>
                <a:cs typeface="Noto Sans"/>
              </a:rPr>
              <a:t> </a:t>
            </a:r>
            <a:r>
              <a:rPr lang="es-ES_tradnl" b="1">
                <a:solidFill>
                  <a:schemeClr val="accent1"/>
                </a:solidFill>
                <a:latin typeface="Noto Sans"/>
                <a:ea typeface="Noto Sans"/>
                <a:cs typeface="Noto Sans"/>
              </a:rPr>
              <a:t>inteligentes ponibles:</a:t>
            </a:r>
            <a:r>
              <a:rPr lang="es-ES_tradnl">
                <a:solidFill>
                  <a:srgbClr val="230050"/>
                </a:solidFill>
                <a:latin typeface="Noto Sans"/>
                <a:ea typeface="Noto Sans"/>
                <a:cs typeface="Noto Sans"/>
              </a:rPr>
              <a:t> </a:t>
            </a:r>
            <a:r>
              <a:rPr lang="es-ES_tradnl">
                <a:solidFill>
                  <a:srgbClr val="230050"/>
                </a:solidFill>
                <a:latin typeface="Noto Sans"/>
                <a:ea typeface="+mn-lt"/>
                <a:cs typeface="+mn-lt"/>
              </a:rPr>
              <a:t>Registran constantes fisiológicas (</a:t>
            </a:r>
            <a:r>
              <a:rPr lang="es-ES_tradnl">
                <a:solidFill>
                  <a:srgbClr val="230050"/>
                </a:solidFill>
                <a:ea typeface="+mn-lt"/>
                <a:cs typeface="+mn-lt"/>
              </a:rPr>
              <a:t>p. </a:t>
            </a:r>
            <a:r>
              <a:rPr lang="es-ES_tradnl" err="1">
                <a:solidFill>
                  <a:srgbClr val="230050"/>
                </a:solidFill>
                <a:ea typeface="+mn-lt"/>
                <a:cs typeface="+mn-lt"/>
              </a:rPr>
              <a:t>ej</a:t>
            </a:r>
            <a:r>
              <a:rPr lang="es-ES_tradnl">
                <a:solidFill>
                  <a:srgbClr val="230050"/>
                </a:solidFill>
                <a:latin typeface="Noto Sans"/>
                <a:ea typeface="+mn-lt"/>
                <a:cs typeface="+mn-lt"/>
              </a:rPr>
              <a:t>, frecuencia cardíaca, temperatura corporal) y riesgos ambientales para proporcionar alertas inmediatas.</a:t>
            </a:r>
            <a:endParaRPr lang="es-ES_tradnl" b="0" i="0">
              <a:solidFill>
                <a:srgbClr val="000000"/>
              </a:solidFill>
              <a:effectLst/>
              <a:latin typeface="Noto Sans"/>
              <a:ea typeface="+mn-lt"/>
              <a:cs typeface="+mn-lt"/>
            </a:endParaRPr>
          </a:p>
        </p:txBody>
      </p:sp>
      <p:sp>
        <p:nvSpPr>
          <p:cNvPr id="7" name="Rectangle 6">
            <a:extLst>
              <a:ext uri="{FF2B5EF4-FFF2-40B4-BE49-F238E27FC236}">
                <a16:creationId xmlns:a16="http://schemas.microsoft.com/office/drawing/2014/main" id="{2F059AA9-D85D-6A58-9A54-3FA21D26479C}"/>
              </a:ext>
            </a:extLst>
          </p:cNvPr>
          <p:cNvSpPr/>
          <p:nvPr/>
        </p:nvSpPr>
        <p:spPr>
          <a:xfrm>
            <a:off x="346634" y="786063"/>
            <a:ext cx="3256461"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6"/>
                </a:solidFill>
                <a:latin typeface="Overpass"/>
              </a:rPr>
              <a:t>Principales</a:t>
            </a:r>
            <a:r>
              <a:rPr lang="en-GB" sz="2600" b="1">
                <a:solidFill>
                  <a:schemeClr val="accent6"/>
                </a:solidFill>
                <a:latin typeface="Overpass"/>
              </a:rPr>
              <a:t> </a:t>
            </a:r>
            <a:r>
              <a:rPr lang="en-GB" sz="2600" b="1" err="1">
                <a:solidFill>
                  <a:schemeClr val="accent6"/>
                </a:solidFill>
                <a:latin typeface="Overpass"/>
              </a:rPr>
              <a:t>ventajas</a:t>
            </a:r>
            <a:endParaRPr lang="en-GB" sz="2600" b="1" err="1">
              <a:solidFill>
                <a:schemeClr val="accent6"/>
              </a:solidFill>
              <a:latin typeface="Overpass" panose="00000500000000000000" pitchFamily="2" charset="0"/>
            </a:endParaRPr>
          </a:p>
        </p:txBody>
      </p:sp>
    </p:spTree>
    <p:extLst>
      <p:ext uri="{BB962C8B-B14F-4D97-AF65-F5344CB8AC3E}">
        <p14:creationId xmlns:p14="http://schemas.microsoft.com/office/powerpoint/2010/main" val="423756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24348-0993-4F46-3B83-59D0C5DA5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C3309-9534-FCF0-2020-9518FA9CCDC1}"/>
              </a:ext>
            </a:extLst>
          </p:cNvPr>
          <p:cNvSpPr>
            <a:spLocks noGrp="1"/>
          </p:cNvSpPr>
          <p:nvPr>
            <p:ph type="title"/>
          </p:nvPr>
        </p:nvSpPr>
        <p:spPr/>
        <p:txBody>
          <a:bodyPr/>
          <a:lstStyle/>
          <a:p>
            <a:pPr>
              <a:spcBef>
                <a:spcPts val="600"/>
              </a:spcBef>
              <a:spcAft>
                <a:spcPts val="600"/>
              </a:spcAft>
            </a:pPr>
            <a:r>
              <a:rPr lang="es">
                <a:latin typeface="Overpass"/>
              </a:rPr>
              <a:t>Las herramientas inteligentes de SST y los sistemas de vigilancia</a:t>
            </a:r>
            <a:br>
              <a:rPr lang="en-GB"/>
            </a:br>
            <a:r>
              <a:rPr lang="en-GB" b="0" err="1">
                <a:latin typeface="Overpass"/>
              </a:rPr>
              <a:t>Mejorando</a:t>
            </a:r>
            <a:r>
              <a:rPr lang="en-GB" b="0">
                <a:latin typeface="Overpass"/>
              </a:rPr>
              <a:t> la SST </a:t>
            </a:r>
            <a:r>
              <a:rPr lang="en-GB" b="0" err="1">
                <a:latin typeface="Overpass"/>
              </a:rPr>
              <a:t>en</a:t>
            </a:r>
            <a:r>
              <a:rPr lang="en-GB" b="0">
                <a:latin typeface="Overpass"/>
              </a:rPr>
              <a:t> </a:t>
            </a:r>
            <a:r>
              <a:rPr lang="en-GB" b="0" err="1">
                <a:latin typeface="Overpass"/>
              </a:rPr>
              <a:t>distintos</a:t>
            </a:r>
            <a:r>
              <a:rPr lang="en-GB" b="0">
                <a:latin typeface="Overpass"/>
              </a:rPr>
              <a:t> </a:t>
            </a:r>
            <a:r>
              <a:rPr lang="en-GB" b="0" err="1">
                <a:latin typeface="Overpass"/>
              </a:rPr>
              <a:t>sectores</a:t>
            </a:r>
            <a:r>
              <a:rPr lang="en-GB">
                <a:latin typeface="Overpass"/>
              </a:rPr>
              <a:t> </a:t>
            </a:r>
            <a:endParaRPr lang="en-GB" b="0">
              <a:latin typeface="Overpass"/>
            </a:endParaRPr>
          </a:p>
        </p:txBody>
      </p:sp>
      <p:sp>
        <p:nvSpPr>
          <p:cNvPr id="9" name="Content Placeholder 2">
            <a:extLst>
              <a:ext uri="{FF2B5EF4-FFF2-40B4-BE49-F238E27FC236}">
                <a16:creationId xmlns:a16="http://schemas.microsoft.com/office/drawing/2014/main" id="{71A4FBB3-6E8A-9842-83C4-48E36343EDDB}"/>
              </a:ext>
            </a:extLst>
          </p:cNvPr>
          <p:cNvSpPr>
            <a:spLocks noGrp="1"/>
          </p:cNvSpPr>
          <p:nvPr>
            <p:ph sz="half" idx="1"/>
          </p:nvPr>
        </p:nvSpPr>
        <p:spPr>
          <a:xfrm>
            <a:off x="229077" y="1346235"/>
            <a:ext cx="5868668" cy="5846845"/>
          </a:xfrm>
        </p:spPr>
        <p:txBody>
          <a:bodyPr vert="horz" lIns="0" tIns="0" rIns="0" bIns="0" rtlCol="0" anchor="t">
            <a:noAutofit/>
          </a:bodyPr>
          <a:lstStyle/>
          <a:p>
            <a:r>
              <a:rPr lang="es-ES_tradnl" sz="1800">
                <a:latin typeface="Overpass"/>
                <a:ea typeface="Noto Sans"/>
                <a:cs typeface="Noto Sans"/>
              </a:rPr>
              <a:t>Dispositivos ponibles e IA en la construcción</a:t>
            </a:r>
          </a:p>
          <a:p>
            <a:pPr marL="233680" lvl="2" indent="-233680"/>
            <a:r>
              <a:rPr lang="es-ES_tradnl" sz="1400">
                <a:solidFill>
                  <a:srgbClr val="230050"/>
                </a:solidFill>
                <a:latin typeface="Noto Sans"/>
                <a:ea typeface="Noto Sans"/>
                <a:cs typeface="Noto Sans"/>
              </a:rPr>
              <a:t>Identifican malas posturas, levantamientos inadecuados e incumplimiento de protocolos de seguridad, emitiendo alertas inmediatas para facilitar</a:t>
            </a:r>
            <a:r>
              <a:rPr lang="es-ES_tradnl" sz="1400">
                <a:latin typeface="Noto Sans"/>
                <a:ea typeface="Noto Sans"/>
                <a:cs typeface="Noto Sans"/>
              </a:rPr>
              <a:t> respuestas oportunas y prevenir lesiones musculoesqueléticas.</a:t>
            </a:r>
          </a:p>
          <a:p>
            <a:pPr marL="503555" lvl="4" indent="-251460">
              <a:buFont typeface="Wingdings" panose="05000000000000000000" pitchFamily="2" charset="2"/>
              <a:buChar char="ü"/>
            </a:pPr>
            <a:r>
              <a:rPr lang="es-ES_tradnl" sz="1400">
                <a:latin typeface="Noto Sans"/>
                <a:ea typeface="Noto Sans"/>
                <a:cs typeface="Noto Sans"/>
              </a:rPr>
              <a:t>Usados en el sistema de gestión inteligente de la seguridad del Gobierno Metropolitano de Seúl (2021), permitiendo la detección temprana de riesgos y el análisis de datos para mejorar la planificación de la seguridad a largo plazo.</a:t>
            </a:r>
          </a:p>
          <a:p>
            <a:pPr marL="233680" lvl="2" indent="-233680"/>
            <a:r>
              <a:rPr lang="es-ES_tradnl" sz="1400">
                <a:latin typeface="Noto Sans"/>
                <a:ea typeface="Noto Sans"/>
                <a:cs typeface="Noto Sans"/>
              </a:rPr>
              <a:t>Detectan caídas desde alturas con una precisión del 100%, notificando inmediatamente a equipos médicos, posibilitando respuestas más rápidas y mejores resultados de supervivencia (</a:t>
            </a:r>
            <a:r>
              <a:rPr lang="es-ES_tradnl" sz="1400" err="1">
                <a:latin typeface="Noto Sans"/>
                <a:ea typeface="Noto Sans"/>
                <a:cs typeface="Noto Sans"/>
              </a:rPr>
              <a:t>Dogan</a:t>
            </a:r>
            <a:r>
              <a:rPr lang="es-ES_tradnl" sz="1400">
                <a:latin typeface="Noto Sans"/>
                <a:ea typeface="Noto Sans"/>
                <a:cs typeface="Noto Sans"/>
              </a:rPr>
              <a:t> y </a:t>
            </a:r>
            <a:r>
              <a:rPr lang="es-ES_tradnl" sz="1400" err="1">
                <a:latin typeface="Noto Sans"/>
                <a:ea typeface="Noto Sans"/>
                <a:cs typeface="Noto Sans"/>
              </a:rPr>
              <a:t>Akcamete</a:t>
            </a:r>
            <a:r>
              <a:rPr lang="es-ES_tradnl" sz="1400">
                <a:latin typeface="Noto Sans"/>
                <a:ea typeface="Noto Sans"/>
                <a:cs typeface="Noto Sans"/>
              </a:rPr>
              <a:t> 2019).</a:t>
            </a:r>
          </a:p>
          <a:p>
            <a:r>
              <a:rPr lang="es-ES_tradnl" sz="1800">
                <a:latin typeface="Overpass"/>
                <a:ea typeface="Noto Sans"/>
                <a:cs typeface="Noto Sans"/>
              </a:rPr>
              <a:t>Dispositivos inteligentes de protección de oídos en la construcción</a:t>
            </a:r>
          </a:p>
          <a:p>
            <a:pPr marL="233680" lvl="2" indent="-233680"/>
            <a:r>
              <a:rPr lang="es-ES_tradnl" sz="1400">
                <a:latin typeface="Noto Sans"/>
                <a:ea typeface="Noto Sans"/>
                <a:cs typeface="Noto Sans"/>
              </a:rPr>
              <a:t>Supervisión a tiempo real de niveles de ruido ambiental y en el oído, generando mapas de ruido detallados. </a:t>
            </a:r>
          </a:p>
          <a:p>
            <a:pPr marL="503555" lvl="4" indent="-251460">
              <a:buClr>
                <a:srgbClr val="FA3C4B"/>
              </a:buClr>
              <a:buFont typeface="Wingdings,Sans-Serif" panose="05040102010807070707" pitchFamily="18" charset="2"/>
              <a:buChar char="ü"/>
            </a:pPr>
            <a:r>
              <a:rPr lang="es-ES_tradnl" sz="1400">
                <a:latin typeface="Noto Sans"/>
                <a:ea typeface="Noto Sans"/>
                <a:cs typeface="Noto Sans"/>
              </a:rPr>
              <a:t>Utilizados en una obra de construcción ferroviaria del Reino Unido en 2021, revelando riesgos de ruido previamente no detectados. Permitió intervenciones específicas que lograron reducir el ruido en un 50% (British Safety Council 2024). </a:t>
            </a:r>
            <a:endParaRPr lang="es-ES_tradnl" sz="1400"/>
          </a:p>
          <a:p>
            <a:endParaRPr lang="es-ES_tradnl"/>
          </a:p>
        </p:txBody>
      </p:sp>
      <p:sp>
        <p:nvSpPr>
          <p:cNvPr id="10" name="Content Placeholder 3">
            <a:extLst>
              <a:ext uri="{FF2B5EF4-FFF2-40B4-BE49-F238E27FC236}">
                <a16:creationId xmlns:a16="http://schemas.microsoft.com/office/drawing/2014/main" id="{4308C7B8-71DF-CC01-EDB3-7F57A51D70B4}"/>
              </a:ext>
            </a:extLst>
          </p:cNvPr>
          <p:cNvSpPr txBox="1">
            <a:spLocks/>
          </p:cNvSpPr>
          <p:nvPr/>
        </p:nvSpPr>
        <p:spPr>
          <a:xfrm>
            <a:off x="6096000" y="1346235"/>
            <a:ext cx="5754282" cy="5721745"/>
          </a:xfrm>
          <a:prstGeom prst="rect">
            <a:avLst/>
          </a:prstGeom>
        </p:spPr>
        <p:txBody>
          <a:bodyPr lIns="0" tIns="0" rIns="0" bIns="0" anchor="t"/>
          <a:lstStyle>
            <a:lvl1pPr marL="0" indent="0" algn="l" defTabSz="685800" rtl="0" eaLnBrk="1" latinLnBrk="0" hangingPunct="1">
              <a:lnSpc>
                <a:spcPct val="90000"/>
              </a:lnSpc>
              <a:spcBef>
                <a:spcPts val="0"/>
              </a:spcBef>
              <a:spcAft>
                <a:spcPts val="600"/>
              </a:spcAft>
              <a:buFont typeface="Arial" panose="020B0604020202020204" pitchFamily="34" charset="0"/>
              <a:buNone/>
              <a:defRPr sz="2200" b="1" kern="1200">
                <a:solidFill>
                  <a:schemeClr val="accent2"/>
                </a:solidFill>
                <a:latin typeface="Overpass" panose="00000500000000000000" pitchFamily="2"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34000" indent="-234000" algn="l" defTabSz="685800" rtl="0" eaLnBrk="1" latinLnBrk="0" hangingPunct="1">
              <a:lnSpc>
                <a:spcPct val="90000"/>
              </a:lnSpc>
              <a:spcBef>
                <a:spcPts val="300"/>
              </a:spcBef>
              <a:spcAft>
                <a:spcPts val="600"/>
              </a:spcAft>
              <a:buClr>
                <a:schemeClr val="accent6"/>
              </a:buClr>
              <a:buSzPct val="8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234000" indent="-234000" algn="l" defTabSz="685800" rtl="0" eaLnBrk="1" latinLnBrk="0" hangingPunct="1">
              <a:lnSpc>
                <a:spcPct val="90000"/>
              </a:lnSpc>
              <a:spcBef>
                <a:spcPts val="300"/>
              </a:spcBef>
              <a:spcAft>
                <a:spcPts val="600"/>
              </a:spcAft>
              <a:buClr>
                <a:schemeClr val="accent2"/>
              </a:buClr>
              <a:buSzPct val="80000"/>
              <a:buFont typeface="Wingdings 3" panose="05040102010807070707" pitchFamily="18" charset="2"/>
              <a:buChar char="u"/>
              <a:defRPr sz="1800" b="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1800">
                <a:solidFill>
                  <a:schemeClr val="accent1"/>
                </a:solidFill>
                <a:latin typeface="Overpass"/>
                <a:ea typeface="Noto Sans"/>
                <a:cs typeface="Noto Sans"/>
              </a:rPr>
              <a:t>Seguridad de los trabajadores temporeros</a:t>
            </a:r>
          </a:p>
          <a:p>
            <a:pPr marL="233680" lvl="2" indent="-233680"/>
            <a:r>
              <a:rPr lang="es-ES" sz="1400">
                <a:latin typeface="Noto Sans"/>
                <a:ea typeface="Noto Sans"/>
                <a:cs typeface="Noto Sans"/>
              </a:rPr>
              <a:t>Herramienta basada en la IA implantada en 2024 por una empresa de contratación en Francia, analiza los riesgos laborales en función del perfil del trabajador e incidentes pasados.</a:t>
            </a:r>
          </a:p>
          <a:p>
            <a:pPr marL="233680" lvl="2" indent="-233680"/>
            <a:r>
              <a:rPr lang="es-ES" sz="1400">
                <a:latin typeface="Noto Sans"/>
                <a:ea typeface="Noto Sans"/>
                <a:cs typeface="Noto Sans"/>
              </a:rPr>
              <a:t>Los empleadores usan estos datos para impartir formaciones y otras estrategias orientadas a reducir riesgos.</a:t>
            </a:r>
          </a:p>
          <a:p>
            <a:r>
              <a:rPr lang="es-ES" sz="1800">
                <a:solidFill>
                  <a:schemeClr val="accent1"/>
                </a:solidFill>
                <a:latin typeface="Overpass"/>
                <a:ea typeface="Noto Sans"/>
                <a:cs typeface="Noto Sans"/>
              </a:rPr>
              <a:t>Cascos inteligentes en la minería </a:t>
            </a:r>
          </a:p>
          <a:p>
            <a:pPr marL="233680" lvl="2" indent="-233680"/>
            <a:r>
              <a:rPr lang="es-ES" sz="1400">
                <a:latin typeface="Noto Sans"/>
                <a:ea typeface="Noto Sans"/>
                <a:cs typeface="Noto Sans"/>
              </a:rPr>
              <a:t>Detectan gases peligrosos, controlan la temperatura y presión, y envían alertas si el casco es retirado, ocurren colisiones o emergencias. </a:t>
            </a:r>
          </a:p>
          <a:p>
            <a:pPr marL="233680" lvl="2" indent="-233680"/>
            <a:r>
              <a:rPr lang="es-ES" sz="1400">
                <a:latin typeface="Noto Sans"/>
                <a:ea typeface="Noto Sans"/>
                <a:cs typeface="Noto Sans"/>
              </a:rPr>
              <a:t>Pueden combinar cámaras y monitores de polvo integrados con software, vinculando el vídeo con los datos de polvo para señalar zonas de alto riesgo, generando información para reducir la exposición y mejorar la seguridad (Centro para el Control y la Prevención de Enfermedades 2024).</a:t>
            </a:r>
          </a:p>
          <a:p>
            <a:r>
              <a:rPr lang="es-ES" sz="1800">
                <a:solidFill>
                  <a:schemeClr val="accent1"/>
                </a:solidFill>
                <a:latin typeface="Overpass"/>
                <a:ea typeface="Noto Sans"/>
                <a:cs typeface="Noto Sans"/>
              </a:rPr>
              <a:t>Seguridad de los conductores en la construcción, reparto, transporte, logística y la alimentación</a:t>
            </a:r>
            <a:r>
              <a:rPr lang="es-ES" sz="1800" b="0">
                <a:solidFill>
                  <a:schemeClr val="accent1"/>
                </a:solidFill>
                <a:latin typeface="Overpass"/>
                <a:ea typeface="Noto Sans"/>
                <a:cs typeface="Noto Sans"/>
              </a:rPr>
              <a:t> </a:t>
            </a:r>
          </a:p>
          <a:p>
            <a:pPr marL="233680" lvl="2" indent="-233680"/>
            <a:r>
              <a:rPr lang="es-ES" sz="1400">
                <a:latin typeface="Noto Sans"/>
                <a:ea typeface="Noto Sans"/>
                <a:cs typeface="Noto Sans"/>
              </a:rPr>
              <a:t>Las cámaras con IA para flotas analizan vídeos en tiempo real para detectar condiciones inseguras de la carretera o conductas peligrosas durante la conducción, emitiendo alertas inmediatas.  </a:t>
            </a:r>
          </a:p>
          <a:p>
            <a:pPr marL="233680" lvl="2" indent="-233680">
              <a:buClr>
                <a:srgbClr val="8CE164"/>
              </a:buClr>
            </a:pPr>
            <a:r>
              <a:rPr lang="es-ES" sz="1400">
                <a:solidFill>
                  <a:srgbClr val="230050"/>
                </a:solidFill>
                <a:latin typeface="Noto Sans"/>
                <a:ea typeface="Noto Sans"/>
                <a:cs typeface="Noto Sans"/>
              </a:rPr>
              <a:t>Herramientas de orientación usan estos análisis para reforzar prácticas seguras y abordar comportamientos de riesgo.</a:t>
            </a:r>
            <a:endParaRPr lang="es-ES" sz="1400"/>
          </a:p>
          <a:p>
            <a:endParaRPr lang="es-ES" sz="2000"/>
          </a:p>
        </p:txBody>
      </p:sp>
    </p:spTree>
    <p:extLst>
      <p:ext uri="{BB962C8B-B14F-4D97-AF65-F5344CB8AC3E}">
        <p14:creationId xmlns:p14="http://schemas.microsoft.com/office/powerpoint/2010/main" val="274006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05A4F-A859-F2F8-2CE1-9C055E209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6FEF1-B81C-47FE-C321-C9B2DA94B47D}"/>
              </a:ext>
            </a:extLst>
          </p:cNvPr>
          <p:cNvSpPr>
            <a:spLocks noGrp="1"/>
          </p:cNvSpPr>
          <p:nvPr>
            <p:ph type="title"/>
          </p:nvPr>
        </p:nvSpPr>
        <p:spPr/>
        <p:txBody>
          <a:bodyPr/>
          <a:lstStyle/>
          <a:p>
            <a:r>
              <a:rPr lang="es">
                <a:latin typeface="Overpass"/>
              </a:rPr>
              <a:t>Las herramientas inteligentes de SST y los sistemas de vigilancia</a:t>
            </a:r>
            <a:endParaRPr lang="en-US">
              <a:latin typeface="Overpass"/>
            </a:endParaRPr>
          </a:p>
        </p:txBody>
      </p:sp>
      <p:sp>
        <p:nvSpPr>
          <p:cNvPr id="3" name="Content Placeholder 2">
            <a:extLst>
              <a:ext uri="{FF2B5EF4-FFF2-40B4-BE49-F238E27FC236}">
                <a16:creationId xmlns:a16="http://schemas.microsoft.com/office/drawing/2014/main" id="{7C1DB8A8-6923-BFE5-9CF4-20E6B7D1214E}"/>
              </a:ext>
            </a:extLst>
          </p:cNvPr>
          <p:cNvSpPr>
            <a:spLocks noGrp="1"/>
          </p:cNvSpPr>
          <p:nvPr>
            <p:ph idx="1"/>
          </p:nvPr>
        </p:nvSpPr>
        <p:spPr>
          <a:xfrm>
            <a:off x="346635" y="1551255"/>
            <a:ext cx="11726636" cy="4738532"/>
          </a:xfrm>
        </p:spPr>
        <p:txBody>
          <a:bodyPr vert="horz" lIns="0" tIns="0" rIns="0" bIns="0" rtlCol="0" anchor="t">
            <a:noAutofit/>
          </a:bodyPr>
          <a:lstStyle/>
          <a:p>
            <a:pPr marL="233680" lvl="3" indent="-233680">
              <a:spcBef>
                <a:spcPts val="600"/>
              </a:spcBef>
            </a:pPr>
            <a:r>
              <a:rPr lang="es-ES" sz="2000" b="1">
                <a:latin typeface="Noto Sans"/>
                <a:ea typeface="Noto Sans"/>
                <a:cs typeface="Noto Sans"/>
              </a:rPr>
              <a:t>Riesgos para la seguridad: </a:t>
            </a:r>
            <a:r>
              <a:rPr lang="es-ES" sz="2000">
                <a:latin typeface="Noto Sans"/>
                <a:ea typeface="Noto Sans"/>
                <a:cs typeface="Noto Sans"/>
              </a:rPr>
              <a:t>Una confianza excesiva en las alertas automatizadas puede fomentar inadvertidamente la tolerancia al riesgo y aumentar el riesgo de accidentes cuando los sistemas presentan fallos, mientras que centrarse en los peligros inmediatos puede desviar la atención de la eliminación de los peligros desde su origen o riesgos a largo plazo.</a:t>
            </a:r>
          </a:p>
          <a:p>
            <a:pPr marL="233680" lvl="3" indent="-233680">
              <a:spcBef>
                <a:spcPts val="600"/>
              </a:spcBef>
            </a:pPr>
            <a:r>
              <a:rPr lang="es-ES" sz="2000">
                <a:latin typeface="Noto Sans"/>
                <a:ea typeface="Noto Sans"/>
                <a:cs typeface="Noto Sans"/>
              </a:rPr>
              <a:t>​</a:t>
            </a:r>
            <a:r>
              <a:rPr lang="es-ES" sz="2000" b="1">
                <a:latin typeface="Noto Sans"/>
                <a:ea typeface="Noto Sans"/>
                <a:cs typeface="Noto Sans"/>
              </a:rPr>
              <a:t>Riesgos ergonómicos:</a:t>
            </a:r>
            <a:r>
              <a:rPr lang="es-ES" sz="2000">
                <a:latin typeface="Noto Sans"/>
                <a:ea typeface="Noto Sans"/>
                <a:cs typeface="Noto Sans"/>
              </a:rPr>
              <a:t> Los dispositivos ponibles mal diseñados pueden generar problemas relacionados con la comodidad, la facilidad de uso y el ajuste adecuado, especialmente en colectivos de trabajadores diversos. Estos problemas deben abordarse para garantizar su eficacia y evitar incumplimientos.</a:t>
            </a:r>
          </a:p>
          <a:p>
            <a:pPr marL="233680" lvl="3" indent="-233680">
              <a:spcBef>
                <a:spcPts val="600"/>
              </a:spcBef>
            </a:pPr>
            <a:r>
              <a:rPr lang="es-ES" sz="2000" b="1">
                <a:latin typeface="Noto Sans"/>
                <a:ea typeface="Noto Sans"/>
                <a:cs typeface="Noto Sans"/>
              </a:rPr>
              <a:t>Riesgos psicosociales: </a:t>
            </a:r>
            <a:r>
              <a:rPr lang="es-ES" sz="2000">
                <a:latin typeface="Noto Sans"/>
                <a:ea typeface="Noto Sans"/>
                <a:cs typeface="Noto Sans"/>
              </a:rPr>
              <a:t>Las funciones de vigilancia pueden provocar estrés al crear entornos de alta presión, mientras que las alertas frecuentes pueden causar distracción y sobrecarga cognitiva.</a:t>
            </a:r>
          </a:p>
          <a:p>
            <a:pPr marL="233680" lvl="3" indent="-233680">
              <a:spcBef>
                <a:spcPts val="600"/>
              </a:spcBef>
            </a:pPr>
            <a:r>
              <a:rPr lang="es-ES" sz="2000" b="1">
                <a:latin typeface="Noto Sans"/>
                <a:ea typeface="Noto Sans"/>
                <a:cs typeface="Noto Sans"/>
              </a:rPr>
              <a:t>Privacidad y ética:</a:t>
            </a:r>
            <a:r>
              <a:rPr lang="es-ES" sz="2000">
                <a:latin typeface="Noto Sans"/>
                <a:ea typeface="Noto Sans"/>
                <a:cs typeface="Noto Sans"/>
              </a:rPr>
              <a:t> Los sistemas de vigilancia pueden dar lugar a reprimendas automáticas o sanciones por el incumplimiento de objetivos de desempeño, generando desconfianza y altos niveles de estrés, mientras que el control limitado de los trabajadores sobre el uso, almacenamiento e intercambio de los datos plantea importantes cuestiones éticas.</a:t>
            </a:r>
          </a:p>
        </p:txBody>
      </p:sp>
      <p:sp>
        <p:nvSpPr>
          <p:cNvPr id="6" name="Rectangle 5">
            <a:extLst>
              <a:ext uri="{FF2B5EF4-FFF2-40B4-BE49-F238E27FC236}">
                <a16:creationId xmlns:a16="http://schemas.microsoft.com/office/drawing/2014/main" id="{B107CFC1-4017-DAD9-C48F-85F0922C6D13}"/>
              </a:ext>
            </a:extLst>
          </p:cNvPr>
          <p:cNvSpPr/>
          <p:nvPr/>
        </p:nvSpPr>
        <p:spPr>
          <a:xfrm>
            <a:off x="346634" y="786063"/>
            <a:ext cx="4918669" cy="504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600" b="1" err="1">
                <a:solidFill>
                  <a:schemeClr val="accent2"/>
                </a:solidFill>
                <a:latin typeface="Overpass"/>
              </a:rPr>
              <a:t>Principales</a:t>
            </a:r>
            <a:r>
              <a:rPr lang="en-GB" sz="2600" b="1">
                <a:solidFill>
                  <a:schemeClr val="accent2"/>
                </a:solidFill>
                <a:latin typeface="Overpass"/>
              </a:rPr>
              <a:t> </a:t>
            </a:r>
            <a:r>
              <a:rPr lang="en-GB" sz="2600" b="1" err="1">
                <a:solidFill>
                  <a:schemeClr val="accent2"/>
                </a:solidFill>
                <a:latin typeface="Overpass"/>
              </a:rPr>
              <a:t>riesgos</a:t>
            </a:r>
            <a:r>
              <a:rPr lang="en-GB" sz="2600" b="1">
                <a:solidFill>
                  <a:schemeClr val="accent2"/>
                </a:solidFill>
                <a:latin typeface="Overpass"/>
              </a:rPr>
              <a:t> </a:t>
            </a:r>
            <a:r>
              <a:rPr lang="en-GB" sz="2600" b="1" err="1">
                <a:solidFill>
                  <a:schemeClr val="accent2"/>
                </a:solidFill>
                <a:latin typeface="Overpass"/>
              </a:rPr>
              <a:t>potenciales</a:t>
            </a:r>
          </a:p>
        </p:txBody>
      </p:sp>
    </p:spTree>
    <p:extLst>
      <p:ext uri="{BB962C8B-B14F-4D97-AF65-F5344CB8AC3E}">
        <p14:creationId xmlns:p14="http://schemas.microsoft.com/office/powerpoint/2010/main" val="2687519464"/>
      </p:ext>
    </p:extLst>
  </p:cSld>
  <p:clrMapOvr>
    <a:masterClrMapping/>
  </p:clrMapOvr>
</p:sld>
</file>

<file path=ppt/theme/theme1.xml><?xml version="1.0" encoding="utf-8"?>
<a:theme xmlns:a="http://schemas.openxmlformats.org/drawingml/2006/main" name="ThemeILO">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ILO" id="{B957A9F2-B6CA-45BB-A80F-3D7B6C28D25A}" vid="{B74F2439-0BDD-4EBD-9A04-6CB6E0AC36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0E8192869A2F14D843B7BCB770DE063" ma:contentTypeVersion="16" ma:contentTypeDescription="Crear nuevo documento." ma:contentTypeScope="" ma:versionID="d21367af368f7439cc4969c8d675a692">
  <xsd:schema xmlns:xsd="http://www.w3.org/2001/XMLSchema" xmlns:xs="http://www.w3.org/2001/XMLSchema" xmlns:p="http://schemas.microsoft.com/office/2006/metadata/properties" xmlns:ns2="33849115-babe-4365-86de-5404f87384f3" xmlns:ns3="ae7874c4-e64c-4ee0-a49f-35fb26fae67f" targetNamespace="http://schemas.microsoft.com/office/2006/metadata/properties" ma:root="true" ma:fieldsID="0e3cea6d2eac41c319a9645ec2bd07a7" ns2:_="" ns3:_="">
    <xsd:import namespace="33849115-babe-4365-86de-5404f87384f3"/>
    <xsd:import namespace="ae7874c4-e64c-4ee0-a49f-35fb26fae6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49115-babe-4365-86de-5404f8738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3a48c7c1-4ccd-4e0a-b346-19560f2df34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7874c4-e64c-4ee0-a49f-35fb26fae67f"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2322083b-7da6-42b5-b63c-a529ac26da5c}" ma:internalName="TaxCatchAll" ma:showField="CatchAllData" ma:web="ae7874c4-e64c-4ee0-a49f-35fb26fae6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849115-babe-4365-86de-5404f87384f3">
      <Terms xmlns="http://schemas.microsoft.com/office/infopath/2007/PartnerControls"/>
    </lcf76f155ced4ddcb4097134ff3c332f>
    <TaxCatchAll xmlns="ae7874c4-e64c-4ee0-a49f-35fb26fae67f" xsi:nil="true"/>
  </documentManagement>
</p:properties>
</file>

<file path=customXml/itemProps1.xml><?xml version="1.0" encoding="utf-8"?>
<ds:datastoreItem xmlns:ds="http://schemas.openxmlformats.org/officeDocument/2006/customXml" ds:itemID="{6C2C4EEE-229A-4F3F-A3B1-78A04090BCE9}">
  <ds:schemaRefs>
    <ds:schemaRef ds:uri="http://schemas.microsoft.com/sharepoint/v3/contenttype/forms"/>
  </ds:schemaRefs>
</ds:datastoreItem>
</file>

<file path=customXml/itemProps2.xml><?xml version="1.0" encoding="utf-8"?>
<ds:datastoreItem xmlns:ds="http://schemas.openxmlformats.org/officeDocument/2006/customXml" ds:itemID="{4511590A-8618-407A-BD1E-D24FAE78A3DB}"/>
</file>

<file path=customXml/itemProps3.xml><?xml version="1.0" encoding="utf-8"?>
<ds:datastoreItem xmlns:ds="http://schemas.openxmlformats.org/officeDocument/2006/customXml" ds:itemID="{BC2F64B3-DC0A-45A2-8D63-791D6CF8656C}">
  <ds:schemaRefs>
    <ds:schemaRef ds:uri="http://purl.org/dc/dcmitype/"/>
    <ds:schemaRef ds:uri="2118e9f4-83e0-430e-8618-3d02343c48a9"/>
    <ds:schemaRef ds:uri="http://purl.org/dc/terms/"/>
    <ds:schemaRef ds:uri="http://purl.org/dc/elements/1.1/"/>
    <ds:schemaRef ds:uri="18f9ac08-cad0-4069-9cc9-ad6597f5f3a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f68b5b3-e33a-4795-8620-9e287973ee6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ThemeILO</Template>
  <TotalTime>0</TotalTime>
  <Words>8088</Words>
  <Application>Microsoft Office PowerPoint</Application>
  <PresentationFormat>Widescreen</PresentationFormat>
  <Paragraphs>312</Paragraphs>
  <Slides>36</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Aptos</vt:lpstr>
      <vt:lpstr>Arial</vt:lpstr>
      <vt:lpstr>Calibri</vt:lpstr>
      <vt:lpstr>Noto Sans</vt:lpstr>
      <vt:lpstr>Overpass</vt:lpstr>
      <vt:lpstr>Overpass-Bold</vt:lpstr>
      <vt:lpstr>Wingdings</vt:lpstr>
      <vt:lpstr>Wingdings 3</vt:lpstr>
      <vt:lpstr>Wingdings,Sans-Serif</vt:lpstr>
      <vt:lpstr>ThemeILO</vt:lpstr>
      <vt:lpstr>Office Theme</vt:lpstr>
      <vt:lpstr>PowerPoint Presentation</vt:lpstr>
      <vt:lpstr>PowerPoint Presentation</vt:lpstr>
      <vt:lpstr>Automatización y robótica avanzada</vt:lpstr>
      <vt:lpstr>Automatización y robótica avanzada Mejorando la SST en distintos sectores </vt:lpstr>
      <vt:lpstr>PowerPoint Presentation</vt:lpstr>
      <vt:lpstr>Automatización y robótica avanzada</vt:lpstr>
      <vt:lpstr>Las herramientas inteligentes de SST y los sistemas de vigilancia</vt:lpstr>
      <vt:lpstr>Las herramientas inteligentes de SST y los sistemas de vigilancia Mejorando la SST en distintos sectores </vt:lpstr>
      <vt:lpstr>Las herramientas inteligentes de SST y los sistemas de vigilancia</vt:lpstr>
      <vt:lpstr>Realidad extendida y virtual </vt:lpstr>
      <vt:lpstr>Realidad extendida y virtual  Mejorando la SST en distintos sectores</vt:lpstr>
      <vt:lpstr>Realidad extendida y virtual </vt:lpstr>
      <vt:lpstr>Gestión algorítmica del trabajo </vt:lpstr>
      <vt:lpstr>Gestión algorítmica del trabajo</vt:lpstr>
      <vt:lpstr>PowerPoint Presentation</vt:lpstr>
      <vt:lpstr>Transformación de las modalidades de trabajo mediante la digitalización </vt:lpstr>
      <vt:lpstr>Transformación de las modalidades de trabajo mediante la digitalización </vt:lpstr>
      <vt:lpstr>PowerPoint Presentation</vt:lpstr>
      <vt:lpstr>PowerPoint Presentation</vt:lpstr>
      <vt:lpstr>PowerPoint Presentation</vt:lpstr>
      <vt:lpstr>La SST en la era digital: Políticas, lagunas y medidas de colaboración </vt:lpstr>
      <vt:lpstr>El papel de la OIT </vt:lpstr>
      <vt:lpstr>El papel de la OIT </vt:lpstr>
      <vt:lpstr>Iniciativas internacionales </vt:lpstr>
      <vt:lpstr>Iniciativas regionales para mejorar la SST a través de la digitalización</vt:lpstr>
      <vt:lpstr>Iniciativas regionales para mejorar la SST a través de la digitalización</vt:lpstr>
      <vt:lpstr>Marcos nacionales que regulan la SST y la digitalización  </vt:lpstr>
      <vt:lpstr>Marco normativo para los riesgos potenciales derivados de las nuevas tecnologías </vt:lpstr>
      <vt:lpstr>Marco normativo para los riesgos potenciales derivados de las nuevas tecnologías </vt:lpstr>
      <vt:lpstr>Normas voluntarias y directrices técnicas </vt:lpstr>
      <vt:lpstr>Programas de formación </vt:lpstr>
      <vt:lpstr>Investigación sobre los efectos de la digitalización para la SST  </vt:lpstr>
      <vt:lpstr>Gestión de la digitalización y la SST en el lugar de trabajo</vt:lpstr>
      <vt:lpstr>PowerPoint Presentation</vt:lpstr>
      <vt:lpstr>Conclusiones principales  </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Papandrea, Dafne</dc:creator>
  <cp:lastModifiedBy>Lacye</cp:lastModifiedBy>
  <cp:revision>19</cp:revision>
  <dcterms:created xsi:type="dcterms:W3CDTF">2025-04-04T06:59:23Z</dcterms:created>
  <dcterms:modified xsi:type="dcterms:W3CDTF">2025-04-16T09:07:31Z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0x01010010E8192869A2F14D843B7BCB770DE063</vt:lpwstr>
  </property>
  <property fmtid="{D5CDD505-2E9C-101B-9397-08002B2CF9AE}" pid="3" name="MediaServiceImageTags">
    <vt:lpwstr/>
  </property>
</Properties>
</file>