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68" r:id="rId4"/>
    <p:sldId id="267" r:id="rId5"/>
    <p:sldId id="270" r:id="rId6"/>
    <p:sldId id="273" r:id="rId7"/>
    <p:sldId id="274" r:id="rId8"/>
    <p:sldId id="259" r:id="rId9"/>
    <p:sldId id="266" r:id="rId10"/>
    <p:sldId id="264" r:id="rId11"/>
    <p:sldId id="27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613B36-2BA7-4A49-98BE-8CB33051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31" y="2544971"/>
            <a:ext cx="8477000" cy="452432"/>
          </a:xfrm>
          <a:effectLst>
            <a:outerShdw blurRad="38100" dist="25400" dir="2700000" algn="tl" rotWithShape="0">
              <a:schemeClr val="accent1">
                <a:lumMod val="50000"/>
                <a:alpha val="30000"/>
              </a:schemeClr>
            </a:outerShdw>
          </a:effectLst>
        </p:spPr>
        <p:txBody>
          <a:bodyPr wrap="none">
            <a:spAutoFit/>
          </a:bodyPr>
          <a:lstStyle>
            <a:lvl1pPr algn="r">
              <a:defRPr lang="en-US" sz="2600" b="1" u="none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21FF02-F904-B44F-A48E-7BD2FCC6E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2263" y="5794001"/>
            <a:ext cx="5839968" cy="38404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605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3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66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8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37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12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88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70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92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05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F236A0-6BAA-F14F-83B4-6505308E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99" y="6356352"/>
            <a:ext cx="275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AD52B7-0256-404B-A932-58951648B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1316" y="4587365"/>
            <a:ext cx="11220417" cy="166647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A15E8E-B8DE-044A-AA06-BC59D1367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315" y="3429001"/>
            <a:ext cx="11139008" cy="905933"/>
          </a:xfrm>
        </p:spPr>
        <p:txBody>
          <a:bodyPr anchor="b"/>
          <a:lstStyle>
            <a:lvl1pPr marL="0" indent="0">
              <a:buFontTx/>
              <a:buNone/>
              <a:defRPr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402D5-C814-DF4A-BF77-06244B92C689}"/>
              </a:ext>
            </a:extLst>
          </p:cNvPr>
          <p:cNvSpPr/>
          <p:nvPr/>
        </p:nvSpPr>
        <p:spPr>
          <a:xfrm>
            <a:off x="531315" y="4443152"/>
            <a:ext cx="11139008" cy="64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507CE-3BFD-2744-BB6D-1A30822E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17" y="292154"/>
            <a:ext cx="3871267" cy="14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73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35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76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54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28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57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317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2122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333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830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6" y="268188"/>
            <a:ext cx="10373295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105" y="6356351"/>
            <a:ext cx="10981267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9971" y="6356352"/>
            <a:ext cx="275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308" y="1030289"/>
            <a:ext cx="11334587" cy="4962525"/>
          </a:xfrm>
        </p:spPr>
        <p:txBody>
          <a:bodyPr>
            <a:normAutofit/>
          </a:bodyPr>
          <a:lstStyle>
            <a:lvl1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/>
        </p:nvSpPr>
        <p:spPr>
          <a:xfrm>
            <a:off x="321426" y="3492"/>
            <a:ext cx="11526980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/>
        </p:nvCxnSpPr>
        <p:spPr>
          <a:xfrm>
            <a:off x="321426" y="931025"/>
            <a:ext cx="1152698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/>
        </p:nvCxnSpPr>
        <p:spPr>
          <a:xfrm>
            <a:off x="321426" y="6234545"/>
            <a:ext cx="1152698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848" y="142297"/>
            <a:ext cx="82973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0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4027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87315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6553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216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6801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6377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20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2 (fondo bl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59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20468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64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7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823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171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2pPr>
            <a:lvl3pPr marL="860341" indent="0">
              <a:buNone/>
              <a:defRPr sz="1529">
                <a:solidFill>
                  <a:schemeClr val="tx1">
                    <a:tint val="75000"/>
                  </a:schemeClr>
                </a:solidFill>
              </a:defRPr>
            </a:lvl3pPr>
            <a:lvl4pPr marL="1290513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4pPr>
            <a:lvl5pPr marL="1720684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5pPr>
            <a:lvl6pPr marL="2150854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6pPr>
            <a:lvl7pPr marL="2581025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7pPr>
            <a:lvl8pPr marL="301119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8pPr>
            <a:lvl9pPr marL="344136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9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3" y="274639"/>
            <a:ext cx="8982795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37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0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49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19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47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7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uridad_corporativa@IENova.com.m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ome.inai.org.mx/wp-content/documentos/GuiasTitulares/Gu%C3%ADa_Prevenir_RI.pdf" TargetMode="Externa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172DF75-3BA4-4644-B7A7-B462F24EEFC3}"/>
              </a:ext>
            </a:extLst>
          </p:cNvPr>
          <p:cNvSpPr txBox="1"/>
          <p:nvPr/>
        </p:nvSpPr>
        <p:spPr>
          <a:xfrm>
            <a:off x="6015074" y="3273425"/>
            <a:ext cx="5939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de Seguridad</a:t>
            </a: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8CE4BE5-5A50-FB4D-BFED-988540C2088F}"/>
              </a:ext>
            </a:extLst>
          </p:cNvPr>
          <p:cNvCxnSpPr>
            <a:cxnSpLocks/>
          </p:cNvCxnSpPr>
          <p:nvPr/>
        </p:nvCxnSpPr>
        <p:spPr>
          <a:xfrm>
            <a:off x="5917086" y="2962529"/>
            <a:ext cx="0" cy="14008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544FAAE-39C2-CF44-8448-9222610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4" y="3168122"/>
            <a:ext cx="2531212" cy="9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2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4811439" y="543817"/>
            <a:ext cx="3124371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MX" sz="3200" b="1" u="sng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972766" y="813912"/>
            <a:ext cx="10596435" cy="621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s-MX" sz="17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ves algo, di algo…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s-MX" sz="17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s-MX" sz="17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tus nos reportes nos ayudara a mantenerte a ti y al resto de tu equipo protegidos.</a:t>
            </a:r>
          </a:p>
          <a:p>
            <a:pPr marL="457200" lvl="2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Queremos saber de ti!</a:t>
            </a:r>
          </a:p>
          <a:p>
            <a:pPr marL="457200" lvl="2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 a través del Líder de SPP de tu localidad.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dirty="0">
              <a:latin typeface="Helvetica" pitchFamily="2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/>
          </a:p>
          <a:p>
            <a:pPr marL="457200" lvl="2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4115CA-BA97-4E21-A985-AA222EDEDD2F}"/>
              </a:ext>
            </a:extLst>
          </p:cNvPr>
          <p:cNvGraphicFramePr>
            <a:graphicFrameLocks noGrp="1"/>
          </p:cNvGraphicFramePr>
          <p:nvPr/>
        </p:nvGraphicFramePr>
        <p:xfrm>
          <a:off x="3721317" y="3707417"/>
          <a:ext cx="5916833" cy="11054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4164">
                  <a:extLst>
                    <a:ext uri="{9D8B030D-6E8A-4147-A177-3AD203B41FA5}">
                      <a16:colId xmlns:a16="http://schemas.microsoft.com/office/drawing/2014/main" val="3907276376"/>
                    </a:ext>
                  </a:extLst>
                </a:gridCol>
                <a:gridCol w="4392669">
                  <a:extLst>
                    <a:ext uri="{9D8B030D-6E8A-4147-A177-3AD203B41FA5}">
                      <a16:colId xmlns:a16="http://schemas.microsoft.com/office/drawing/2014/main" val="155744843"/>
                    </a:ext>
                  </a:extLst>
                </a:gridCol>
              </a:tblGrid>
              <a:tr h="2600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Contacto a Centro de Control </a:t>
                      </a:r>
                      <a:r>
                        <a:rPr lang="es-ES" sz="1200" b="0" dirty="0">
                          <a:effectLst/>
                        </a:rPr>
                        <a:t>24 hrs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8382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Lada sin </a:t>
                      </a:r>
                      <a:r>
                        <a:rPr lang="en-US" sz="1800" dirty="0" err="1">
                          <a:effectLst/>
                        </a:rPr>
                        <a:t>costo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(800) 890-3540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86817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Celular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(55) 3223-2103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88773"/>
                  </a:ext>
                </a:extLst>
              </a:tr>
              <a:tr h="24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Correo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u="sng" dirty="0">
                          <a:effectLst/>
                          <a:hlinkClick r:id="rId3"/>
                        </a:rPr>
                        <a:t>seguridad_corporativa@IENova.com.mx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4811439" y="543817"/>
            <a:ext cx="3124371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MX" sz="3200" b="1" u="sng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972766" y="2354095"/>
            <a:ext cx="10596435" cy="16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457200" lvl="2"/>
            <a:r>
              <a:rPr lang="es-MX" sz="1600" dirty="0"/>
              <a:t>INAI - Instituto Nacional de Transparencia, Acceso a la Información y Protección de Datos Personales </a:t>
            </a:r>
          </a:p>
          <a:p>
            <a:pPr marL="457200" lvl="2"/>
            <a:r>
              <a:rPr lang="es-MX" sz="1600" b="1" dirty="0"/>
              <a:t>Guía para prevenir el robo de identidad</a:t>
            </a:r>
          </a:p>
          <a:p>
            <a:pPr marL="457200" lvl="2"/>
            <a:endParaRPr lang="es-MX" sz="1600" dirty="0"/>
          </a:p>
          <a:p>
            <a:pPr marL="457200"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https://home.inai.org.mx/wp-content/documentos/GuiasTitulares/Gu%C3%ADa_Prevenir_RI.pdf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7B0EB6-B96A-524D-9142-9EDA24A6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497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578523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7" y="1439484"/>
            <a:ext cx="6475095" cy="48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Es la apropiación de la identidad de una  persona, para hacerse pasar por ella, asumir su identidad frente a terceros públicos o privados, a fin de obtener ciertos recursos o beneficios a su  nombre.</a:t>
            </a:r>
          </a:p>
          <a:p>
            <a:pPr marL="457200" lvl="2" algn="just">
              <a:lnSpc>
                <a:spcPct val="120000"/>
              </a:lnSpc>
            </a:pPr>
            <a:endParaRPr lang="es-E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>
              <a:lnSpc>
                <a:spcPct val="120000"/>
              </a:lnSpc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Los métodos más comunes para el robo de  identidad: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Aquellos que se realizan de forma tradicional, sin acceso a internet.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Los que sin acceso a internet se apoyan de alguna  herramienta tecnológica.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y los que se realizan con acceso a internet.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3" name="Picture 2" descr="Robo de identidad en Internet: Consejos para evitarlo | ESET">
            <a:extLst>
              <a:ext uri="{FF2B5EF4-FFF2-40B4-BE49-F238E27FC236}">
                <a16:creationId xmlns:a16="http://schemas.microsoft.com/office/drawing/2014/main" id="{08D244D2-EB5E-4C9C-A864-E825165E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69" y="1626115"/>
            <a:ext cx="3769827" cy="37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E7176B-0612-4F1D-B5B4-9857C638E235}"/>
              </a:ext>
            </a:extLst>
          </p:cNvPr>
          <p:cNvSpPr txBox="1"/>
          <p:nvPr/>
        </p:nvSpPr>
        <p:spPr>
          <a:xfrm>
            <a:off x="7523006" y="5547960"/>
            <a:ext cx="4420126" cy="10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205" marR="5080" algn="ctr">
              <a:lnSpc>
                <a:spcPct val="121100"/>
              </a:lnSpc>
              <a:spcBef>
                <a:spcPts val="95"/>
              </a:spcBef>
            </a:pPr>
            <a:r>
              <a:rPr lang="es-ES" sz="1800" i="1" spc="114" dirty="0">
                <a:solidFill>
                  <a:srgbClr val="002060"/>
                </a:solidFill>
              </a:rPr>
              <a:t>Tu</a:t>
            </a:r>
            <a:r>
              <a:rPr lang="es-ES" sz="1800" i="1" spc="65" dirty="0">
                <a:solidFill>
                  <a:srgbClr val="002060"/>
                </a:solidFill>
              </a:rPr>
              <a:t> </a:t>
            </a:r>
            <a:r>
              <a:rPr lang="es-ES" sz="1800" i="1" spc="105" dirty="0">
                <a:solidFill>
                  <a:srgbClr val="002060"/>
                </a:solidFill>
              </a:rPr>
              <a:t>identidad</a:t>
            </a:r>
            <a:r>
              <a:rPr lang="es-ES" sz="1800" i="1" spc="60" dirty="0">
                <a:solidFill>
                  <a:srgbClr val="002060"/>
                </a:solidFill>
              </a:rPr>
              <a:t> </a:t>
            </a:r>
            <a:r>
              <a:rPr lang="es-ES" sz="1800" i="1" spc="110" dirty="0">
                <a:solidFill>
                  <a:srgbClr val="002060"/>
                </a:solidFill>
              </a:rPr>
              <a:t>es</a:t>
            </a:r>
            <a:r>
              <a:rPr lang="es-ES" sz="1800" i="1" spc="55" dirty="0">
                <a:solidFill>
                  <a:srgbClr val="002060"/>
                </a:solidFill>
              </a:rPr>
              <a:t> </a:t>
            </a:r>
            <a:r>
              <a:rPr lang="es-ES" sz="1800" i="1" spc="90" dirty="0">
                <a:solidFill>
                  <a:srgbClr val="002060"/>
                </a:solidFill>
              </a:rPr>
              <a:t>una</a:t>
            </a:r>
            <a:r>
              <a:rPr lang="es-ES" sz="1800" i="1" spc="70" dirty="0">
                <a:solidFill>
                  <a:srgbClr val="002060"/>
                </a:solidFill>
              </a:rPr>
              <a:t> </a:t>
            </a:r>
            <a:r>
              <a:rPr lang="es-ES" sz="1800" i="1" spc="160" dirty="0">
                <a:solidFill>
                  <a:srgbClr val="002060"/>
                </a:solidFill>
              </a:rPr>
              <a:t>de</a:t>
            </a:r>
            <a:r>
              <a:rPr lang="es-ES" sz="1800" i="1" spc="70" dirty="0">
                <a:solidFill>
                  <a:srgbClr val="002060"/>
                </a:solidFill>
              </a:rPr>
              <a:t> </a:t>
            </a:r>
            <a:r>
              <a:rPr lang="es-ES" sz="1800" i="1" spc="65" dirty="0">
                <a:solidFill>
                  <a:srgbClr val="002060"/>
                </a:solidFill>
              </a:rPr>
              <a:t>las</a:t>
            </a:r>
            <a:r>
              <a:rPr lang="es-ES" sz="1800" i="1" spc="55" dirty="0">
                <a:solidFill>
                  <a:srgbClr val="002060"/>
                </a:solidFill>
              </a:rPr>
              <a:t> </a:t>
            </a:r>
            <a:r>
              <a:rPr lang="es-ES" sz="1800" i="1" spc="105" dirty="0">
                <a:solidFill>
                  <a:srgbClr val="002060"/>
                </a:solidFill>
              </a:rPr>
              <a:t>cosas</a:t>
            </a:r>
            <a:r>
              <a:rPr lang="es-ES" sz="1800" i="1" spc="40" dirty="0">
                <a:solidFill>
                  <a:srgbClr val="002060"/>
                </a:solidFill>
              </a:rPr>
              <a:t> </a:t>
            </a:r>
            <a:r>
              <a:rPr lang="es-ES" sz="1800" i="1" spc="114" dirty="0">
                <a:solidFill>
                  <a:srgbClr val="002060"/>
                </a:solidFill>
              </a:rPr>
              <a:t>más</a:t>
            </a:r>
            <a:r>
              <a:rPr lang="es-ES" sz="1800" i="1" spc="55" dirty="0">
                <a:solidFill>
                  <a:srgbClr val="002060"/>
                </a:solidFill>
              </a:rPr>
              <a:t> </a:t>
            </a:r>
            <a:r>
              <a:rPr lang="es-ES" sz="1800" i="1" spc="75" dirty="0">
                <a:solidFill>
                  <a:srgbClr val="002060"/>
                </a:solidFill>
              </a:rPr>
              <a:t>importantes </a:t>
            </a:r>
            <a:r>
              <a:rPr lang="es-ES" sz="1800" i="1" spc="140" dirty="0">
                <a:solidFill>
                  <a:srgbClr val="002060"/>
                </a:solidFill>
              </a:rPr>
              <a:t>que</a:t>
            </a:r>
            <a:r>
              <a:rPr lang="es-ES" sz="1800" i="1" spc="55" dirty="0">
                <a:solidFill>
                  <a:srgbClr val="002060"/>
                </a:solidFill>
              </a:rPr>
              <a:t> </a:t>
            </a:r>
            <a:r>
              <a:rPr lang="es-ES" sz="1800" i="1" spc="114" dirty="0">
                <a:solidFill>
                  <a:srgbClr val="002060"/>
                </a:solidFill>
              </a:rPr>
              <a:t>posees,</a:t>
            </a:r>
            <a:r>
              <a:rPr lang="es-ES" sz="1800" i="1" dirty="0">
                <a:solidFill>
                  <a:srgbClr val="002060"/>
                </a:solidFill>
              </a:rPr>
              <a:t> </a:t>
            </a:r>
            <a:r>
              <a:rPr lang="es-ES" sz="1800" i="1" spc="114" dirty="0">
                <a:solidFill>
                  <a:srgbClr val="002060"/>
                </a:solidFill>
              </a:rPr>
              <a:t>por</a:t>
            </a:r>
            <a:r>
              <a:rPr lang="es-ES" sz="1800" i="1" spc="35" dirty="0">
                <a:solidFill>
                  <a:srgbClr val="002060"/>
                </a:solidFill>
              </a:rPr>
              <a:t> </a:t>
            </a:r>
            <a:r>
              <a:rPr lang="es-ES" sz="1800" i="1" spc="95" dirty="0">
                <a:solidFill>
                  <a:srgbClr val="002060"/>
                </a:solidFill>
              </a:rPr>
              <a:t>lo</a:t>
            </a:r>
            <a:r>
              <a:rPr lang="es-ES" sz="1800" i="1" spc="45" dirty="0">
                <a:solidFill>
                  <a:srgbClr val="002060"/>
                </a:solidFill>
              </a:rPr>
              <a:t> </a:t>
            </a:r>
            <a:r>
              <a:rPr lang="es-ES" sz="1800" i="1" spc="35" dirty="0">
                <a:solidFill>
                  <a:srgbClr val="002060"/>
                </a:solidFill>
              </a:rPr>
              <a:t>tanto,</a:t>
            </a:r>
            <a:r>
              <a:rPr lang="es-ES" sz="1800" i="1" spc="25" dirty="0">
                <a:solidFill>
                  <a:srgbClr val="002060"/>
                </a:solidFill>
              </a:rPr>
              <a:t> </a:t>
            </a:r>
            <a:r>
              <a:rPr lang="es-ES" sz="1800" i="1" spc="150" dirty="0">
                <a:solidFill>
                  <a:srgbClr val="002060"/>
                </a:solidFill>
              </a:rPr>
              <a:t>debes </a:t>
            </a:r>
            <a:r>
              <a:rPr lang="es-ES" sz="1800" i="1" spc="-395" dirty="0">
                <a:solidFill>
                  <a:srgbClr val="002060"/>
                </a:solidFill>
              </a:rPr>
              <a:t> </a:t>
            </a:r>
            <a:r>
              <a:rPr lang="es-ES" sz="1800" i="1" spc="100" dirty="0">
                <a:solidFill>
                  <a:srgbClr val="002060"/>
                </a:solidFill>
              </a:rPr>
              <a:t>saber</a:t>
            </a:r>
            <a:r>
              <a:rPr lang="es-ES" sz="1800" i="1" spc="45" dirty="0">
                <a:solidFill>
                  <a:srgbClr val="002060"/>
                </a:solidFill>
              </a:rPr>
              <a:t> </a:t>
            </a:r>
            <a:r>
              <a:rPr lang="es-ES" sz="1800" i="1" spc="155" dirty="0">
                <a:solidFill>
                  <a:srgbClr val="002060"/>
                </a:solidFill>
              </a:rPr>
              <a:t>cómo</a:t>
            </a:r>
            <a:r>
              <a:rPr lang="es-ES" sz="1800" i="1" spc="30" dirty="0">
                <a:solidFill>
                  <a:srgbClr val="002060"/>
                </a:solidFill>
              </a:rPr>
              <a:t> </a:t>
            </a:r>
            <a:r>
              <a:rPr lang="es-ES" sz="1800" i="1" spc="85" dirty="0">
                <a:solidFill>
                  <a:srgbClr val="002060"/>
                </a:solidFill>
              </a:rPr>
              <a:t>protegerla.</a:t>
            </a:r>
          </a:p>
        </p:txBody>
      </p:sp>
    </p:spTree>
    <p:extLst>
      <p:ext uri="{BB962C8B-B14F-4D97-AF65-F5344CB8AC3E}">
        <p14:creationId xmlns:p14="http://schemas.microsoft.com/office/powerpoint/2010/main" val="29068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578523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personales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784060" y="1671541"/>
            <a:ext cx="7723761" cy="427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Los datos personales son cualquier información relativa a la persona, que la identifica o hace identificable.</a:t>
            </a:r>
          </a:p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Es la información que nos describe, que nos da identidad, nos caracteriza y diferencia de otros individuos.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2050" name="Picture 2" descr="Conoce el ABC de la Credencial para Votar">
            <a:extLst>
              <a:ext uri="{FF2B5EF4-FFF2-40B4-BE49-F238E27FC236}">
                <a16:creationId xmlns:a16="http://schemas.microsoft.com/office/drawing/2014/main" id="{21F47218-09B2-4A25-9ED4-D5C85CA3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3" y="183849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ulta tu CURP en Línea totalmente Gratis e Imprimela.">
            <a:extLst>
              <a:ext uri="{FF2B5EF4-FFF2-40B4-BE49-F238E27FC236}">
                <a16:creationId xmlns:a16="http://schemas.microsoft.com/office/drawing/2014/main" id="{9BA6003D-1291-44AE-BCE9-3BB94E8A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3" y="3919582"/>
            <a:ext cx="2798323" cy="15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397132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7" y="1439484"/>
            <a:ext cx="6873930" cy="5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" marR="98425" algn="just">
              <a:lnSpc>
                <a:spcPct val="120900"/>
              </a:lnSpc>
              <a:spcBef>
                <a:spcPts val="835"/>
              </a:spcBef>
            </a:pPr>
            <a:r>
              <a:rPr lang="es-ES" sz="2800" spc="105" dirty="0">
                <a:solidFill>
                  <a:srgbClr val="002060"/>
                </a:solidFill>
              </a:rPr>
              <a:t>El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robo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70" dirty="0">
                <a:solidFill>
                  <a:srgbClr val="002060"/>
                </a:solidFill>
              </a:rPr>
              <a:t>de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05" dirty="0">
                <a:solidFill>
                  <a:srgbClr val="002060"/>
                </a:solidFill>
              </a:rPr>
              <a:t>identidad</a:t>
            </a:r>
            <a:r>
              <a:rPr lang="es-ES" sz="2800" spc="65" dirty="0">
                <a:solidFill>
                  <a:srgbClr val="002060"/>
                </a:solidFill>
              </a:rPr>
              <a:t> tiene</a:t>
            </a:r>
            <a:r>
              <a:rPr lang="es-ES" sz="2800" spc="75" dirty="0">
                <a:solidFill>
                  <a:srgbClr val="002060"/>
                </a:solidFill>
              </a:rPr>
              <a:t> </a:t>
            </a:r>
            <a:r>
              <a:rPr lang="es-ES" sz="2800" spc="105" dirty="0">
                <a:solidFill>
                  <a:srgbClr val="002060"/>
                </a:solidFill>
              </a:rPr>
              <a:t>consecuencias</a:t>
            </a:r>
            <a:r>
              <a:rPr lang="es-ES" sz="2800" spc="75" dirty="0">
                <a:solidFill>
                  <a:srgbClr val="002060"/>
                </a:solidFill>
              </a:rPr>
              <a:t> </a:t>
            </a:r>
            <a:r>
              <a:rPr lang="es-ES" sz="2800" spc="100" dirty="0">
                <a:solidFill>
                  <a:srgbClr val="002060"/>
                </a:solidFill>
              </a:rPr>
              <a:t>graves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140" dirty="0">
                <a:solidFill>
                  <a:srgbClr val="002060"/>
                </a:solidFill>
              </a:rPr>
              <a:t>que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40" dirty="0">
                <a:solidFill>
                  <a:srgbClr val="002060"/>
                </a:solidFill>
              </a:rPr>
              <a:t>pueden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65" dirty="0">
                <a:solidFill>
                  <a:srgbClr val="002060"/>
                </a:solidFill>
              </a:rPr>
              <a:t>requerir</a:t>
            </a:r>
            <a:r>
              <a:rPr lang="es-ES" sz="2800" spc="75" dirty="0">
                <a:solidFill>
                  <a:srgbClr val="002060"/>
                </a:solidFill>
              </a:rPr>
              <a:t> </a:t>
            </a:r>
            <a:r>
              <a:rPr lang="es-ES" sz="2800" spc="170" dirty="0">
                <a:solidFill>
                  <a:srgbClr val="002060"/>
                </a:solidFill>
              </a:rPr>
              <a:t>de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05" dirty="0">
                <a:solidFill>
                  <a:srgbClr val="002060"/>
                </a:solidFill>
              </a:rPr>
              <a:t>tiempo </a:t>
            </a:r>
            <a:r>
              <a:rPr lang="es-ES" sz="2800" spc="-390" dirty="0">
                <a:solidFill>
                  <a:srgbClr val="002060"/>
                </a:solidFill>
              </a:rPr>
              <a:t> </a:t>
            </a:r>
            <a:r>
              <a:rPr lang="es-ES" sz="2800" spc="35" dirty="0">
                <a:solidFill>
                  <a:srgbClr val="002060"/>
                </a:solidFill>
              </a:rPr>
              <a:t>y </a:t>
            </a:r>
            <a:r>
              <a:rPr lang="es-ES" sz="2800" spc="80" dirty="0">
                <a:solidFill>
                  <a:srgbClr val="002060"/>
                </a:solidFill>
              </a:rPr>
              <a:t>recursos </a:t>
            </a:r>
            <a:r>
              <a:rPr lang="es-ES" sz="2800" spc="120" dirty="0">
                <a:solidFill>
                  <a:srgbClr val="002060"/>
                </a:solidFill>
              </a:rPr>
              <a:t>económicos </a:t>
            </a:r>
            <a:r>
              <a:rPr lang="es-ES" sz="2800" spc="85" dirty="0">
                <a:solidFill>
                  <a:srgbClr val="002060"/>
                </a:solidFill>
              </a:rPr>
              <a:t>para </a:t>
            </a:r>
            <a:r>
              <a:rPr lang="es-ES" sz="2800" spc="65" dirty="0">
                <a:solidFill>
                  <a:srgbClr val="002060"/>
                </a:solidFill>
              </a:rPr>
              <a:t>resolverse. </a:t>
            </a:r>
            <a:r>
              <a:rPr lang="es-ES" sz="2800" spc="40" dirty="0">
                <a:solidFill>
                  <a:srgbClr val="002060"/>
                </a:solidFill>
              </a:rPr>
              <a:t>Por </a:t>
            </a:r>
            <a:r>
              <a:rPr lang="es-ES" sz="2800" spc="95" dirty="0">
                <a:solidFill>
                  <a:srgbClr val="002060"/>
                </a:solidFill>
              </a:rPr>
              <a:t>lo general, </a:t>
            </a:r>
            <a:r>
              <a:rPr lang="es-ES" sz="2800" spc="90" dirty="0">
                <a:solidFill>
                  <a:srgbClr val="002060"/>
                </a:solidFill>
              </a:rPr>
              <a:t>a </a:t>
            </a:r>
            <a:r>
              <a:rPr lang="es-ES" sz="2800" spc="70" dirty="0">
                <a:solidFill>
                  <a:srgbClr val="002060"/>
                </a:solidFill>
              </a:rPr>
              <a:t>las </a:t>
            </a:r>
            <a:r>
              <a:rPr lang="es-ES" sz="2800" spc="65" dirty="0">
                <a:solidFill>
                  <a:srgbClr val="002060"/>
                </a:solidFill>
              </a:rPr>
              <a:t>víctimas </a:t>
            </a:r>
            <a:r>
              <a:rPr lang="es-ES" sz="2800" spc="85" dirty="0">
                <a:solidFill>
                  <a:srgbClr val="002060"/>
                </a:solidFill>
              </a:rPr>
              <a:t>les </a:t>
            </a:r>
            <a:r>
              <a:rPr lang="es-ES" sz="2800" spc="65" dirty="0">
                <a:solidFill>
                  <a:srgbClr val="002060"/>
                </a:solidFill>
              </a:rPr>
              <a:t>lleva </a:t>
            </a:r>
            <a:r>
              <a:rPr lang="es-ES" sz="2800" spc="130" dirty="0">
                <a:solidFill>
                  <a:srgbClr val="002060"/>
                </a:solidFill>
              </a:rPr>
              <a:t>mucho </a:t>
            </a:r>
            <a:r>
              <a:rPr lang="es-ES" sz="2800" spc="105" dirty="0">
                <a:solidFill>
                  <a:srgbClr val="002060"/>
                </a:solidFill>
              </a:rPr>
              <a:t>tiempo </a:t>
            </a:r>
            <a:r>
              <a:rPr lang="es-ES" sz="2800" spc="100" dirty="0">
                <a:solidFill>
                  <a:srgbClr val="002060"/>
                </a:solidFill>
              </a:rPr>
              <a:t>darse </a:t>
            </a:r>
            <a:r>
              <a:rPr lang="es-ES" sz="2800" spc="85" dirty="0">
                <a:solidFill>
                  <a:srgbClr val="002060"/>
                </a:solidFill>
              </a:rPr>
              <a:t>cuenta </a:t>
            </a:r>
            <a:r>
              <a:rPr lang="es-ES" sz="2800" spc="170" dirty="0">
                <a:solidFill>
                  <a:srgbClr val="002060"/>
                </a:solidFill>
              </a:rPr>
              <a:t>de </a:t>
            </a:r>
            <a:r>
              <a:rPr lang="es-ES" sz="2800" spc="135" dirty="0">
                <a:solidFill>
                  <a:srgbClr val="002060"/>
                </a:solidFill>
              </a:rPr>
              <a:t>que </a:t>
            </a:r>
            <a:r>
              <a:rPr lang="es-ES" sz="2800" spc="95" dirty="0">
                <a:solidFill>
                  <a:srgbClr val="002060"/>
                </a:solidFill>
              </a:rPr>
              <a:t>su </a:t>
            </a:r>
            <a:r>
              <a:rPr lang="es-ES" sz="2800" spc="105" dirty="0">
                <a:solidFill>
                  <a:srgbClr val="002060"/>
                </a:solidFill>
              </a:rPr>
              <a:t>identidad </a:t>
            </a:r>
            <a:r>
              <a:rPr lang="es-ES" sz="2800" spc="95" dirty="0">
                <a:solidFill>
                  <a:srgbClr val="002060"/>
                </a:solidFill>
              </a:rPr>
              <a:t>ha </a:t>
            </a:r>
            <a:r>
              <a:rPr lang="es-ES" sz="2800" spc="114" dirty="0">
                <a:solidFill>
                  <a:srgbClr val="002060"/>
                </a:solidFill>
              </a:rPr>
              <a:t>sido </a:t>
            </a:r>
            <a:r>
              <a:rPr lang="es-ES" sz="2800" spc="105" dirty="0">
                <a:solidFill>
                  <a:srgbClr val="002060"/>
                </a:solidFill>
              </a:rPr>
              <a:t>robada, </a:t>
            </a:r>
            <a:r>
              <a:rPr lang="es-ES" sz="2800" spc="35" dirty="0">
                <a:solidFill>
                  <a:srgbClr val="002060"/>
                </a:solidFill>
              </a:rPr>
              <a:t>y </a:t>
            </a:r>
            <a:r>
              <a:rPr lang="es-ES" sz="2800" spc="90" dirty="0">
                <a:solidFill>
                  <a:srgbClr val="002060"/>
                </a:solidFill>
              </a:rPr>
              <a:t>una </a:t>
            </a:r>
            <a:r>
              <a:rPr lang="es-ES" sz="2800" spc="85" dirty="0">
                <a:solidFill>
                  <a:srgbClr val="002060"/>
                </a:solidFill>
              </a:rPr>
              <a:t>vez </a:t>
            </a:r>
            <a:r>
              <a:rPr lang="es-ES" sz="2800" spc="135" dirty="0">
                <a:solidFill>
                  <a:srgbClr val="002060"/>
                </a:solidFill>
              </a:rPr>
              <a:t>que</a:t>
            </a:r>
            <a:r>
              <a:rPr lang="es-ES" sz="2800" spc="140" dirty="0">
                <a:solidFill>
                  <a:srgbClr val="002060"/>
                </a:solidFill>
              </a:rPr>
              <a:t> </a:t>
            </a:r>
            <a:r>
              <a:rPr lang="es-ES" sz="2800" spc="130" dirty="0">
                <a:solidFill>
                  <a:srgbClr val="002060"/>
                </a:solidFill>
              </a:rPr>
              <a:t>sucede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110" dirty="0">
                <a:solidFill>
                  <a:srgbClr val="002060"/>
                </a:solidFill>
              </a:rPr>
              <a:t>es</a:t>
            </a:r>
            <a:r>
              <a:rPr lang="es-ES" sz="2800" spc="35" dirty="0">
                <a:solidFill>
                  <a:srgbClr val="002060"/>
                </a:solidFill>
              </a:rPr>
              <a:t> </a:t>
            </a:r>
            <a:r>
              <a:rPr lang="es-ES" sz="2800" spc="100" dirty="0">
                <a:solidFill>
                  <a:srgbClr val="002060"/>
                </a:solidFill>
              </a:rPr>
              <a:t>muy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60" dirty="0">
                <a:solidFill>
                  <a:srgbClr val="002060"/>
                </a:solidFill>
              </a:rPr>
              <a:t>difícil</a:t>
            </a:r>
            <a:r>
              <a:rPr lang="es-ES" sz="2800" spc="35" dirty="0">
                <a:solidFill>
                  <a:srgbClr val="002060"/>
                </a:solidFill>
              </a:rPr>
              <a:t> </a:t>
            </a:r>
            <a:r>
              <a:rPr lang="es-ES" sz="2800" spc="75" dirty="0">
                <a:solidFill>
                  <a:srgbClr val="002060"/>
                </a:solidFill>
              </a:rPr>
              <a:t>recuperarla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35" dirty="0">
                <a:solidFill>
                  <a:srgbClr val="002060"/>
                </a:solidFill>
              </a:rPr>
              <a:t>y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110" dirty="0">
                <a:solidFill>
                  <a:srgbClr val="002060"/>
                </a:solidFill>
              </a:rPr>
              <a:t>es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30" dirty="0">
                <a:solidFill>
                  <a:srgbClr val="002060"/>
                </a:solidFill>
              </a:rPr>
              <a:t>común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60" dirty="0">
                <a:solidFill>
                  <a:srgbClr val="002060"/>
                </a:solidFill>
              </a:rPr>
              <a:t>tener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110" dirty="0">
                <a:solidFill>
                  <a:srgbClr val="002060"/>
                </a:solidFill>
              </a:rPr>
              <a:t>problemas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25" dirty="0">
                <a:solidFill>
                  <a:srgbClr val="002060"/>
                </a:solidFill>
              </a:rPr>
              <a:t>futuros.</a:t>
            </a:r>
          </a:p>
          <a:p>
            <a:pPr marL="116205" marR="216535" algn="just">
              <a:lnSpc>
                <a:spcPct val="120900"/>
              </a:lnSpc>
              <a:spcBef>
                <a:spcPts val="830"/>
              </a:spcBef>
            </a:pPr>
            <a:r>
              <a:rPr lang="es-ES" sz="2800" spc="105" dirty="0">
                <a:solidFill>
                  <a:srgbClr val="002060"/>
                </a:solidFill>
              </a:rPr>
              <a:t>El </a:t>
            </a:r>
            <a:r>
              <a:rPr lang="es-ES" sz="2800" spc="110" dirty="0">
                <a:solidFill>
                  <a:srgbClr val="002060"/>
                </a:solidFill>
              </a:rPr>
              <a:t>uso </a:t>
            </a:r>
            <a:r>
              <a:rPr lang="es-ES" sz="2800" spc="160" dirty="0">
                <a:solidFill>
                  <a:srgbClr val="002060"/>
                </a:solidFill>
              </a:rPr>
              <a:t>de </a:t>
            </a:r>
            <a:r>
              <a:rPr lang="es-ES" sz="2800" spc="65" dirty="0">
                <a:solidFill>
                  <a:srgbClr val="002060"/>
                </a:solidFill>
              </a:rPr>
              <a:t>fuentes </a:t>
            </a:r>
            <a:r>
              <a:rPr lang="es-ES" sz="2800" spc="170" dirty="0">
                <a:solidFill>
                  <a:srgbClr val="002060"/>
                </a:solidFill>
              </a:rPr>
              <a:t>de </a:t>
            </a:r>
            <a:r>
              <a:rPr lang="es-ES" sz="2800" spc="50" dirty="0">
                <a:solidFill>
                  <a:srgbClr val="002060"/>
                </a:solidFill>
              </a:rPr>
              <a:t>fácil </a:t>
            </a:r>
            <a:r>
              <a:rPr lang="es-ES" sz="2800" spc="125" dirty="0">
                <a:solidFill>
                  <a:srgbClr val="002060"/>
                </a:solidFill>
              </a:rPr>
              <a:t>acceso </a:t>
            </a:r>
            <a:r>
              <a:rPr lang="es-ES" sz="2800" spc="35" dirty="0">
                <a:solidFill>
                  <a:srgbClr val="002060"/>
                </a:solidFill>
              </a:rPr>
              <a:t>y </a:t>
            </a:r>
            <a:r>
              <a:rPr lang="es-ES" sz="2800" spc="65" dirty="0">
                <a:solidFill>
                  <a:srgbClr val="002060"/>
                </a:solidFill>
              </a:rPr>
              <a:t>ricas </a:t>
            </a:r>
            <a:r>
              <a:rPr lang="es-ES" sz="2800" spc="114" dirty="0">
                <a:solidFill>
                  <a:srgbClr val="002060"/>
                </a:solidFill>
              </a:rPr>
              <a:t>en </a:t>
            </a:r>
            <a:r>
              <a:rPr lang="es-ES" sz="2800" spc="75" dirty="0">
                <a:solidFill>
                  <a:srgbClr val="002060"/>
                </a:solidFill>
              </a:rPr>
              <a:t>información, </a:t>
            </a:r>
            <a:r>
              <a:rPr lang="es-ES" sz="2800" spc="114" dirty="0">
                <a:solidFill>
                  <a:srgbClr val="002060"/>
                </a:solidFill>
              </a:rPr>
              <a:t>como </a:t>
            </a:r>
            <a:r>
              <a:rPr lang="es-ES" sz="2800" spc="65" dirty="0">
                <a:solidFill>
                  <a:srgbClr val="002060"/>
                </a:solidFill>
              </a:rPr>
              <a:t>las </a:t>
            </a:r>
            <a:r>
              <a:rPr lang="es-ES" sz="2800" spc="100" dirty="0">
                <a:solidFill>
                  <a:srgbClr val="002060"/>
                </a:solidFill>
              </a:rPr>
              <a:t>redes </a:t>
            </a:r>
            <a:r>
              <a:rPr lang="es-ES" sz="2800" spc="80" dirty="0">
                <a:solidFill>
                  <a:srgbClr val="002060"/>
                </a:solidFill>
              </a:rPr>
              <a:t>sociales,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en</a:t>
            </a:r>
            <a:r>
              <a:rPr lang="es-ES" sz="2800" spc="35" dirty="0">
                <a:solidFill>
                  <a:srgbClr val="002060"/>
                </a:solidFill>
              </a:rPr>
              <a:t> </a:t>
            </a:r>
            <a:r>
              <a:rPr lang="es-ES" sz="2800" spc="70" dirty="0">
                <a:solidFill>
                  <a:srgbClr val="002060"/>
                </a:solidFill>
              </a:rPr>
              <a:t>las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35" dirty="0">
                <a:solidFill>
                  <a:srgbClr val="002060"/>
                </a:solidFill>
              </a:rPr>
              <a:t>que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110" dirty="0">
                <a:solidFill>
                  <a:srgbClr val="002060"/>
                </a:solidFill>
              </a:rPr>
              <a:t>se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50" dirty="0">
                <a:solidFill>
                  <a:srgbClr val="002060"/>
                </a:solidFill>
              </a:rPr>
              <a:t>puede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95" dirty="0">
                <a:solidFill>
                  <a:srgbClr val="002060"/>
                </a:solidFill>
              </a:rPr>
              <a:t>obtener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85" dirty="0">
                <a:solidFill>
                  <a:srgbClr val="002060"/>
                </a:solidFill>
              </a:rPr>
              <a:t>información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105" dirty="0">
                <a:solidFill>
                  <a:srgbClr val="002060"/>
                </a:solidFill>
              </a:rPr>
              <a:t>sobre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95" dirty="0">
                <a:solidFill>
                  <a:srgbClr val="002060"/>
                </a:solidFill>
              </a:rPr>
              <a:t>una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95" dirty="0">
                <a:solidFill>
                  <a:srgbClr val="002060"/>
                </a:solidFill>
              </a:rPr>
              <a:t>persona,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spc="25" dirty="0">
                <a:solidFill>
                  <a:srgbClr val="002060"/>
                </a:solidFill>
              </a:rPr>
              <a:t>tal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30" dirty="0">
                <a:solidFill>
                  <a:srgbClr val="002060"/>
                </a:solidFill>
              </a:rPr>
              <a:t>como: </a:t>
            </a:r>
            <a:r>
              <a:rPr lang="es-ES" sz="2800" spc="-390" dirty="0">
                <a:solidFill>
                  <a:srgbClr val="002060"/>
                </a:solidFill>
              </a:rPr>
              <a:t> </a:t>
            </a:r>
            <a:r>
              <a:rPr lang="es-ES" sz="2800" spc="100" dirty="0">
                <a:solidFill>
                  <a:srgbClr val="002060"/>
                </a:solidFill>
              </a:rPr>
              <a:t>nombre, </a:t>
            </a:r>
            <a:r>
              <a:rPr lang="es-ES" sz="2800" spc="130" dirty="0">
                <a:solidFill>
                  <a:srgbClr val="002060"/>
                </a:solidFill>
              </a:rPr>
              <a:t>edad, </a:t>
            </a:r>
            <a:r>
              <a:rPr lang="es-ES" sz="2800" spc="85" dirty="0">
                <a:solidFill>
                  <a:srgbClr val="002060"/>
                </a:solidFill>
              </a:rPr>
              <a:t>fecha </a:t>
            </a:r>
            <a:r>
              <a:rPr lang="es-ES" sz="2800" spc="160" dirty="0">
                <a:solidFill>
                  <a:srgbClr val="002060"/>
                </a:solidFill>
              </a:rPr>
              <a:t>de </a:t>
            </a:r>
            <a:r>
              <a:rPr lang="es-ES" sz="2800" spc="80" dirty="0">
                <a:solidFill>
                  <a:srgbClr val="002060"/>
                </a:solidFill>
              </a:rPr>
              <a:t>nacimiento, </a:t>
            </a:r>
            <a:r>
              <a:rPr lang="es-ES" sz="2800" spc="60" dirty="0">
                <a:solidFill>
                  <a:srgbClr val="002060"/>
                </a:solidFill>
              </a:rPr>
              <a:t>fotografía, </a:t>
            </a:r>
            <a:r>
              <a:rPr lang="es-ES" sz="2800" spc="80" dirty="0">
                <a:solidFill>
                  <a:srgbClr val="002060"/>
                </a:solidFill>
              </a:rPr>
              <a:t>información </a:t>
            </a:r>
            <a:r>
              <a:rPr lang="es-ES" sz="2800" spc="160" dirty="0">
                <a:solidFill>
                  <a:srgbClr val="002060"/>
                </a:solidFill>
              </a:rPr>
              <a:t>de </a:t>
            </a:r>
            <a:r>
              <a:rPr lang="es-ES" sz="2800" spc="80" dirty="0">
                <a:solidFill>
                  <a:srgbClr val="002060"/>
                </a:solidFill>
              </a:rPr>
              <a:t>tipo </a:t>
            </a:r>
            <a:r>
              <a:rPr lang="es-ES" sz="2800" spc="35" dirty="0">
                <a:solidFill>
                  <a:srgbClr val="002060"/>
                </a:solidFill>
              </a:rPr>
              <a:t>familiar, </a:t>
            </a:r>
            <a:r>
              <a:rPr lang="es-ES" sz="2800" spc="40" dirty="0">
                <a:solidFill>
                  <a:srgbClr val="002060"/>
                </a:solidFill>
              </a:rPr>
              <a:t> </a:t>
            </a:r>
            <a:r>
              <a:rPr lang="es-ES" sz="2800" spc="70" dirty="0">
                <a:solidFill>
                  <a:srgbClr val="002060"/>
                </a:solidFill>
              </a:rPr>
              <a:t>escolar,</a:t>
            </a:r>
            <a:r>
              <a:rPr lang="es-ES" sz="2800" spc="-20" dirty="0">
                <a:solidFill>
                  <a:srgbClr val="002060"/>
                </a:solidFill>
              </a:rPr>
              <a:t> </a:t>
            </a:r>
            <a:r>
              <a:rPr lang="es-ES" sz="2800" spc="70" dirty="0">
                <a:solidFill>
                  <a:srgbClr val="002060"/>
                </a:solidFill>
              </a:rPr>
              <a:t>laboral,</a:t>
            </a:r>
            <a:r>
              <a:rPr lang="es-ES" sz="2800" spc="-20" dirty="0">
                <a:solidFill>
                  <a:srgbClr val="002060"/>
                </a:solidFill>
              </a:rPr>
              <a:t> </a:t>
            </a:r>
            <a:r>
              <a:rPr lang="es-ES" sz="2800" spc="55" dirty="0">
                <a:solidFill>
                  <a:srgbClr val="002060"/>
                </a:solidFill>
              </a:rPr>
              <a:t>entre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35" dirty="0">
                <a:solidFill>
                  <a:srgbClr val="002060"/>
                </a:solidFill>
              </a:rPr>
              <a:t>otra,</a:t>
            </a:r>
            <a:r>
              <a:rPr lang="es-ES" sz="2800" spc="5" dirty="0">
                <a:solidFill>
                  <a:srgbClr val="002060"/>
                </a:solidFill>
              </a:rPr>
              <a:t> </a:t>
            </a:r>
            <a:r>
              <a:rPr lang="es-ES" sz="2800" spc="40" dirty="0">
                <a:solidFill>
                  <a:srgbClr val="002060"/>
                </a:solidFill>
              </a:rPr>
              <a:t>facilitando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90" dirty="0">
                <a:solidFill>
                  <a:srgbClr val="002060"/>
                </a:solidFill>
              </a:rPr>
              <a:t>a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85" dirty="0">
                <a:solidFill>
                  <a:srgbClr val="002060"/>
                </a:solidFill>
              </a:rPr>
              <a:t>los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90" dirty="0">
                <a:solidFill>
                  <a:srgbClr val="002060"/>
                </a:solidFill>
              </a:rPr>
              <a:t>delincuentes</a:t>
            </a:r>
            <a:r>
              <a:rPr lang="es-ES" sz="2800" spc="95" dirty="0">
                <a:solidFill>
                  <a:srgbClr val="002060"/>
                </a:solidFill>
              </a:rPr>
              <a:t> </a:t>
            </a:r>
            <a:r>
              <a:rPr lang="es-ES" sz="2800" spc="70" dirty="0">
                <a:solidFill>
                  <a:srgbClr val="002060"/>
                </a:solidFill>
              </a:rPr>
              <a:t>el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robo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160" dirty="0">
                <a:solidFill>
                  <a:srgbClr val="002060"/>
                </a:solidFill>
              </a:rPr>
              <a:t>de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95" dirty="0">
                <a:solidFill>
                  <a:srgbClr val="002060"/>
                </a:solidFill>
              </a:rPr>
              <a:t>identidad.</a:t>
            </a:r>
          </a:p>
          <a:p>
            <a:pPr marL="116205" marR="123825" algn="just">
              <a:lnSpc>
                <a:spcPct val="120500"/>
              </a:lnSpc>
              <a:spcBef>
                <a:spcPts val="844"/>
              </a:spcBef>
            </a:pPr>
            <a:r>
              <a:rPr lang="es-ES" sz="2800" spc="100" dirty="0">
                <a:solidFill>
                  <a:srgbClr val="002060"/>
                </a:solidFill>
              </a:rPr>
              <a:t>México</a:t>
            </a:r>
            <a:r>
              <a:rPr lang="es-ES" sz="2800" spc="30" dirty="0">
                <a:solidFill>
                  <a:srgbClr val="002060"/>
                </a:solidFill>
              </a:rPr>
              <a:t> </a:t>
            </a:r>
            <a:r>
              <a:rPr lang="es-ES" sz="2800" spc="110" dirty="0">
                <a:solidFill>
                  <a:srgbClr val="002060"/>
                </a:solidFill>
              </a:rPr>
              <a:t>se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10" dirty="0">
                <a:solidFill>
                  <a:srgbClr val="002060"/>
                </a:solidFill>
              </a:rPr>
              <a:t>ubica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en</a:t>
            </a:r>
            <a:r>
              <a:rPr lang="es-ES" sz="2800" spc="45" dirty="0">
                <a:solidFill>
                  <a:srgbClr val="002060"/>
                </a:solidFill>
              </a:rPr>
              <a:t> </a:t>
            </a:r>
            <a:r>
              <a:rPr lang="es-ES" sz="2800" spc="80" dirty="0">
                <a:solidFill>
                  <a:srgbClr val="002060"/>
                </a:solidFill>
              </a:rPr>
              <a:t>el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8°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100" dirty="0">
                <a:solidFill>
                  <a:srgbClr val="002060"/>
                </a:solidFill>
              </a:rPr>
              <a:t>lugar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en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80" dirty="0">
                <a:solidFill>
                  <a:srgbClr val="002060"/>
                </a:solidFill>
              </a:rPr>
              <a:t>el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40" dirty="0">
                <a:solidFill>
                  <a:srgbClr val="002060"/>
                </a:solidFill>
              </a:rPr>
              <a:t>mundo</a:t>
            </a:r>
            <a:r>
              <a:rPr lang="es-ES" sz="2800" spc="80" dirty="0">
                <a:solidFill>
                  <a:srgbClr val="002060"/>
                </a:solidFill>
              </a:rPr>
              <a:t> </a:t>
            </a:r>
            <a:r>
              <a:rPr lang="es-ES" sz="2800" spc="35" dirty="0">
                <a:solidFill>
                  <a:srgbClr val="002060"/>
                </a:solidFill>
              </a:rPr>
              <a:t>y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en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160" dirty="0">
                <a:solidFill>
                  <a:srgbClr val="002060"/>
                </a:solidFill>
              </a:rPr>
              <a:t>2do</a:t>
            </a:r>
            <a:r>
              <a:rPr lang="es-ES" sz="2800" spc="45" dirty="0">
                <a:solidFill>
                  <a:srgbClr val="002060"/>
                </a:solidFill>
              </a:rPr>
              <a:t> </a:t>
            </a:r>
            <a:r>
              <a:rPr lang="es-ES" sz="2800" spc="100" dirty="0">
                <a:solidFill>
                  <a:srgbClr val="002060"/>
                </a:solidFill>
              </a:rPr>
              <a:t>lugar</a:t>
            </a:r>
            <a:r>
              <a:rPr lang="es-ES" sz="2800" spc="55" dirty="0">
                <a:solidFill>
                  <a:srgbClr val="002060"/>
                </a:solidFill>
              </a:rPr>
              <a:t> </a:t>
            </a:r>
            <a:r>
              <a:rPr lang="es-ES" sz="2800" spc="170" dirty="0">
                <a:solidFill>
                  <a:srgbClr val="002060"/>
                </a:solidFill>
              </a:rPr>
              <a:t>de</a:t>
            </a:r>
            <a:r>
              <a:rPr lang="es-ES" sz="2800" spc="20" dirty="0">
                <a:solidFill>
                  <a:srgbClr val="002060"/>
                </a:solidFill>
              </a:rPr>
              <a:t> </a:t>
            </a:r>
            <a:r>
              <a:rPr lang="es-ES" sz="2800" spc="105" dirty="0">
                <a:solidFill>
                  <a:srgbClr val="002060"/>
                </a:solidFill>
              </a:rPr>
              <a:t>América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65" dirty="0">
                <a:solidFill>
                  <a:srgbClr val="002060"/>
                </a:solidFill>
              </a:rPr>
              <a:t>Latina</a:t>
            </a:r>
            <a:r>
              <a:rPr lang="es-ES" sz="2800" spc="7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por </a:t>
            </a:r>
            <a:r>
              <a:rPr lang="es-ES" sz="2800" spc="-390" dirty="0">
                <a:solidFill>
                  <a:srgbClr val="002060"/>
                </a:solidFill>
              </a:rPr>
              <a:t> </a:t>
            </a:r>
            <a:r>
              <a:rPr lang="es-ES" sz="2800" spc="114" dirty="0">
                <a:solidFill>
                  <a:srgbClr val="002060"/>
                </a:solidFill>
              </a:rPr>
              <a:t>robo</a:t>
            </a:r>
            <a:r>
              <a:rPr lang="es-ES" sz="2800" spc="60" dirty="0">
                <a:solidFill>
                  <a:srgbClr val="002060"/>
                </a:solidFill>
              </a:rPr>
              <a:t> </a:t>
            </a:r>
            <a:r>
              <a:rPr lang="es-ES" sz="2800" spc="160" dirty="0">
                <a:solidFill>
                  <a:srgbClr val="002060"/>
                </a:solidFill>
              </a:rPr>
              <a:t>de</a:t>
            </a:r>
            <a:r>
              <a:rPr lang="es-ES" sz="2800" spc="50" dirty="0">
                <a:solidFill>
                  <a:srgbClr val="002060"/>
                </a:solidFill>
              </a:rPr>
              <a:t> </a:t>
            </a:r>
            <a:r>
              <a:rPr lang="es-ES" sz="2800" spc="95" dirty="0">
                <a:solidFill>
                  <a:srgbClr val="002060"/>
                </a:solidFill>
              </a:rPr>
              <a:t>identidad,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spc="140" dirty="0">
                <a:solidFill>
                  <a:srgbClr val="002060"/>
                </a:solidFill>
              </a:rPr>
              <a:t>según</a:t>
            </a:r>
            <a:r>
              <a:rPr lang="es-ES" sz="2800" spc="65" dirty="0">
                <a:solidFill>
                  <a:srgbClr val="002060"/>
                </a:solidFill>
              </a:rPr>
              <a:t> </a:t>
            </a:r>
            <a:r>
              <a:rPr lang="es-ES" sz="2800" spc="55" dirty="0">
                <a:solidFill>
                  <a:srgbClr val="002060"/>
                </a:solidFill>
              </a:rPr>
              <a:t>firmas </a:t>
            </a:r>
            <a:r>
              <a:rPr lang="es-ES" sz="2800" spc="95" dirty="0">
                <a:solidFill>
                  <a:srgbClr val="002060"/>
                </a:solidFill>
              </a:rPr>
              <a:t>especializadas.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3" name="Picture 2" descr="Enfoque Seguro | Seguridad Informática parte 3: Robo de Identidad">
            <a:extLst>
              <a:ext uri="{FF2B5EF4-FFF2-40B4-BE49-F238E27FC236}">
                <a16:creationId xmlns:a16="http://schemas.microsoft.com/office/drawing/2014/main" id="{A812F730-06A4-495D-8CF4-A0D68296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20" y="1779857"/>
            <a:ext cx="4188334" cy="3978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0" y="397132"/>
            <a:ext cx="12045625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6" y="1439485"/>
            <a:ext cx="4529563" cy="4786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" marR="98425" algn="just">
              <a:lnSpc>
                <a:spcPct val="120900"/>
              </a:lnSpc>
              <a:spcBef>
                <a:spcPts val="835"/>
              </a:spcBef>
            </a:pPr>
            <a:r>
              <a:rPr lang="es-ES" sz="2000" spc="105" dirty="0">
                <a:solidFill>
                  <a:srgbClr val="002060"/>
                </a:solidFill>
              </a:rPr>
              <a:t>A continuación, se  ejemplifican los tipos  de acciones que llevan  a cabo quienes roban tu  identidad y las  consecuencias de las  mismas para tu  persona: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B8BBC70B-399C-4824-A0B0-4AF46D1CE3A3}"/>
              </a:ext>
            </a:extLst>
          </p:cNvPr>
          <p:cNvGrpSpPr/>
          <p:nvPr/>
        </p:nvGrpSpPr>
        <p:grpSpPr>
          <a:xfrm>
            <a:off x="5591486" y="1221073"/>
            <a:ext cx="6454140" cy="5658611"/>
            <a:chOff x="3604259" y="1057655"/>
            <a:chExt cx="6454140" cy="5658611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7AB95D-EB04-4CDC-9917-579735B4A0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2703" y="1057655"/>
              <a:ext cx="615696" cy="5658611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E21D31B0-4F33-4C9D-9938-BF806FFDDC67}"/>
                </a:ext>
              </a:extLst>
            </p:cNvPr>
            <p:cNvPicPr/>
            <p:nvPr/>
          </p:nvPicPr>
          <p:blipFill rotWithShape="1">
            <a:blip r:embed="rId4" cstate="print"/>
            <a:srcRect b="4170"/>
            <a:stretch/>
          </p:blipFill>
          <p:spPr>
            <a:xfrm>
              <a:off x="3604259" y="1057656"/>
              <a:ext cx="6454139" cy="5393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1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73187" y="65373"/>
            <a:ext cx="12045625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ante el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identidad?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ECDDA-8E29-46A3-9B80-FEC46B18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45" y="1464434"/>
            <a:ext cx="8970541" cy="50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73187" y="65373"/>
            <a:ext cx="12045625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ante el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identidad?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ECDDA-8E29-46A3-9B80-FEC46B18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445" y="1802659"/>
            <a:ext cx="8970541" cy="44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7B0EB6-B96A-524D-9142-9EDA24A6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8C6FFD0-EA7F-E24B-BAD6-5DA799FD40CB}"/>
              </a:ext>
            </a:extLst>
          </p:cNvPr>
          <p:cNvCxnSpPr>
            <a:cxnSpLocks/>
          </p:cNvCxnSpPr>
          <p:nvPr/>
        </p:nvCxnSpPr>
        <p:spPr>
          <a:xfrm>
            <a:off x="8012349" y="4753983"/>
            <a:ext cx="0" cy="1069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49F9029-17DB-D541-8139-950314CB33E8}"/>
              </a:ext>
            </a:extLst>
          </p:cNvPr>
          <p:cNvSpPr txBox="1"/>
          <p:nvPr/>
        </p:nvSpPr>
        <p:spPr>
          <a:xfrm>
            <a:off x="2907059" y="4965569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16395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578523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ante robo de identidad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7" y="1581815"/>
            <a:ext cx="8050976" cy="48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Evita que tus identificaciones (ej. INE) sean foto copiadas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Limita el número de documentos personales que traes contigo y cuídalos.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Evita dejar tu INE al ingresar a algún edificio u oficina, ofrece otro  tipo de identificación.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Mantén seguros tus documentos personales en casa y cuando viajes.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Destruye tus documentos personales cuando pierdan utilidad.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Piensa antes de publicar o compartir información personal en internet.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Protege tu dispositivos como computadora, smartphone y </a:t>
            </a:r>
            <a:r>
              <a:rPr lang="es-ES" sz="2500" dirty="0" err="1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Ten precaución cuando te soliciten información en persona, por internet o teléfono, evita compartir información a desconocidos.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Investiga si recibes tarjetas de crédito, servicios o artículos que no hayas solicitado.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Evita publicar imágenes de tus documentos personales en redes sociales.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2050" name="Picture 2" descr="Descarga ahora este icono en formato SVG, PSD, PNG, EPS o como fuente para  web. Flaticon, la mayor base de datos de ico… | Cliparts gratuitos, Set de  iconos, Iconos">
            <a:extLst>
              <a:ext uri="{FF2B5EF4-FFF2-40B4-BE49-F238E27FC236}">
                <a16:creationId xmlns:a16="http://schemas.microsoft.com/office/drawing/2014/main" id="{A97E5B90-F0E9-4B5E-8784-4D5619BD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13" y="2407664"/>
            <a:ext cx="2895059" cy="28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theme/theme1.xml><?xml version="1.0" encoding="utf-8"?>
<a:theme xmlns:a="http://schemas.openxmlformats.org/drawingml/2006/main" name="PPT Ienov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enova" id="{2BCAD55D-48AD-48BA-B9F2-36F7713F43F6}" vid="{10CD86FD-3539-49EB-A18B-71F74A27B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Ienova</Template>
  <TotalTime>258</TotalTime>
  <Words>606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PPT Ienova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Cruz, Jose</dc:creator>
  <cp:lastModifiedBy>Maldonado, Mitzli</cp:lastModifiedBy>
  <cp:revision>22</cp:revision>
  <dcterms:created xsi:type="dcterms:W3CDTF">2021-04-26T21:32:13Z</dcterms:created>
  <dcterms:modified xsi:type="dcterms:W3CDTF">2021-08-26T04:32:43Z</dcterms:modified>
</cp:coreProperties>
</file>