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7" r:id="rId4"/>
    <p:sldId id="259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613B36-2BA7-4A49-98BE-8CB33051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31" y="2544971"/>
            <a:ext cx="8477000" cy="452432"/>
          </a:xfrm>
          <a:effectLst>
            <a:outerShdw blurRad="38100" dist="25400" dir="2700000" algn="tl" rotWithShape="0">
              <a:schemeClr val="accent1">
                <a:lumMod val="50000"/>
                <a:alpha val="30000"/>
              </a:schemeClr>
            </a:outerShdw>
          </a:effectLst>
        </p:spPr>
        <p:txBody>
          <a:bodyPr wrap="none">
            <a:spAutoFit/>
          </a:bodyPr>
          <a:lstStyle>
            <a:lvl1pPr algn="r">
              <a:defRPr lang="en-US" sz="2600" b="1" u="none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21FF02-F904-B44F-A48E-7BD2FCC6E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2263" y="5794001"/>
            <a:ext cx="5839968" cy="38404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05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3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66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37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12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88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70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92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0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F236A0-6BAA-F14F-83B4-6505308E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99" y="6356352"/>
            <a:ext cx="275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AD52B7-0256-404B-A932-58951648B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1316" y="4587365"/>
            <a:ext cx="11220417" cy="166647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A15E8E-B8DE-044A-AA06-BC59D1367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315" y="3429001"/>
            <a:ext cx="11139008" cy="905933"/>
          </a:xfr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402D5-C814-DF4A-BF77-06244B92C689}"/>
              </a:ext>
            </a:extLst>
          </p:cNvPr>
          <p:cNvSpPr/>
          <p:nvPr/>
        </p:nvSpPr>
        <p:spPr>
          <a:xfrm>
            <a:off x="531315" y="4443152"/>
            <a:ext cx="11139008" cy="64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507CE-3BFD-2744-BB6D-1A30822E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7" y="292154"/>
            <a:ext cx="3871267" cy="1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73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35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76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54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28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57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317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2122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333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83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6" y="268188"/>
            <a:ext cx="10373295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105" y="6356351"/>
            <a:ext cx="10981267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9971" y="6356352"/>
            <a:ext cx="2754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308" y="1030289"/>
            <a:ext cx="11334587" cy="4962525"/>
          </a:xfrm>
        </p:spPr>
        <p:txBody>
          <a:bodyPr>
            <a:normAutofit/>
          </a:bodyPr>
          <a:lstStyle>
            <a:lvl1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/>
        </p:nvSpPr>
        <p:spPr>
          <a:xfrm>
            <a:off x="321426" y="3492"/>
            <a:ext cx="11526980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/>
        </p:nvCxnSpPr>
        <p:spPr>
          <a:xfrm>
            <a:off x="321426" y="931025"/>
            <a:ext cx="1152698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/>
        </p:nvCxnSpPr>
        <p:spPr>
          <a:xfrm>
            <a:off x="321426" y="6234545"/>
            <a:ext cx="1152698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848" y="142297"/>
            <a:ext cx="8297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4027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87315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6553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216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6801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6377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20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2 (fondo bl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59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0468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64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7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823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7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860341" indent="0">
              <a:buNone/>
              <a:defRPr sz="1529">
                <a:solidFill>
                  <a:schemeClr val="tx1">
                    <a:tint val="75000"/>
                  </a:schemeClr>
                </a:solidFill>
              </a:defRPr>
            </a:lvl3pPr>
            <a:lvl4pPr marL="1290513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 marL="1720684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  <a:lvl6pPr marL="2150854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6pPr>
            <a:lvl7pPr marL="2581025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7pPr>
            <a:lvl8pPr marL="301119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8pPr>
            <a:lvl9pPr marL="344136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9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3" y="274639"/>
            <a:ext cx="8982795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3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0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49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19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1680"/>
            <a:ext cx="10972800" cy="4984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128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4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B2AF-9746-4648-AAEA-AA387AD811B1}" type="datetimeFigureOut">
              <a:rPr lang="es-MX" smtClean="0"/>
              <a:t>25/08/2021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7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guridad_corporativa@IENova.com.m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172DF75-3BA4-4644-B7A7-B462F24EEFC3}"/>
              </a:ext>
            </a:extLst>
          </p:cNvPr>
          <p:cNvSpPr txBox="1"/>
          <p:nvPr/>
        </p:nvSpPr>
        <p:spPr>
          <a:xfrm>
            <a:off x="6015074" y="3273425"/>
            <a:ext cx="5939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de Seguridad</a:t>
            </a: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Balaceras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8CE4BE5-5A50-FB4D-BFED-988540C2088F}"/>
              </a:ext>
            </a:extLst>
          </p:cNvPr>
          <p:cNvCxnSpPr>
            <a:cxnSpLocks/>
          </p:cNvCxnSpPr>
          <p:nvPr/>
        </p:nvCxnSpPr>
        <p:spPr>
          <a:xfrm>
            <a:off x="5917086" y="2962529"/>
            <a:ext cx="0" cy="14008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544FAAE-39C2-CF44-8448-9222610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4" y="3168122"/>
            <a:ext cx="2531212" cy="9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Balaceras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439484"/>
            <a:ext cx="7363838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l">
              <a:lnSpc>
                <a:spcPct val="120000"/>
              </a:lnSpc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Las Balaceras pueden suscitarse entre:</a:t>
            </a:r>
          </a:p>
          <a:p>
            <a:pPr marL="457200" lvl="2" algn="l">
              <a:lnSpc>
                <a:spcPct val="120000"/>
              </a:lnSpc>
            </a:pP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delincuentes de grupos rivales; </a:t>
            </a: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delincuentes y corporaciones policiales;</a:t>
            </a: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delincuentes y Fuerzas militares;</a:t>
            </a: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delincuentes y autodefensas;</a:t>
            </a: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autodefensas  y Civiles;</a:t>
            </a:r>
          </a:p>
          <a:p>
            <a:pPr marL="1257300" lvl="3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delincuentes y civiles;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1026" name="Picture 2" descr="Se registra balacera en el distrito de Miraflores - EntornoInteligente">
            <a:extLst>
              <a:ext uri="{FF2B5EF4-FFF2-40B4-BE49-F238E27FC236}">
                <a16:creationId xmlns:a16="http://schemas.microsoft.com/office/drawing/2014/main" id="{238D8010-E213-48F7-B9A2-15F43133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4"/>
          <a:stretch/>
        </p:blipFill>
        <p:spPr bwMode="auto">
          <a:xfrm>
            <a:off x="7435798" y="4497321"/>
            <a:ext cx="4314930" cy="19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hacer ante balaceras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439484"/>
            <a:ext cx="8050976" cy="5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Si la autoridad pide que evacue el lugar, siga las instrucciones y no se detenga por cosas personales;</a:t>
            </a:r>
          </a:p>
          <a:p>
            <a:pPr marL="457200" lvl="2" algn="just">
              <a:lnSpc>
                <a:spcPct val="120000"/>
              </a:lnSpc>
            </a:pPr>
            <a:endParaRPr lang="es-E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En caso de estar en un lugar abierto: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Todos deben tirarse al suelo, buscar refugio en una pared o en un vehículo y colocarse pecho tierra con los brazos cubriendo la cabeza;</a:t>
            </a:r>
          </a:p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En caso de estar en un lugar cerrado: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Ubique las salidas de emergencia;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Use el teléfono para solicitar ayuda;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Evite grabar los hechos;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Evite exponerse saliendo a techos y azoteas, ni mirando por las ventanas;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Los mejores lugares para resguardarse son aquellos sin ventanas, como los baños;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Mantenga a la vista a menores de edad, ancianos y personas que requieran asistencia;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En caso de estar en el interior de un vehículo: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Arrojarse al piso de la unidad o agacharse lo más que se pueda;</a:t>
            </a:r>
          </a:p>
          <a:p>
            <a:pPr marL="457200" lvl="2" algn="just">
              <a:lnSpc>
                <a:spcPct val="120000"/>
              </a:lnSpc>
            </a:pP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Al terminar la balacera retírese con precaución.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3074" name="Picture 2" descr="Bullet Shot Hole Png Image - Bullet Hole In Target Transparent PNG -  2400x1152 - Free Download on NicePNG">
            <a:extLst>
              <a:ext uri="{FF2B5EF4-FFF2-40B4-BE49-F238E27FC236}">
                <a16:creationId xmlns:a16="http://schemas.microsoft.com/office/drawing/2014/main" id="{C88214A9-735B-4D28-AC25-1BFFFA78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89376" l="5366" r="94634">
                        <a14:foregroundMark x1="8659" y1="26559" x2="12561" y2="20554"/>
                        <a14:foregroundMark x1="52561" y1="87529" x2="54268" y2="76443"/>
                        <a14:foregroundMark x1="56829" y1="30254" x2="61463" y2="19630"/>
                        <a14:foregroundMark x1="85244" y1="38799" x2="89390" y2="27483"/>
                        <a14:foregroundMark x1="89512" y1="86143" x2="94756" y2="70670"/>
                        <a14:foregroundMark x1="94756" y1="70670" x2="94756" y2="70670"/>
                        <a14:foregroundMark x1="5366" y1="23788" x2="5366" y2="23788"/>
                        <a14:foregroundMark x1="25244" y1="49885" x2="34268" y2="49654"/>
                        <a14:foregroundMark x1="34268" y1="49654" x2="34268" y2="4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2449" y="2507624"/>
            <a:ext cx="5372085" cy="28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7B0EB6-B96A-524D-9142-9EDA24A6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C6FFD0-EA7F-E24B-BAD6-5DA799FD40CB}"/>
              </a:ext>
            </a:extLst>
          </p:cNvPr>
          <p:cNvCxnSpPr>
            <a:cxnSpLocks/>
          </p:cNvCxnSpPr>
          <p:nvPr/>
        </p:nvCxnSpPr>
        <p:spPr>
          <a:xfrm>
            <a:off x="8012349" y="4753983"/>
            <a:ext cx="0" cy="1069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49F9029-17DB-D541-8139-950314CB33E8}"/>
              </a:ext>
            </a:extLst>
          </p:cNvPr>
          <p:cNvSpPr txBox="1"/>
          <p:nvPr/>
        </p:nvSpPr>
        <p:spPr>
          <a:xfrm>
            <a:off x="2907059" y="4965569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1639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3472541" y="578523"/>
            <a:ext cx="7488663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ante balaceras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334267" y="1439484"/>
            <a:ext cx="8050976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ESTAR ALERTA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El conductor o peatón debe estar constantemente alerta. 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El mantenerse alerta es un hábito que se adquiere de concentrar la atención continuamente, sin permitirse distracciones; 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Significa estar atento a las situaciones peligrosas que pueden presentarse en cualquier momento. 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La mayor parte de las ocasiones se evitan accidentes si se perciben con peligros con anticipación.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Los indicios anuncian el peligro y si se actúa con calma, es posible evitar daños.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pic>
        <p:nvPicPr>
          <p:cNvPr id="2050" name="Picture 2" descr="Descarga ahora este icono en formato SVG, PSD, PNG, EPS o como fuente para  web. Flaticon, la mayor base de datos de ico… | Cliparts gratuitos, Set de  iconos, Iconos">
            <a:extLst>
              <a:ext uri="{FF2B5EF4-FFF2-40B4-BE49-F238E27FC236}">
                <a16:creationId xmlns:a16="http://schemas.microsoft.com/office/drawing/2014/main" id="{A97E5B90-F0E9-4B5E-8784-4D5619BD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3" y="2407664"/>
            <a:ext cx="2895059" cy="28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4811439" y="543817"/>
            <a:ext cx="3124371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MX" sz="3200" b="1" u="sng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F34213-34BB-E848-92F5-6B52D23C4B44}"/>
              </a:ext>
            </a:extLst>
          </p:cNvPr>
          <p:cNvSpPr txBox="1">
            <a:spLocks/>
          </p:cNvSpPr>
          <p:nvPr/>
        </p:nvSpPr>
        <p:spPr>
          <a:xfrm>
            <a:off x="972766" y="813912"/>
            <a:ext cx="10596435" cy="621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s-MX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ves algo, di algo…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s-MX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s-MX" sz="1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tus nos reportes nos ayudara a mantenerte a ti y al resto de tu equipo protegidos.</a:t>
            </a:r>
          </a:p>
          <a:p>
            <a:pPr marL="457200" lvl="2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Queremos saber de ti!</a:t>
            </a: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 a través del Líder de SPP de tu localidad.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dirty="0">
              <a:latin typeface="Helvetica" pitchFamily="2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MX" sz="1600" b="1" dirty="0"/>
          </a:p>
          <a:p>
            <a:pPr marL="457200" lvl="2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8123C2-A100-1249-BE6C-A95B68DB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97132"/>
            <a:ext cx="2131991" cy="8335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4115CA-BA97-4E21-A985-AA222EDE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78908"/>
              </p:ext>
            </p:extLst>
          </p:nvPr>
        </p:nvGraphicFramePr>
        <p:xfrm>
          <a:off x="3721317" y="3707417"/>
          <a:ext cx="5916833" cy="11054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164">
                  <a:extLst>
                    <a:ext uri="{9D8B030D-6E8A-4147-A177-3AD203B41FA5}">
                      <a16:colId xmlns:a16="http://schemas.microsoft.com/office/drawing/2014/main" val="3907276376"/>
                    </a:ext>
                  </a:extLst>
                </a:gridCol>
                <a:gridCol w="4392669">
                  <a:extLst>
                    <a:ext uri="{9D8B030D-6E8A-4147-A177-3AD203B41FA5}">
                      <a16:colId xmlns:a16="http://schemas.microsoft.com/office/drawing/2014/main" val="155744843"/>
                    </a:ext>
                  </a:extLst>
                </a:gridCol>
              </a:tblGrid>
              <a:tr h="2600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Contacto a Centro de Control </a:t>
                      </a:r>
                      <a:r>
                        <a:rPr lang="es-ES" sz="1200" b="0" dirty="0">
                          <a:effectLst/>
                        </a:rPr>
                        <a:t>24 hrs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8382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Lada sin </a:t>
                      </a:r>
                      <a:r>
                        <a:rPr lang="en-US" sz="1800" dirty="0" err="1">
                          <a:effectLst/>
                        </a:rPr>
                        <a:t>costo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(800) 890-3540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86817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Celular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(55) 3223-2103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88773"/>
                  </a:ext>
                </a:extLst>
              </a:tr>
              <a:tr h="24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Correo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u="sng" dirty="0">
                          <a:effectLst/>
                          <a:hlinkClick r:id="rId3"/>
                        </a:rPr>
                        <a:t>seguridad_corporativa@IENova.com.mx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7B0EB6-B96A-524D-9142-9EDA24A6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497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PT Ienov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enova" id="{2BCAD55D-48AD-48BA-B9F2-36F7713F43F6}" vid="{10CD86FD-3539-49EB-A18B-71F74A27B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Ienova</Template>
  <TotalTime>247</TotalTime>
  <Words>355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PPT Ienova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Cruz, Jose</dc:creator>
  <cp:lastModifiedBy>Maldonado, Mitzli</cp:lastModifiedBy>
  <cp:revision>20</cp:revision>
  <dcterms:created xsi:type="dcterms:W3CDTF">2021-04-26T21:32:13Z</dcterms:created>
  <dcterms:modified xsi:type="dcterms:W3CDTF">2021-08-26T04:08:19Z</dcterms:modified>
</cp:coreProperties>
</file>